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66" r:id="rId7"/>
    <p:sldId id="259" r:id="rId8"/>
    <p:sldId id="262" r:id="rId9"/>
    <p:sldId id="263" r:id="rId10"/>
    <p:sldId id="264" r:id="rId11"/>
    <p:sldId id="260" r:id="rId12"/>
    <p:sldId id="265" r:id="rId13"/>
    <p:sldId id="268" r:id="rId14"/>
    <p:sldId id="271" r:id="rId15"/>
    <p:sldId id="269" r:id="rId16"/>
    <p:sldId id="270" r:id="rId17"/>
    <p:sldId id="273" r:id="rId18"/>
    <p:sldId id="276" r:id="rId19"/>
    <p:sldId id="314" r:id="rId20"/>
    <p:sldId id="313" r:id="rId21"/>
    <p:sldId id="275" r:id="rId22"/>
    <p:sldId id="278" r:id="rId23"/>
    <p:sldId id="279" r:id="rId24"/>
    <p:sldId id="281" r:id="rId25"/>
    <p:sldId id="286" r:id="rId26"/>
    <p:sldId id="287" r:id="rId27"/>
    <p:sldId id="289" r:id="rId28"/>
    <p:sldId id="293" r:id="rId29"/>
    <p:sldId id="294" r:id="rId30"/>
    <p:sldId id="299" r:id="rId31"/>
    <p:sldId id="296" r:id="rId32"/>
    <p:sldId id="300" r:id="rId33"/>
    <p:sldId id="301" r:id="rId34"/>
    <p:sldId id="295" r:id="rId35"/>
    <p:sldId id="302" r:id="rId36"/>
    <p:sldId id="303" r:id="rId37"/>
    <p:sldId id="304" r:id="rId38"/>
    <p:sldId id="305" r:id="rId39"/>
    <p:sldId id="306" r:id="rId40"/>
    <p:sldId id="307" r:id="rId41"/>
    <p:sldId id="309" r:id="rId42"/>
    <p:sldId id="308" r:id="rId43"/>
    <p:sldId id="310" r:id="rId44"/>
    <p:sldId id="311" r:id="rId45"/>
    <p:sldId id="319" r:id="rId46"/>
    <p:sldId id="316" r:id="rId47"/>
    <p:sldId id="320" r:id="rId48"/>
    <p:sldId id="317" r:id="rId49"/>
    <p:sldId id="321" r:id="rId50"/>
    <p:sldId id="322" r:id="rId51"/>
    <p:sldId id="324" r:id="rId52"/>
    <p:sldId id="323" r:id="rId53"/>
    <p:sldId id="325" r:id="rId54"/>
    <p:sldId id="326" r:id="rId55"/>
    <p:sldId id="327" r:id="rId56"/>
    <p:sldId id="328" r:id="rId57"/>
    <p:sldId id="329" r:id="rId58"/>
    <p:sldId id="330" r:id="rId59"/>
    <p:sldId id="335" r:id="rId60"/>
    <p:sldId id="332" r:id="rId61"/>
    <p:sldId id="336" r:id="rId62"/>
    <p:sldId id="333" r:id="rId63"/>
    <p:sldId id="338" r:id="rId64"/>
    <p:sldId id="337" r:id="rId65"/>
    <p:sldId id="341" r:id="rId66"/>
    <p:sldId id="339" r:id="rId67"/>
    <p:sldId id="342" r:id="rId68"/>
    <p:sldId id="343" r:id="rId69"/>
    <p:sldId id="345" r:id="rId70"/>
    <p:sldId id="344" r:id="rId71"/>
    <p:sldId id="346" r:id="rId72"/>
    <p:sldId id="340" r:id="rId73"/>
    <p:sldId id="347" r:id="rId74"/>
    <p:sldId id="348" r:id="rId75"/>
    <p:sldId id="351" r:id="rId76"/>
    <p:sldId id="350" r:id="rId77"/>
    <p:sldId id="354" r:id="rId78"/>
    <p:sldId id="352" r:id="rId79"/>
    <p:sldId id="355" r:id="rId80"/>
    <p:sldId id="353" r:id="rId81"/>
    <p:sldId id="356" r:id="rId82"/>
    <p:sldId id="312" r:id="rId83"/>
    <p:sldId id="331" r:id="rId84"/>
    <p:sldId id="285" r:id="rId85"/>
    <p:sldId id="360" r:id="rId86"/>
    <p:sldId id="361" r:id="rId87"/>
    <p:sldId id="362" r:id="rId88"/>
    <p:sldId id="359" r:id="rId89"/>
    <p:sldId id="283" r:id="rId90"/>
    <p:sldId id="288" r:id="rId91"/>
    <p:sldId id="290" r:id="rId92"/>
    <p:sldId id="291" r:id="rId93"/>
    <p:sldId id="297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9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9131-3F65-4D74-B4F8-B351DC17E5F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FD91-4DCB-438F-9B2E-E04B53BD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Trokomponentni</a:t>
            </a:r>
            <a:r>
              <a:rPr lang="hr-HR" dirty="0" smtClean="0"/>
              <a:t> sustav</a:t>
            </a:r>
            <a:br>
              <a:rPr lang="hr-HR" dirty="0" smtClean="0"/>
            </a:br>
            <a:r>
              <a:rPr lang="hr-HR" dirty="0" err="1" smtClean="0"/>
              <a:t>CaO</a:t>
            </a:r>
            <a:r>
              <a:rPr lang="hr-HR" dirty="0" smtClean="0"/>
              <a:t>-Al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-SiO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IMV, 17.12.2020.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hr-HR" b="1" i="1" dirty="0" smtClean="0"/>
              <a:t>w</a:t>
            </a:r>
            <a:r>
              <a:rPr lang="hr-HR" b="1" dirty="0" smtClean="0"/>
              <a:t>(</a:t>
            </a:r>
            <a:r>
              <a:rPr lang="hr-HR" b="1" dirty="0" err="1" smtClean="0"/>
              <a:t>CaO</a:t>
            </a:r>
            <a:r>
              <a:rPr lang="hr-HR" b="1" dirty="0" smtClean="0"/>
              <a:t>)	</a:t>
            </a:r>
            <a:r>
              <a:rPr lang="hr-HR" b="1" i="1" dirty="0" smtClean="0"/>
              <a:t>w</a:t>
            </a:r>
            <a:r>
              <a:rPr lang="hr-HR" b="1" dirty="0" smtClean="0"/>
              <a:t>(Al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  <a:r>
              <a:rPr lang="hr-HR" b="1" dirty="0" smtClean="0"/>
              <a:t>)	</a:t>
            </a:r>
            <a:r>
              <a:rPr lang="hr-HR" b="1" i="1" dirty="0" smtClean="0"/>
              <a:t>w</a:t>
            </a:r>
            <a:r>
              <a:rPr lang="hr-HR" b="1" dirty="0" smtClean="0"/>
              <a:t>(SiO</a:t>
            </a:r>
            <a:r>
              <a:rPr lang="hr-HR" b="1" baseline="-25000" dirty="0" smtClean="0"/>
              <a:t>2</a:t>
            </a:r>
            <a:r>
              <a:rPr lang="hr-HR" b="1" dirty="0" smtClean="0"/>
              <a:t>)</a:t>
            </a:r>
          </a:p>
          <a:p>
            <a:r>
              <a:rPr lang="hr-HR" dirty="0" smtClean="0"/>
              <a:t>0,1000	0,2000	0,7000	SMJESA 1</a:t>
            </a:r>
          </a:p>
          <a:p>
            <a:r>
              <a:rPr lang="hr-HR" dirty="0" smtClean="0"/>
              <a:t>0,3000	0,5000	0,2000	SMJESA 2</a:t>
            </a:r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sz="2400" dirty="0" smtClean="0"/>
              <a:t>20 g S1 + 80 g S2</a:t>
            </a:r>
          </a:p>
          <a:p>
            <a:pPr marL="514350" indent="-514350">
              <a:buAutoNum type="alphaLcParenR"/>
            </a:pPr>
            <a:r>
              <a:rPr lang="hr-HR" sz="2400" dirty="0" smtClean="0"/>
              <a:t>50 g S1 + 50 g S2</a:t>
            </a:r>
          </a:p>
          <a:p>
            <a:pPr marL="514350" indent="-514350">
              <a:buAutoNum type="alphaLcParenR"/>
            </a:pPr>
            <a:r>
              <a:rPr lang="hr-HR" sz="2400" dirty="0" smtClean="0"/>
              <a:t>70 g S1 + 30 g S2</a:t>
            </a:r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b="1" dirty="0" smtClean="0"/>
              <a:t>26 g	44 g		30g</a:t>
            </a:r>
          </a:p>
          <a:p>
            <a:pPr marL="514350" indent="-514350">
              <a:buAutoNum type="alphaLcParenR"/>
            </a:pPr>
            <a:r>
              <a:rPr lang="hr-HR" b="1" dirty="0" smtClean="0"/>
              <a:t>20 g	35 g		45 g</a:t>
            </a:r>
          </a:p>
          <a:p>
            <a:pPr marL="514350" indent="-514350">
              <a:buAutoNum type="alphaLcParenR"/>
            </a:pPr>
            <a:r>
              <a:rPr lang="hr-HR" b="1" dirty="0" smtClean="0"/>
              <a:t>16 g	29 g		55 g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001000" cy="689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001000" cy="69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256" y="-759586"/>
            <a:ext cx="10253848" cy="786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sve prikazano?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Proračun: fazni sastav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kemijski sastav</a:t>
            </a:r>
          </a:p>
          <a:p>
            <a:r>
              <a:rPr lang="hr-HR" dirty="0" smtClean="0"/>
              <a:t>Proračun: kemijski sastav </a:t>
            </a:r>
            <a:r>
              <a:rPr lang="hr-HR" dirty="0" smtClean="0">
                <a:sym typeface="Wingdings" panose="05000000000000000000" pitchFamily="2" charset="2"/>
              </a:rPr>
              <a:t> fazni sastav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Potrebno je riješiti sustav jednadžbi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Primjer za </a:t>
            </a:r>
            <a:r>
              <a:rPr lang="hr-HR" dirty="0" err="1" smtClean="0">
                <a:sym typeface="Wingdings" panose="05000000000000000000" pitchFamily="2" charset="2"/>
              </a:rPr>
              <a:t>dvokomponentni</a:t>
            </a:r>
            <a:r>
              <a:rPr lang="hr-HR" dirty="0" smtClean="0">
                <a:sym typeface="Wingdings" panose="05000000000000000000" pitchFamily="2" charset="2"/>
              </a:rPr>
              <a:t> sustav: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Pripravljena je smjesa koja ima 40 % mas. Al</a:t>
            </a:r>
            <a:r>
              <a:rPr lang="hr-HR" baseline="-25000" dirty="0" smtClean="0">
                <a:sym typeface="Wingdings" panose="05000000000000000000" pitchFamily="2" charset="2"/>
              </a:rPr>
              <a:t>2</a:t>
            </a:r>
            <a:r>
              <a:rPr lang="hr-HR" dirty="0" smtClean="0">
                <a:sym typeface="Wingdings" panose="05000000000000000000" pitchFamily="2" charset="2"/>
              </a:rPr>
              <a:t>O</a:t>
            </a:r>
            <a:r>
              <a:rPr lang="hr-HR" baseline="-25000" dirty="0" smtClean="0">
                <a:sym typeface="Wingdings" panose="05000000000000000000" pitchFamily="2" charset="2"/>
              </a:rPr>
              <a:t>3</a:t>
            </a:r>
            <a:r>
              <a:rPr lang="hr-HR" dirty="0" smtClean="0">
                <a:sym typeface="Wingdings" panose="05000000000000000000" pitchFamily="2" charset="2"/>
              </a:rPr>
              <a:t> i 60 % mas. </a:t>
            </a:r>
            <a:r>
              <a:rPr lang="hr-HR" dirty="0" err="1" smtClean="0">
                <a:sym typeface="Wingdings" panose="05000000000000000000" pitchFamily="2" charset="2"/>
              </a:rPr>
              <a:t>CaO</a:t>
            </a:r>
            <a:r>
              <a:rPr lang="hr-HR" dirty="0" smtClean="0">
                <a:sym typeface="Wingdings" panose="05000000000000000000" pitchFamily="2" charset="2"/>
              </a:rPr>
              <a:t>. Koji je potencijalni fazni sastav nakon pečenja/</a:t>
            </a:r>
            <a:r>
              <a:rPr lang="hr-HR" dirty="0" err="1" smtClean="0">
                <a:sym typeface="Wingdings" panose="05000000000000000000" pitchFamily="2" charset="2"/>
              </a:rPr>
              <a:t>kalcinacije</a:t>
            </a:r>
            <a:r>
              <a:rPr lang="hr-HR" dirty="0" smtClean="0">
                <a:sym typeface="Wingdings" panose="05000000000000000000" pitchFamily="2" charset="2"/>
              </a:rPr>
              <a:t>/termičke obrade?</a:t>
            </a:r>
          </a:p>
          <a:p>
            <a:pPr marL="0" indent="0">
              <a:buNone/>
            </a:pPr>
            <a:r>
              <a:rPr lang="hr-HR" dirty="0" err="1" smtClean="0">
                <a:sym typeface="Wingdings" panose="05000000000000000000" pitchFamily="2" charset="2"/>
              </a:rPr>
              <a:t>Rj</a:t>
            </a:r>
            <a:r>
              <a:rPr lang="hr-HR" dirty="0" smtClean="0">
                <a:sym typeface="Wingdings" panose="05000000000000000000" pitchFamily="2" charset="2"/>
              </a:rPr>
              <a:t>.: Postaviti bilancu tvari, za </a:t>
            </a:r>
            <a:r>
              <a:rPr lang="hr-HR" dirty="0" err="1" smtClean="0">
                <a:sym typeface="Wingdings" panose="05000000000000000000" pitchFamily="2" charset="2"/>
              </a:rPr>
              <a:t>CaO</a:t>
            </a:r>
            <a:r>
              <a:rPr lang="hr-HR" dirty="0" smtClean="0">
                <a:sym typeface="Wingdings" panose="05000000000000000000" pitchFamily="2" charset="2"/>
              </a:rPr>
              <a:t> i Al</a:t>
            </a:r>
            <a:r>
              <a:rPr lang="hr-HR" baseline="-25000" dirty="0" smtClean="0">
                <a:sym typeface="Wingdings" panose="05000000000000000000" pitchFamily="2" charset="2"/>
              </a:rPr>
              <a:t>2</a:t>
            </a:r>
            <a:r>
              <a:rPr lang="hr-HR" dirty="0" smtClean="0">
                <a:sym typeface="Wingdings" panose="05000000000000000000" pitchFamily="2" charset="2"/>
              </a:rPr>
              <a:t>O</a:t>
            </a:r>
            <a:r>
              <a:rPr lang="hr-HR" baseline="-25000" dirty="0" smtClean="0">
                <a:sym typeface="Wingdings" panose="05000000000000000000" pitchFamily="2" charset="2"/>
              </a:rPr>
              <a:t>3</a:t>
            </a:r>
            <a:r>
              <a:rPr lang="hr-HR" dirty="0" smtClean="0">
                <a:sym typeface="Wingdings" panose="05000000000000000000" pitchFamily="2" charset="2"/>
              </a:rPr>
              <a:t> 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75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Ravnotežni produkt se sastoji od dvije mineralne faze (ili samo jedne ako smo baš točno „pogodili” sastav.</a:t>
            </a:r>
          </a:p>
          <a:p>
            <a:pPr marL="0" indent="0">
              <a:buNone/>
            </a:pPr>
            <a:r>
              <a:rPr lang="hr-HR" sz="2400" b="1" i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, </a:t>
            </a:r>
            <a:r>
              <a:rPr lang="hr-HR" sz="2400" dirty="0" err="1" smtClean="0"/>
              <a:t>uk</a:t>
            </a:r>
            <a:r>
              <a:rPr lang="hr-HR" sz="2400" dirty="0" smtClean="0"/>
              <a:t>)  = </a:t>
            </a:r>
            <a:r>
              <a:rPr lang="hr-HR" sz="2400" b="1" i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Fazi1)   + </a:t>
            </a:r>
            <a:r>
              <a:rPr lang="hr-HR" sz="2400" b="1" i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Fazi2)</a:t>
            </a:r>
          </a:p>
          <a:p>
            <a:pPr marL="0" indent="0">
              <a:buNone/>
            </a:pPr>
            <a:r>
              <a:rPr lang="hr-HR" sz="2400" b="1" i="1" dirty="0" smtClean="0"/>
              <a:t>m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, </a:t>
            </a:r>
            <a:r>
              <a:rPr lang="hr-HR" sz="2400" dirty="0" err="1" smtClean="0"/>
              <a:t>uk</a:t>
            </a:r>
            <a:r>
              <a:rPr lang="hr-HR" sz="2400" dirty="0" smtClean="0"/>
              <a:t>)= </a:t>
            </a:r>
            <a:r>
              <a:rPr lang="hr-HR" sz="2400" b="1" i="1" dirty="0" smtClean="0"/>
              <a:t>m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u Fazi1) + </a:t>
            </a:r>
            <a:r>
              <a:rPr lang="hr-HR" sz="2400" b="1" i="1" dirty="0" smtClean="0"/>
              <a:t>m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u Fazi2)</a:t>
            </a:r>
          </a:p>
          <a:p>
            <a:pPr marL="0" indent="0">
              <a:buNone/>
            </a:pPr>
            <a:r>
              <a:rPr lang="hr-HR" sz="2400" dirty="0" smtClean="0"/>
              <a:t>-----------------------------------------------------------------------------------</a:t>
            </a:r>
          </a:p>
          <a:p>
            <a:pPr marL="0" indent="0">
              <a:buNone/>
            </a:pPr>
            <a:r>
              <a:rPr lang="hr-HR" sz="2400" b="1" i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, </a:t>
            </a:r>
            <a:r>
              <a:rPr lang="hr-HR" sz="2400" dirty="0" err="1" smtClean="0"/>
              <a:t>uk</a:t>
            </a:r>
            <a:r>
              <a:rPr lang="hr-HR" sz="2400" dirty="0" smtClean="0"/>
              <a:t>)  =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(F1)*</a:t>
            </a:r>
            <a:r>
              <a:rPr lang="hr-HR" sz="2400" b="1" i="1" dirty="0" smtClean="0"/>
              <a:t>w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Fazi1)   +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(F2)*</a:t>
            </a:r>
            <a:r>
              <a:rPr lang="hr-HR" sz="2400" b="1" i="1" dirty="0" smtClean="0"/>
              <a:t>w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Fazi2)</a:t>
            </a:r>
          </a:p>
          <a:p>
            <a:pPr marL="0" indent="0">
              <a:buNone/>
            </a:pPr>
            <a:r>
              <a:rPr lang="hr-HR" sz="2400" b="1" i="1" dirty="0" smtClean="0"/>
              <a:t>m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, </a:t>
            </a:r>
            <a:r>
              <a:rPr lang="hr-HR" sz="2400" dirty="0" err="1" smtClean="0"/>
              <a:t>uk</a:t>
            </a:r>
            <a:r>
              <a:rPr lang="hr-HR" sz="2400" dirty="0" smtClean="0"/>
              <a:t>)=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(F1)*</a:t>
            </a:r>
            <a:r>
              <a:rPr lang="hr-HR" sz="2400" b="1" i="1" dirty="0" smtClean="0"/>
              <a:t>w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u Fazi1) +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(F2)*</a:t>
            </a:r>
            <a:r>
              <a:rPr lang="hr-HR" sz="2400" b="1" i="1" dirty="0" smtClean="0"/>
              <a:t>w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u Fazi2)</a:t>
            </a:r>
          </a:p>
          <a:p>
            <a:pPr marL="0" indent="0">
              <a:buNone/>
            </a:pPr>
            <a:r>
              <a:rPr lang="hr-HR" sz="2400" dirty="0" smtClean="0"/>
              <a:t>------------------------------------------------------------------------------------</a:t>
            </a:r>
          </a:p>
          <a:p>
            <a:pPr marL="0" indent="0">
              <a:buNone/>
            </a:pPr>
            <a:r>
              <a:rPr lang="hr-HR" sz="2400" dirty="0" smtClean="0"/>
              <a:t>Kada zbrojimo:</a:t>
            </a:r>
          </a:p>
          <a:p>
            <a:pPr marL="0" indent="0">
              <a:buNone/>
            </a:pPr>
            <a:r>
              <a:rPr lang="hr-HR" sz="2400" b="1" i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i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)=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(Faza 1)*1 +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(Faza2)*1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Zato jer je suma </a:t>
            </a:r>
            <a:r>
              <a:rPr lang="hr-HR" sz="2400" dirty="0" err="1" smtClean="0">
                <a:solidFill>
                  <a:srgbClr val="FF0000"/>
                </a:solidFill>
              </a:rPr>
              <a:t>masenih</a:t>
            </a:r>
            <a:r>
              <a:rPr lang="hr-HR" sz="2400" dirty="0" smtClean="0">
                <a:solidFill>
                  <a:srgbClr val="FF0000"/>
                </a:solidFill>
              </a:rPr>
              <a:t> udjela </a:t>
            </a:r>
            <a:r>
              <a:rPr lang="hr-HR" sz="2400" dirty="0" err="1" smtClean="0">
                <a:solidFill>
                  <a:srgbClr val="FF0000"/>
                </a:solidFill>
              </a:rPr>
              <a:t>CaO</a:t>
            </a:r>
            <a:r>
              <a:rPr lang="hr-HR" sz="2400" dirty="0" smtClean="0">
                <a:solidFill>
                  <a:srgbClr val="FF0000"/>
                </a:solidFill>
              </a:rPr>
              <a:t> i Al</a:t>
            </a:r>
            <a:r>
              <a:rPr lang="hr-HR" sz="2400" baseline="-25000" dirty="0" smtClean="0">
                <a:solidFill>
                  <a:srgbClr val="FF0000"/>
                </a:solidFill>
              </a:rPr>
              <a:t>2</a:t>
            </a:r>
            <a:r>
              <a:rPr lang="hr-HR" sz="2400" dirty="0" smtClean="0">
                <a:solidFill>
                  <a:srgbClr val="FF0000"/>
                </a:solidFill>
              </a:rPr>
              <a:t>O</a:t>
            </a:r>
            <a:r>
              <a:rPr lang="hr-HR" sz="2400" baseline="-25000" dirty="0" smtClean="0">
                <a:solidFill>
                  <a:srgbClr val="FF0000"/>
                </a:solidFill>
              </a:rPr>
              <a:t>3</a:t>
            </a:r>
            <a:r>
              <a:rPr lang="hr-HR" sz="2400" dirty="0" smtClean="0">
                <a:solidFill>
                  <a:srgbClr val="FF0000"/>
                </a:solidFill>
              </a:rPr>
              <a:t> u fazama = 1 ! </a:t>
            </a:r>
          </a:p>
          <a:p>
            <a:pPr marL="0" indent="0">
              <a:buNone/>
            </a:pPr>
            <a:r>
              <a:rPr lang="hr-HR" sz="2400" b="1" i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uk</a:t>
            </a:r>
            <a:r>
              <a:rPr lang="hr-HR" sz="2400" dirty="0" smtClean="0"/>
              <a:t>.)=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(faza 1) + </a:t>
            </a:r>
            <a:r>
              <a:rPr lang="hr-HR" sz="2400" b="1" i="1" dirty="0" smtClean="0"/>
              <a:t>m</a:t>
            </a:r>
            <a:r>
              <a:rPr lang="hr-HR" sz="2400" dirty="0" smtClean="0"/>
              <a:t>(faza 2)</a:t>
            </a:r>
          </a:p>
          <a:p>
            <a:pPr marL="0" indent="0">
              <a:buNone/>
            </a:pPr>
            <a:r>
              <a:rPr lang="hr-HR" sz="2400" dirty="0" smtClean="0"/>
              <a:t>Ova </a:t>
            </a:r>
            <a:r>
              <a:rPr lang="hr-HR" sz="2400" dirty="0" err="1" smtClean="0"/>
              <a:t>jednažba</a:t>
            </a:r>
            <a:r>
              <a:rPr lang="hr-HR" sz="2400" dirty="0" smtClean="0"/>
              <a:t> nije „nova” nego je linearna kombinacija prethodne dvije jednadžbe 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5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Zadatak je moguće riješiti uz različite pretpostavke (koje su to dvije mineralne faze), jer u </a:t>
            </a:r>
            <a:r>
              <a:rPr lang="hr-HR" dirty="0" err="1" smtClean="0"/>
              <a:t>dvokomponentnom</a:t>
            </a:r>
            <a:r>
              <a:rPr lang="hr-HR" dirty="0" smtClean="0"/>
              <a:t> sustavu </a:t>
            </a:r>
            <a:r>
              <a:rPr lang="hr-HR" dirty="0" err="1" smtClean="0"/>
              <a:t>CaO</a:t>
            </a:r>
            <a:r>
              <a:rPr lang="hr-HR" dirty="0" smtClean="0"/>
              <a:t>-Al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 imamo sljedeće mineralne faze (sedam!):</a:t>
            </a:r>
          </a:p>
          <a:p>
            <a:r>
              <a:rPr lang="hr-HR" dirty="0" err="1" smtClean="0"/>
              <a:t>CaO</a:t>
            </a:r>
            <a:endParaRPr lang="hr-HR" dirty="0" smtClean="0"/>
          </a:p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</a:t>
            </a:r>
          </a:p>
          <a:p>
            <a:r>
              <a:rPr lang="hr-HR" dirty="0" smtClean="0"/>
              <a:t>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endParaRPr lang="hr-HR" dirty="0" smtClean="0"/>
          </a:p>
          <a:p>
            <a:r>
              <a:rPr lang="hr-HR" dirty="0" smtClean="0"/>
              <a:t>CA</a:t>
            </a:r>
          </a:p>
          <a:p>
            <a:r>
              <a:rPr lang="hr-HR" dirty="0" smtClean="0"/>
              <a:t>CA</a:t>
            </a:r>
            <a:r>
              <a:rPr lang="hr-HR" baseline="-25000" dirty="0" smtClean="0"/>
              <a:t>2</a:t>
            </a:r>
            <a:endParaRPr lang="hr-HR" dirty="0" smtClean="0"/>
          </a:p>
          <a:p>
            <a:r>
              <a:rPr lang="hr-HR" dirty="0" smtClean="0"/>
              <a:t>CA</a:t>
            </a:r>
            <a:r>
              <a:rPr lang="hr-HR" baseline="-25000" dirty="0" smtClean="0"/>
              <a:t>6</a:t>
            </a:r>
            <a:endParaRPr lang="hr-HR" dirty="0" smtClean="0"/>
          </a:p>
          <a:p>
            <a:r>
              <a:rPr lang="hr-HR" dirty="0" smtClean="0"/>
              <a:t>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hr-HR" dirty="0" smtClean="0"/>
              <a:t>Kada prvu fazu izaberemo na 7 načina, drugu možemo izabrati na 6 načina, što ukupno daje:</a:t>
            </a:r>
          </a:p>
          <a:p>
            <a:r>
              <a:rPr lang="hr-HR" dirty="0" smtClean="0"/>
              <a:t>7 povrh 2 kombinacija = 21</a:t>
            </a:r>
          </a:p>
          <a:p>
            <a:r>
              <a:rPr lang="hr-HR" dirty="0" smtClean="0"/>
              <a:t>Ipak, konzultiramo li RAVNOTEŽNI fazni dijagram, izbor se svodi na: C</a:t>
            </a:r>
            <a:r>
              <a:rPr lang="hr-HR" baseline="-25000" dirty="0" smtClean="0"/>
              <a:t>3</a:t>
            </a:r>
            <a:r>
              <a:rPr lang="hr-HR" dirty="0" smtClean="0"/>
              <a:t>A i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8"/>
          <a:stretch/>
        </p:blipFill>
        <p:spPr>
          <a:xfrm>
            <a:off x="90514" y="3068960"/>
            <a:ext cx="901799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Ravnotežni produkt se sastoji od F1=C</a:t>
            </a:r>
            <a:r>
              <a:rPr lang="hr-HR" sz="2400" baseline="-25000" dirty="0" smtClean="0">
                <a:solidFill>
                  <a:srgbClr val="FF0000"/>
                </a:solidFill>
              </a:rPr>
              <a:t>3</a:t>
            </a:r>
            <a:r>
              <a:rPr lang="hr-HR" sz="2400" dirty="0" smtClean="0">
                <a:solidFill>
                  <a:srgbClr val="FF0000"/>
                </a:solidFill>
              </a:rPr>
              <a:t>A i F2=C</a:t>
            </a:r>
            <a:r>
              <a:rPr lang="hr-HR" sz="2400" baseline="-25000" dirty="0" smtClean="0">
                <a:solidFill>
                  <a:srgbClr val="FF0000"/>
                </a:solidFill>
              </a:rPr>
              <a:t>12</a:t>
            </a:r>
            <a:r>
              <a:rPr lang="hr-HR" sz="2400" dirty="0" smtClean="0">
                <a:solidFill>
                  <a:srgbClr val="FF0000"/>
                </a:solidFill>
              </a:rPr>
              <a:t>A</a:t>
            </a:r>
            <a:r>
              <a:rPr lang="hr-HR" sz="2400" baseline="-25000" dirty="0" smtClean="0">
                <a:solidFill>
                  <a:srgbClr val="FF0000"/>
                </a:solidFill>
              </a:rPr>
              <a:t>7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b="1" dirty="0" smtClean="0"/>
              <a:t>m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, </a:t>
            </a:r>
            <a:r>
              <a:rPr lang="hr-HR" sz="2400" dirty="0" err="1" smtClean="0"/>
              <a:t>uk</a:t>
            </a:r>
            <a:r>
              <a:rPr lang="hr-HR" sz="2400" dirty="0" smtClean="0"/>
              <a:t>)  = </a:t>
            </a:r>
            <a:r>
              <a:rPr lang="hr-HR" sz="2400" b="1" dirty="0" smtClean="0"/>
              <a:t>m</a:t>
            </a:r>
            <a:r>
              <a:rPr lang="hr-HR" sz="2400" dirty="0" smtClean="0"/>
              <a:t>(F1)*</a:t>
            </a:r>
            <a:r>
              <a:rPr lang="hr-HR" sz="2400" b="1" dirty="0" smtClean="0"/>
              <a:t>w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Fazi1)  +  </a:t>
            </a:r>
            <a:r>
              <a:rPr lang="hr-HR" sz="2400" b="1" dirty="0" smtClean="0"/>
              <a:t>m</a:t>
            </a:r>
            <a:r>
              <a:rPr lang="hr-HR" sz="2400" dirty="0" smtClean="0"/>
              <a:t>(F2)*</a:t>
            </a:r>
            <a:r>
              <a:rPr lang="hr-HR" sz="2400" b="1" dirty="0" smtClean="0"/>
              <a:t>w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Fazi2)</a:t>
            </a:r>
          </a:p>
          <a:p>
            <a:pPr marL="0" indent="0">
              <a:buNone/>
            </a:pPr>
            <a:r>
              <a:rPr lang="hr-HR" sz="2400" b="1" dirty="0" smtClean="0"/>
              <a:t>m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, </a:t>
            </a:r>
            <a:r>
              <a:rPr lang="hr-HR" sz="2400" dirty="0" err="1" smtClean="0"/>
              <a:t>uk</a:t>
            </a:r>
            <a:r>
              <a:rPr lang="hr-HR" sz="2400" dirty="0" smtClean="0"/>
              <a:t>)= </a:t>
            </a:r>
            <a:r>
              <a:rPr lang="hr-HR" sz="2400" b="1" dirty="0" smtClean="0"/>
              <a:t>m</a:t>
            </a:r>
            <a:r>
              <a:rPr lang="hr-HR" sz="2400" dirty="0" smtClean="0"/>
              <a:t>(F1)*</a:t>
            </a:r>
            <a:r>
              <a:rPr lang="hr-HR" sz="2400" b="1" dirty="0" smtClean="0"/>
              <a:t>w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 </a:t>
            </a:r>
            <a:r>
              <a:rPr lang="hr-HR" sz="2400" dirty="0" smtClean="0"/>
              <a:t>u Fazi1) + </a:t>
            </a:r>
            <a:r>
              <a:rPr lang="hr-HR" sz="2400" b="1" dirty="0" smtClean="0"/>
              <a:t>m</a:t>
            </a:r>
            <a:r>
              <a:rPr lang="hr-HR" sz="2400" dirty="0" smtClean="0"/>
              <a:t>(F2)*</a:t>
            </a:r>
            <a:r>
              <a:rPr lang="hr-HR" sz="2400" b="1" dirty="0" smtClean="0"/>
              <a:t>w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 </a:t>
            </a:r>
            <a:r>
              <a:rPr lang="hr-HR" sz="2400" dirty="0" smtClean="0"/>
              <a:t>u Fazi2)</a:t>
            </a:r>
          </a:p>
          <a:p>
            <a:pPr marL="0" indent="0">
              <a:buNone/>
            </a:pPr>
            <a:r>
              <a:rPr lang="hr-HR" sz="2400" dirty="0" smtClean="0"/>
              <a:t>------------------------------------------------------------------------------------</a:t>
            </a:r>
          </a:p>
          <a:p>
            <a:pPr marL="0" indent="0">
              <a:buNone/>
            </a:pPr>
            <a:r>
              <a:rPr lang="hr-HR" sz="2400" b="1" dirty="0" smtClean="0"/>
              <a:t>w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A) = 56.078*3/(3*56.078+101.96)=0.62264</a:t>
            </a:r>
          </a:p>
          <a:p>
            <a:pPr marL="0" indent="0">
              <a:buNone/>
            </a:pPr>
            <a:r>
              <a:rPr lang="hr-HR" sz="2400" b="1" dirty="0" smtClean="0"/>
              <a:t>w</a:t>
            </a:r>
            <a:r>
              <a:rPr lang="hr-HR" sz="2400" dirty="0" smtClean="0"/>
              <a:t>(</a:t>
            </a:r>
            <a:r>
              <a:rPr lang="hr-HR" sz="2400" dirty="0" err="1" smtClean="0"/>
              <a:t>CaO</a:t>
            </a:r>
            <a:r>
              <a:rPr lang="hr-HR" sz="2400" dirty="0" smtClean="0"/>
              <a:t> u C</a:t>
            </a:r>
            <a:r>
              <a:rPr lang="hr-HR" sz="2400" baseline="-25000" dirty="0" smtClean="0"/>
              <a:t>12</a:t>
            </a:r>
            <a:r>
              <a:rPr lang="hr-HR" sz="2400" dirty="0" smtClean="0"/>
              <a:t>A</a:t>
            </a:r>
            <a:r>
              <a:rPr lang="hr-HR" sz="2400" baseline="-25000" dirty="0" smtClean="0"/>
              <a:t>7</a:t>
            </a:r>
            <a:r>
              <a:rPr lang="hr-HR" sz="2400" dirty="0" smtClean="0"/>
              <a:t>) = 56.078*12/(12*56.078+7*101.96)=0.48529</a:t>
            </a:r>
          </a:p>
          <a:p>
            <a:pPr marL="0" indent="0">
              <a:buNone/>
            </a:pPr>
            <a:r>
              <a:rPr lang="hr-HR" sz="2400" dirty="0" smtClean="0"/>
              <a:t>-------------------------------------------------------------------------------------</a:t>
            </a:r>
          </a:p>
          <a:p>
            <a:pPr marL="0" indent="0">
              <a:buNone/>
            </a:pPr>
            <a:r>
              <a:rPr lang="hr-HR" sz="2400" dirty="0" smtClean="0"/>
              <a:t>60 = </a:t>
            </a:r>
            <a:r>
              <a:rPr lang="hr-HR" sz="2400" b="1" dirty="0" smtClean="0"/>
              <a:t>m </a:t>
            </a:r>
            <a:r>
              <a:rPr lang="hr-HR" sz="2400" dirty="0" smtClean="0"/>
              <a:t>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A </a:t>
            </a:r>
            <a:r>
              <a:rPr lang="hr-HR" sz="2400" dirty="0"/>
              <a:t>*0,62264 </a:t>
            </a:r>
            <a:r>
              <a:rPr lang="hr-HR" sz="2400" dirty="0" smtClean="0"/>
              <a:t>+ </a:t>
            </a:r>
            <a:r>
              <a:rPr lang="hr-HR" sz="2400" b="1" dirty="0"/>
              <a:t>m</a:t>
            </a:r>
            <a:r>
              <a:rPr lang="hr-HR" sz="2400" dirty="0"/>
              <a:t> C</a:t>
            </a:r>
            <a:r>
              <a:rPr lang="hr-HR" sz="2400" baseline="-25000" dirty="0"/>
              <a:t>12</a:t>
            </a:r>
            <a:r>
              <a:rPr lang="hr-HR" sz="2400" dirty="0"/>
              <a:t>A</a:t>
            </a:r>
            <a:r>
              <a:rPr lang="hr-HR" sz="2400" baseline="-25000" dirty="0"/>
              <a:t>7 </a:t>
            </a:r>
            <a:r>
              <a:rPr lang="hr-HR" sz="2400" dirty="0" smtClean="0"/>
              <a:t>*0,48529</a:t>
            </a:r>
          </a:p>
          <a:p>
            <a:pPr marL="0" indent="0">
              <a:buNone/>
            </a:pPr>
            <a:r>
              <a:rPr lang="hr-HR" sz="2400" dirty="0" smtClean="0"/>
              <a:t>40 = </a:t>
            </a:r>
            <a:r>
              <a:rPr lang="hr-HR" sz="2400" b="1" dirty="0"/>
              <a:t>m</a:t>
            </a:r>
            <a:r>
              <a:rPr lang="hr-HR" sz="2400" dirty="0"/>
              <a:t> C</a:t>
            </a:r>
            <a:r>
              <a:rPr lang="hr-HR" sz="2400" baseline="-25000" dirty="0"/>
              <a:t>3</a:t>
            </a:r>
            <a:r>
              <a:rPr lang="hr-HR" sz="2400" dirty="0"/>
              <a:t>A *0,37736 </a:t>
            </a:r>
            <a:r>
              <a:rPr lang="hr-HR" sz="2400" dirty="0" smtClean="0"/>
              <a:t>+ </a:t>
            </a:r>
            <a:r>
              <a:rPr lang="hr-HR" sz="2400" b="1" dirty="0"/>
              <a:t>m</a:t>
            </a:r>
            <a:r>
              <a:rPr lang="hr-HR" sz="2400" dirty="0"/>
              <a:t> C</a:t>
            </a:r>
            <a:r>
              <a:rPr lang="hr-HR" sz="2400" baseline="-25000" dirty="0"/>
              <a:t>12</a:t>
            </a:r>
            <a:r>
              <a:rPr lang="hr-HR" sz="2400" dirty="0"/>
              <a:t>A</a:t>
            </a:r>
            <a:r>
              <a:rPr lang="hr-HR" sz="2400" baseline="-25000" dirty="0"/>
              <a:t>7 </a:t>
            </a:r>
            <a:r>
              <a:rPr lang="hr-HR" sz="2400" dirty="0" smtClean="0"/>
              <a:t>*0,51471</a:t>
            </a:r>
          </a:p>
          <a:p>
            <a:pPr marL="0" indent="0">
              <a:buNone/>
            </a:pPr>
            <a:r>
              <a:rPr lang="hr-HR" sz="2400" dirty="0" smtClean="0"/>
              <a:t>---------------------------------------------------------</a:t>
            </a:r>
          </a:p>
          <a:p>
            <a:pPr marL="0" indent="0">
              <a:buNone/>
            </a:pPr>
            <a:r>
              <a:rPr lang="hr-HR" sz="2800" dirty="0" smtClean="0"/>
              <a:t>Rješenje sustava dvije jednadžbe s dvije nepoznanice:</a:t>
            </a:r>
          </a:p>
          <a:p>
            <a:pPr marL="0" indent="0">
              <a:buNone/>
            </a:pPr>
            <a:r>
              <a:rPr lang="hr-HR" sz="2800" b="1" dirty="0" smtClean="0"/>
              <a:t>m</a:t>
            </a:r>
            <a:r>
              <a:rPr lang="hr-HR" sz="2800" dirty="0" smtClean="0"/>
              <a:t>C</a:t>
            </a:r>
            <a:r>
              <a:rPr lang="hr-HR" sz="2800" baseline="-25000" dirty="0" smtClean="0"/>
              <a:t>3</a:t>
            </a:r>
            <a:r>
              <a:rPr lang="hr-HR" sz="2800" dirty="0" smtClean="0"/>
              <a:t>A = 83.5152  g</a:t>
            </a:r>
          </a:p>
          <a:p>
            <a:pPr marL="0" indent="0">
              <a:buNone/>
            </a:pPr>
            <a:r>
              <a:rPr lang="hr-HR" sz="2800" b="1" dirty="0" smtClean="0"/>
              <a:t>m</a:t>
            </a:r>
            <a:r>
              <a:rPr lang="hr-HR" sz="2800" dirty="0" smtClean="0"/>
              <a:t>C</a:t>
            </a:r>
            <a:r>
              <a:rPr lang="hr-HR" sz="2800" baseline="-25000" dirty="0" smtClean="0"/>
              <a:t>12</a:t>
            </a:r>
            <a:r>
              <a:rPr lang="hr-HR" sz="2800" dirty="0" smtClean="0"/>
              <a:t>A</a:t>
            </a:r>
            <a:r>
              <a:rPr lang="hr-HR" sz="2800" baseline="-25000" dirty="0" smtClean="0"/>
              <a:t>7</a:t>
            </a:r>
            <a:r>
              <a:rPr lang="hr-HR" sz="2800" dirty="0" smtClean="0"/>
              <a:t> = 16.4848 g</a:t>
            </a:r>
          </a:p>
          <a:p>
            <a:pPr marL="0" indent="0">
              <a:buNone/>
            </a:pPr>
            <a:r>
              <a:rPr lang="hr-HR" sz="2800" dirty="0" smtClean="0"/>
              <a:t>Ukupna masa </a:t>
            </a:r>
            <a:r>
              <a:rPr lang="hr-HR" sz="2800" dirty="0"/>
              <a:t>C</a:t>
            </a:r>
            <a:r>
              <a:rPr lang="hr-HR" sz="2800" baseline="-25000" dirty="0"/>
              <a:t>3</a:t>
            </a:r>
            <a:r>
              <a:rPr lang="hr-HR" sz="2800" dirty="0"/>
              <a:t>A </a:t>
            </a:r>
            <a:r>
              <a:rPr lang="hr-HR" sz="2800" dirty="0" smtClean="0"/>
              <a:t>i </a:t>
            </a:r>
            <a:r>
              <a:rPr lang="hr-HR" sz="2800" dirty="0"/>
              <a:t>C</a:t>
            </a:r>
            <a:r>
              <a:rPr lang="hr-HR" sz="2800" baseline="-25000" dirty="0"/>
              <a:t>12</a:t>
            </a:r>
            <a:r>
              <a:rPr lang="hr-HR" sz="2800" dirty="0"/>
              <a:t>A</a:t>
            </a:r>
            <a:r>
              <a:rPr lang="hr-HR" sz="2800" baseline="-25000" dirty="0"/>
              <a:t>7</a:t>
            </a:r>
            <a:r>
              <a:rPr lang="hr-HR" sz="2800" dirty="0" smtClean="0"/>
              <a:t> = 100 g ! </a:t>
            </a:r>
            <a:r>
              <a:rPr lang="hr-HR" sz="2800" dirty="0" smtClean="0">
                <a:solidFill>
                  <a:srgbClr val="FF0000"/>
                </a:solidFill>
              </a:rPr>
              <a:t>OČUVANA JE MASA 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35696" y="2636912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5696" y="342900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SUMA =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39952" y="2636912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342900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SUMA = 1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Autofit/>
          </a:bodyPr>
          <a:lstStyle/>
          <a:p>
            <a:r>
              <a:rPr lang="en-US" sz="2000" dirty="0"/>
              <a:t>https://www.wolframalpha.com/calculators/system-equation-calculator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9" y="620688"/>
            <a:ext cx="7707523" cy="61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sve prikazano?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Sastav u MASENIM udjelima</a:t>
            </a:r>
          </a:p>
          <a:p>
            <a:r>
              <a:rPr lang="hr-HR" dirty="0" smtClean="0"/>
              <a:t>Čisti oksidi i spojevi (dva i tri oksida)</a:t>
            </a:r>
          </a:p>
          <a:p>
            <a:r>
              <a:rPr lang="hr-HR" dirty="0" smtClean="0"/>
              <a:t>Ravnotežni podsustavi</a:t>
            </a:r>
          </a:p>
          <a:p>
            <a:r>
              <a:rPr lang="hr-HR" dirty="0" smtClean="0"/>
              <a:t>Polja primarne kristalizacije</a:t>
            </a:r>
          </a:p>
          <a:p>
            <a:r>
              <a:rPr lang="hr-HR" dirty="0" smtClean="0"/>
              <a:t>Temperature: tališta(</a:t>
            </a:r>
            <a:r>
              <a:rPr lang="hr-HR" dirty="0" err="1" smtClean="0"/>
              <a:t>kongruentno</a:t>
            </a:r>
            <a:r>
              <a:rPr lang="hr-HR" dirty="0" smtClean="0"/>
              <a:t> i </a:t>
            </a:r>
            <a:r>
              <a:rPr lang="hr-HR" dirty="0" err="1" smtClean="0"/>
              <a:t>inkogruent</a:t>
            </a:r>
            <a:r>
              <a:rPr lang="hr-HR" dirty="0" smtClean="0"/>
              <a:t>.), </a:t>
            </a:r>
            <a:r>
              <a:rPr lang="hr-HR" dirty="0" err="1" smtClean="0"/>
              <a:t>eutektičke</a:t>
            </a:r>
            <a:r>
              <a:rPr lang="hr-HR" dirty="0" smtClean="0"/>
              <a:t> i </a:t>
            </a:r>
            <a:r>
              <a:rPr lang="hr-HR" dirty="0" err="1" smtClean="0"/>
              <a:t>peritektičke</a:t>
            </a:r>
            <a:r>
              <a:rPr lang="hr-HR" dirty="0" smtClean="0"/>
              <a:t> točke, izoterme</a:t>
            </a:r>
          </a:p>
          <a:p>
            <a:r>
              <a:rPr lang="hr-HR" dirty="0" smtClean="0"/>
              <a:t>Proračun: fazni sastav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kemijski sastav</a:t>
            </a:r>
          </a:p>
          <a:p>
            <a:r>
              <a:rPr lang="hr-HR" dirty="0" smtClean="0"/>
              <a:t>Proračun: kemijski sastav </a:t>
            </a:r>
            <a:r>
              <a:rPr lang="hr-HR" dirty="0" smtClean="0">
                <a:sym typeface="Wingdings" panose="05000000000000000000" pitchFamily="2" charset="2"/>
              </a:rPr>
              <a:t> fazni sastav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72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" y="-27384"/>
            <a:ext cx="860672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Slično vrijedi i za </a:t>
            </a:r>
            <a:r>
              <a:rPr lang="hr-HR" sz="3200" dirty="0" err="1" smtClean="0"/>
              <a:t>trokomponentne</a:t>
            </a:r>
            <a:r>
              <a:rPr lang="hr-HR" sz="3200" dirty="0" smtClean="0"/>
              <a:t> sustave…</a:t>
            </a:r>
            <a:br>
              <a:rPr lang="hr-HR" sz="3200" dirty="0" smtClean="0"/>
            </a:br>
            <a:r>
              <a:rPr lang="hr-HR" sz="2000" dirty="0" smtClean="0"/>
              <a:t>(i još veći broj komponenti…)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Postavi bilancu svakog oksida:</a:t>
                </a:r>
              </a:p>
              <a:p>
                <a:pPr marL="0" indent="0">
                  <a:buNone/>
                </a:pP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</a:t>
                </a:r>
                <a:r>
                  <a:rPr lang="hr-HR" sz="1800" dirty="0" err="1" smtClean="0"/>
                  <a:t>CaO</a:t>
                </a:r>
                <a:r>
                  <a:rPr lang="hr-HR" sz="1800" dirty="0" smtClean="0"/>
                  <a:t>)  =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(F1)*</a:t>
                </a:r>
                <a:r>
                  <a:rPr lang="hr-HR" sz="1800" b="1" i="1" dirty="0" smtClean="0"/>
                  <a:t>w</a:t>
                </a:r>
                <a:r>
                  <a:rPr lang="hr-HR" sz="1800" dirty="0" smtClean="0"/>
                  <a:t>(</a:t>
                </a:r>
                <a:r>
                  <a:rPr lang="hr-HR" sz="1800" dirty="0" err="1" smtClean="0"/>
                  <a:t>CaO</a:t>
                </a:r>
                <a:r>
                  <a:rPr lang="hr-HR" sz="1800" dirty="0" smtClean="0"/>
                  <a:t> u F1)   + 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(F2)*</a:t>
                </a:r>
                <a:r>
                  <a:rPr lang="hr-HR" sz="1800" b="1" i="1" dirty="0" smtClean="0"/>
                  <a:t>w</a:t>
                </a:r>
                <a:r>
                  <a:rPr lang="hr-HR" sz="1800" dirty="0" smtClean="0"/>
                  <a:t>(</a:t>
                </a:r>
                <a:r>
                  <a:rPr lang="hr-HR" sz="1800" dirty="0" err="1" smtClean="0"/>
                  <a:t>CaO</a:t>
                </a:r>
                <a:r>
                  <a:rPr lang="hr-HR" sz="1800" dirty="0" smtClean="0"/>
                  <a:t> u F2)   +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(F3)*</a:t>
                </a:r>
                <a:r>
                  <a:rPr lang="hr-HR" sz="1800" b="1" i="1" dirty="0" smtClean="0"/>
                  <a:t>w</a:t>
                </a:r>
                <a:r>
                  <a:rPr lang="hr-HR" sz="1800" dirty="0" smtClean="0"/>
                  <a:t>(</a:t>
                </a:r>
                <a:r>
                  <a:rPr lang="hr-HR" sz="1800" dirty="0" err="1" smtClean="0"/>
                  <a:t>CaO</a:t>
                </a:r>
                <a:r>
                  <a:rPr lang="hr-HR" sz="1800" dirty="0" smtClean="0"/>
                  <a:t> u F3)</a:t>
                </a:r>
              </a:p>
              <a:p>
                <a:pPr marL="0" indent="0">
                  <a:buNone/>
                </a:pP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(Al</a:t>
                </a:r>
                <a:r>
                  <a:rPr lang="hr-HR" sz="1800" baseline="-25000" dirty="0" smtClean="0"/>
                  <a:t>2</a:t>
                </a:r>
                <a:r>
                  <a:rPr lang="hr-HR" sz="1800" dirty="0" smtClean="0"/>
                  <a:t>O</a:t>
                </a:r>
                <a:r>
                  <a:rPr lang="hr-HR" sz="1800" baseline="-25000" dirty="0" smtClean="0"/>
                  <a:t>3</a:t>
                </a:r>
                <a:r>
                  <a:rPr lang="hr-HR" sz="1800" dirty="0" smtClean="0"/>
                  <a:t>)=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(F1)*</a:t>
                </a:r>
                <a:r>
                  <a:rPr lang="hr-HR" sz="1800" b="1" i="1" dirty="0"/>
                  <a:t>w</a:t>
                </a:r>
                <a:r>
                  <a:rPr lang="hr-HR" sz="1800" dirty="0"/>
                  <a:t>(Al</a:t>
                </a:r>
                <a:r>
                  <a:rPr lang="hr-HR" sz="1800" baseline="-25000" dirty="0"/>
                  <a:t>2</a:t>
                </a:r>
                <a:r>
                  <a:rPr lang="hr-HR" sz="1800" dirty="0"/>
                  <a:t>O</a:t>
                </a:r>
                <a:r>
                  <a:rPr lang="hr-HR" sz="1800" baseline="-25000" dirty="0"/>
                  <a:t>3</a:t>
                </a:r>
                <a:r>
                  <a:rPr lang="hr-HR" sz="1800" dirty="0" smtClean="0"/>
                  <a:t> u F1) + 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(F2)*</a:t>
                </a:r>
                <a:r>
                  <a:rPr lang="hr-HR" sz="1800" b="1" i="1" dirty="0"/>
                  <a:t>w</a:t>
                </a:r>
                <a:r>
                  <a:rPr lang="hr-HR" sz="1800" dirty="0"/>
                  <a:t>(Al</a:t>
                </a:r>
                <a:r>
                  <a:rPr lang="hr-HR" sz="1800" baseline="-25000" dirty="0"/>
                  <a:t>2</a:t>
                </a:r>
                <a:r>
                  <a:rPr lang="hr-HR" sz="1800" dirty="0"/>
                  <a:t>O</a:t>
                </a:r>
                <a:r>
                  <a:rPr lang="hr-HR" sz="1800" baseline="-25000" dirty="0"/>
                  <a:t>3</a:t>
                </a:r>
                <a:r>
                  <a:rPr lang="hr-HR" sz="1800" dirty="0" smtClean="0"/>
                  <a:t> u F2) +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(F3)*</a:t>
                </a:r>
                <a:r>
                  <a:rPr lang="hr-HR" sz="1800" b="1" i="1" dirty="0"/>
                  <a:t>w</a:t>
                </a:r>
                <a:r>
                  <a:rPr lang="hr-HR" sz="1800" dirty="0"/>
                  <a:t>(Al</a:t>
                </a:r>
                <a:r>
                  <a:rPr lang="hr-HR" sz="1800" baseline="-25000" dirty="0"/>
                  <a:t>2</a:t>
                </a:r>
                <a:r>
                  <a:rPr lang="hr-HR" sz="1800" dirty="0"/>
                  <a:t>O</a:t>
                </a:r>
                <a:r>
                  <a:rPr lang="hr-HR" sz="1800" baseline="-25000" dirty="0"/>
                  <a:t>3</a:t>
                </a:r>
                <a:r>
                  <a:rPr lang="hr-HR" sz="1800" dirty="0" smtClean="0"/>
                  <a:t> u F3)</a:t>
                </a:r>
              </a:p>
              <a:p>
                <a:pPr marL="0" indent="0">
                  <a:buNone/>
                </a:pP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(SiO</a:t>
                </a:r>
                <a:r>
                  <a:rPr lang="hr-HR" sz="1800" baseline="-25000" dirty="0" smtClean="0"/>
                  <a:t>2</a:t>
                </a:r>
                <a:r>
                  <a:rPr lang="hr-HR" sz="1800" dirty="0" smtClean="0"/>
                  <a:t>)  =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(F1)*</a:t>
                </a:r>
                <a:r>
                  <a:rPr lang="hr-HR" sz="1800" b="1" i="1" dirty="0" smtClean="0"/>
                  <a:t>w</a:t>
                </a:r>
                <a:r>
                  <a:rPr lang="hr-HR" sz="1800" dirty="0" smtClean="0"/>
                  <a:t>(SiO</a:t>
                </a:r>
                <a:r>
                  <a:rPr lang="hr-HR" sz="1800" baseline="-25000" dirty="0" smtClean="0"/>
                  <a:t>2</a:t>
                </a:r>
                <a:r>
                  <a:rPr lang="hr-HR" sz="1800" dirty="0" smtClean="0"/>
                  <a:t> u F1)   + 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(F2)*</a:t>
                </a:r>
                <a:r>
                  <a:rPr lang="hr-HR" sz="1800" b="1" i="1" dirty="0" smtClean="0"/>
                  <a:t>w</a:t>
                </a:r>
                <a:r>
                  <a:rPr lang="hr-HR" sz="1800" dirty="0" smtClean="0"/>
                  <a:t>(SiO</a:t>
                </a:r>
                <a:r>
                  <a:rPr lang="hr-HR" sz="1800" baseline="-25000" dirty="0" smtClean="0"/>
                  <a:t>2</a:t>
                </a:r>
                <a:r>
                  <a:rPr lang="hr-HR" sz="1800" dirty="0" smtClean="0"/>
                  <a:t> u F2)   + </a:t>
                </a:r>
                <a:r>
                  <a:rPr lang="hr-HR" sz="1800" b="1" i="1" dirty="0" smtClean="0"/>
                  <a:t>m</a:t>
                </a:r>
                <a:r>
                  <a:rPr lang="hr-HR" sz="1800" dirty="0" smtClean="0"/>
                  <a:t>(F3)*</a:t>
                </a:r>
                <a:r>
                  <a:rPr lang="hr-HR" sz="1800" b="1" i="1" dirty="0" smtClean="0"/>
                  <a:t>w</a:t>
                </a:r>
                <a:r>
                  <a:rPr lang="hr-HR" sz="1800" dirty="0" smtClean="0"/>
                  <a:t>(SiO</a:t>
                </a:r>
                <a:r>
                  <a:rPr lang="hr-HR" sz="1800" baseline="-25000" dirty="0" smtClean="0"/>
                  <a:t>2</a:t>
                </a:r>
                <a:r>
                  <a:rPr lang="hr-HR" sz="1800" dirty="0" smtClean="0"/>
                  <a:t> u F3)</a:t>
                </a:r>
              </a:p>
              <a:p>
                <a:pPr marL="0" indent="0">
                  <a:buNone/>
                </a:pPr>
                <a:endParaRPr lang="hr-HR" sz="1800" dirty="0"/>
              </a:p>
              <a:p>
                <a:pPr marL="0" indent="0">
                  <a:buNone/>
                </a:pPr>
                <a:r>
                  <a:rPr lang="hr-HR" sz="1800" dirty="0" smtClean="0"/>
                  <a:t>Matrični zapis: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1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1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1800" dirty="0" smtClean="0"/>
              </a:p>
              <a:p>
                <a:pPr marL="0" indent="0">
                  <a:buNone/>
                </a:pPr>
                <a:endParaRPr lang="hr-H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1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r-HR" sz="18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r>
                        <a:rPr lang="hr-HR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1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hr-HR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r-HR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1800" b="0" i="1" smtClean="0">
                                  <a:latin typeface="Cambria Math"/>
                                </a:rPr>
                                <m:t>𝐹𝑗</m:t>
                              </m:r>
                              <m:r>
                                <a:rPr lang="hr-HR" sz="18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1800" dirty="0" smtClean="0"/>
              </a:p>
              <a:p>
                <a:pPr marL="0" indent="0">
                  <a:buNone/>
                </a:pPr>
                <a:endParaRPr lang="hr-HR" sz="1800" dirty="0" smtClean="0"/>
              </a:p>
              <a:p>
                <a:pPr marL="0" indent="0">
                  <a:buNone/>
                </a:pPr>
                <a:r>
                  <a:rPr lang="hr-HR" sz="1800" dirty="0" smtClean="0"/>
                  <a:t>Izračunaj </a:t>
                </a:r>
                <a:r>
                  <a:rPr lang="hr-HR" sz="1800" dirty="0" err="1" smtClean="0"/>
                  <a:t>maseni</a:t>
                </a:r>
                <a:r>
                  <a:rPr lang="hr-HR" sz="1800" dirty="0" smtClean="0"/>
                  <a:t> udio pojedinog oksida u Fazi1, Fazi2 i Fazi3.</a:t>
                </a:r>
                <a:endParaRPr lang="hr-HR" sz="1800" dirty="0"/>
              </a:p>
              <a:p>
                <a:pPr marL="0" indent="0">
                  <a:buNone/>
                </a:pPr>
                <a:r>
                  <a:rPr lang="hr-HR" sz="1800" dirty="0" smtClean="0"/>
                  <a:t>Riješi sustav tri linearne jednadžbe (sa tri nepoznanice) !</a:t>
                </a:r>
              </a:p>
              <a:p>
                <a:pPr marL="0" indent="0">
                  <a:buNone/>
                </a:pPr>
                <a:endParaRPr lang="hr-HR" sz="1800" dirty="0" smtClean="0"/>
              </a:p>
              <a:p>
                <a:pPr marL="0" indent="0">
                  <a:buNone/>
                </a:pPr>
                <a:endParaRPr lang="hr-HR" sz="1800" dirty="0" smtClean="0"/>
              </a:p>
              <a:p>
                <a:pPr marL="0" indent="0">
                  <a:buNone/>
                </a:pPr>
                <a:endParaRPr lang="hr-HR" sz="18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6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30"/>
            <a:ext cx="8229600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Pokažimo ipak nekoliko primjera proračuna…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 smtClean="0"/>
              <a:t>M</a:t>
            </a:r>
            <a:r>
              <a:rPr lang="hr-HR" sz="2000" dirty="0" smtClean="0"/>
              <a:t>(</a:t>
            </a:r>
            <a:r>
              <a:rPr lang="hr-HR" sz="2000" dirty="0" err="1" smtClean="0"/>
              <a:t>CaO</a:t>
            </a:r>
            <a:r>
              <a:rPr lang="hr-HR" sz="2000" dirty="0" smtClean="0"/>
              <a:t>)   =   56.078 </a:t>
            </a:r>
            <a:r>
              <a:rPr lang="hr-HR" sz="2000" dirty="0" err="1" smtClean="0"/>
              <a:t>gmol</a:t>
            </a:r>
            <a:r>
              <a:rPr lang="hr-HR" sz="2000" baseline="30000" dirty="0" smtClean="0"/>
              <a:t>-1</a:t>
            </a:r>
          </a:p>
          <a:p>
            <a:pPr marL="0" indent="0">
              <a:buNone/>
            </a:pPr>
            <a:r>
              <a:rPr lang="hr-HR" sz="2000" i="1" dirty="0" smtClean="0"/>
              <a:t>M</a:t>
            </a:r>
            <a:r>
              <a:rPr lang="hr-HR" sz="2000" dirty="0" smtClean="0"/>
              <a:t>(Al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O</a:t>
            </a:r>
            <a:r>
              <a:rPr lang="hr-HR" sz="2000" baseline="-25000" dirty="0" smtClean="0"/>
              <a:t>3</a:t>
            </a:r>
            <a:r>
              <a:rPr lang="hr-HR" sz="2000" dirty="0" smtClean="0"/>
              <a:t>) = 101.96 </a:t>
            </a:r>
            <a:r>
              <a:rPr lang="hr-HR" sz="2000" dirty="0" err="1"/>
              <a:t>gmol</a:t>
            </a:r>
            <a:r>
              <a:rPr lang="hr-HR" sz="2000" baseline="30000" dirty="0"/>
              <a:t>-1</a:t>
            </a:r>
          </a:p>
          <a:p>
            <a:pPr marL="0" indent="0">
              <a:buNone/>
            </a:pPr>
            <a:r>
              <a:rPr lang="hr-HR" sz="2000" i="1" dirty="0" smtClean="0"/>
              <a:t>M</a:t>
            </a:r>
            <a:r>
              <a:rPr lang="hr-HR" sz="2000" dirty="0" smtClean="0"/>
              <a:t>(SiO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)  =    60.085 </a:t>
            </a:r>
            <a:r>
              <a:rPr lang="hr-HR" sz="2000" dirty="0" err="1" smtClean="0"/>
              <a:t>gmol</a:t>
            </a:r>
            <a:r>
              <a:rPr lang="hr-HR" sz="2000" baseline="30000" dirty="0" smtClean="0"/>
              <a:t>-1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Slijedi:</a:t>
            </a:r>
          </a:p>
          <a:p>
            <a:pPr marL="0" indent="0">
              <a:buNone/>
            </a:pPr>
            <a:r>
              <a:rPr lang="hr-HR" sz="1800" b="1" i="1" dirty="0" smtClean="0"/>
              <a:t>M</a:t>
            </a:r>
            <a:r>
              <a:rPr lang="hr-HR" sz="1800" b="1" dirty="0" smtClean="0"/>
              <a:t>(C</a:t>
            </a:r>
            <a:r>
              <a:rPr lang="hr-HR" sz="1800" b="1" baseline="-25000" dirty="0" smtClean="0"/>
              <a:t>2</a:t>
            </a:r>
            <a:r>
              <a:rPr lang="hr-HR" sz="1800" b="1" dirty="0" smtClean="0"/>
              <a:t>S)=172.241 </a:t>
            </a:r>
            <a:r>
              <a:rPr lang="hr-HR" sz="1800" b="1" dirty="0" err="1" smtClean="0"/>
              <a:t>gmol</a:t>
            </a:r>
            <a:r>
              <a:rPr lang="hr-HR" sz="1800" b="1" baseline="30000" dirty="0" smtClean="0"/>
              <a:t>-1 </a:t>
            </a:r>
            <a:r>
              <a:rPr lang="hr-HR" sz="1800" b="1" dirty="0" smtClean="0"/>
              <a:t> 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C</a:t>
            </a:r>
            <a:r>
              <a:rPr lang="hr-HR" sz="1800" b="1" dirty="0" smtClean="0"/>
              <a:t>=0.651157389,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A</a:t>
            </a:r>
            <a:r>
              <a:rPr lang="hr-HR" sz="1800" b="1" dirty="0" smtClean="0"/>
              <a:t>=0,	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S</a:t>
            </a:r>
            <a:r>
              <a:rPr lang="hr-HR" sz="1800" b="1" dirty="0" smtClean="0"/>
              <a:t>=0.34884261</a:t>
            </a:r>
            <a:endParaRPr lang="hr-HR" sz="1800" b="1" dirty="0" smtClean="0"/>
          </a:p>
          <a:p>
            <a:pPr marL="0" indent="0">
              <a:buNone/>
            </a:pPr>
            <a:r>
              <a:rPr lang="hr-HR" sz="1800" i="1" dirty="0" smtClean="0"/>
              <a:t>M</a:t>
            </a:r>
            <a:r>
              <a:rPr lang="hr-HR" sz="1800" dirty="0" smtClean="0"/>
              <a:t>(CA)=158.038 </a:t>
            </a:r>
            <a:r>
              <a:rPr lang="hr-HR" sz="1800" dirty="0" err="1" smtClean="0"/>
              <a:t>gmol</a:t>
            </a:r>
            <a:r>
              <a:rPr lang="hr-HR" sz="1800" baseline="30000" dirty="0" smtClean="0"/>
              <a:t>-1</a:t>
            </a:r>
            <a:r>
              <a:rPr lang="hr-HR" sz="1800" dirty="0" smtClean="0"/>
              <a:t> 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C</a:t>
            </a:r>
            <a:r>
              <a:rPr lang="hr-HR" sz="1800" dirty="0" smtClean="0"/>
              <a:t>=0.354838709,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A</a:t>
            </a:r>
            <a:r>
              <a:rPr lang="hr-HR" sz="1800" dirty="0" smtClean="0"/>
              <a:t>=0.64515129,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S</a:t>
            </a:r>
            <a:r>
              <a:rPr lang="hr-HR" sz="1800" dirty="0" smtClean="0"/>
              <a:t>=0</a:t>
            </a:r>
          </a:p>
          <a:p>
            <a:pPr marL="0" indent="0">
              <a:buNone/>
            </a:pPr>
            <a:r>
              <a:rPr lang="hr-HR" sz="1800" b="1" i="1" dirty="0" smtClean="0"/>
              <a:t>M</a:t>
            </a:r>
            <a:r>
              <a:rPr lang="hr-HR" sz="1800" b="1" dirty="0" smtClean="0"/>
              <a:t>(C</a:t>
            </a:r>
            <a:r>
              <a:rPr lang="hr-HR" sz="1800" b="1" baseline="-25000" dirty="0" smtClean="0"/>
              <a:t>2</a:t>
            </a:r>
            <a:r>
              <a:rPr lang="hr-HR" sz="1800" b="1" dirty="0" smtClean="0"/>
              <a:t>AS)=274.201 </a:t>
            </a:r>
            <a:r>
              <a:rPr lang="hr-HR" sz="1800" b="1" dirty="0" err="1" smtClean="0"/>
              <a:t>gmol</a:t>
            </a:r>
            <a:r>
              <a:rPr lang="hr-HR" sz="1800" b="1" baseline="30000" dirty="0" smtClean="0"/>
              <a:t>-1</a:t>
            </a:r>
            <a:r>
              <a:rPr lang="hr-HR" sz="1800" b="1" dirty="0" smtClean="0"/>
              <a:t> 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C</a:t>
            </a:r>
            <a:r>
              <a:rPr lang="hr-HR" sz="1800" b="1" dirty="0" smtClean="0"/>
              <a:t>=0.409028413,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A</a:t>
            </a:r>
            <a:r>
              <a:rPr lang="hr-HR" sz="1800" b="1" dirty="0" smtClean="0"/>
              <a:t>=0.371844012,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S</a:t>
            </a:r>
            <a:r>
              <a:rPr lang="hr-HR" sz="1800" b="1" dirty="0" smtClean="0"/>
              <a:t>=0.219127574</a:t>
            </a:r>
          </a:p>
          <a:p>
            <a:pPr marL="0" indent="0">
              <a:buNone/>
            </a:pPr>
            <a:r>
              <a:rPr lang="hr-HR" sz="1800" i="1" dirty="0" smtClean="0"/>
              <a:t>M</a:t>
            </a:r>
            <a:r>
              <a:rPr lang="hr-HR" sz="1800" dirty="0" smtClean="0"/>
              <a:t>(C</a:t>
            </a:r>
            <a:r>
              <a:rPr lang="hr-HR" sz="1800" baseline="-25000" dirty="0" smtClean="0"/>
              <a:t>12</a:t>
            </a:r>
            <a:r>
              <a:rPr lang="hr-HR" sz="1800" dirty="0" smtClean="0"/>
              <a:t>A</a:t>
            </a:r>
            <a:r>
              <a:rPr lang="hr-HR" sz="1800" baseline="-25000" dirty="0" smtClean="0"/>
              <a:t>7</a:t>
            </a:r>
            <a:r>
              <a:rPr lang="hr-HR" sz="1800" dirty="0" smtClean="0"/>
              <a:t>)=1386.656 </a:t>
            </a:r>
            <a:r>
              <a:rPr lang="hr-HR" sz="1800" dirty="0" err="1" smtClean="0"/>
              <a:t>gmol</a:t>
            </a:r>
            <a:r>
              <a:rPr lang="hr-HR" sz="1800" baseline="30000" dirty="0" smtClean="0"/>
              <a:t>-1</a:t>
            </a:r>
            <a:r>
              <a:rPr lang="hr-HR" sz="1800" dirty="0" smtClean="0"/>
              <a:t> 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C</a:t>
            </a:r>
            <a:r>
              <a:rPr lang="hr-HR" sz="1800" dirty="0" smtClean="0"/>
              <a:t>=0.485294117,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A</a:t>
            </a:r>
            <a:r>
              <a:rPr lang="hr-HR" sz="1800" dirty="0" smtClean="0"/>
              <a:t>=0.514705882,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S</a:t>
            </a:r>
            <a:r>
              <a:rPr lang="hr-HR" sz="1800" dirty="0" smtClean="0"/>
              <a:t>=0</a:t>
            </a:r>
            <a:endParaRPr lang="hr-HR" sz="1800" baseline="30000" dirty="0" smtClean="0"/>
          </a:p>
          <a:p>
            <a:pPr marL="0" indent="0">
              <a:buNone/>
            </a:pPr>
            <a:r>
              <a:rPr lang="hr-HR" sz="1800" b="1" i="1" dirty="0" smtClean="0"/>
              <a:t>M</a:t>
            </a:r>
            <a:r>
              <a:rPr lang="hr-HR" sz="1800" b="1" dirty="0" smtClean="0"/>
              <a:t>(C</a:t>
            </a:r>
            <a:r>
              <a:rPr lang="hr-HR" sz="1800" b="1" baseline="-25000" dirty="0" smtClean="0"/>
              <a:t>3</a:t>
            </a:r>
            <a:r>
              <a:rPr lang="hr-HR" sz="1800" b="1" dirty="0" smtClean="0"/>
              <a:t>A)=270.194 </a:t>
            </a:r>
            <a:r>
              <a:rPr lang="hr-HR" sz="1800" b="1" dirty="0" err="1" smtClean="0"/>
              <a:t>gmol</a:t>
            </a:r>
            <a:r>
              <a:rPr lang="hr-HR" sz="1800" b="1" baseline="30000" dirty="0" smtClean="0"/>
              <a:t>-1</a:t>
            </a:r>
            <a:r>
              <a:rPr lang="hr-HR" sz="1800" b="1" dirty="0" smtClean="0"/>
              <a:t> 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C</a:t>
            </a:r>
            <a:r>
              <a:rPr lang="hr-HR" sz="1800" b="1" dirty="0" smtClean="0"/>
              <a:t>=0.622641509,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A</a:t>
            </a:r>
            <a:r>
              <a:rPr lang="hr-HR" sz="1800" b="1" dirty="0" smtClean="0"/>
              <a:t>=0.37735849,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S</a:t>
            </a:r>
            <a:r>
              <a:rPr lang="hr-HR" sz="1800" b="1" dirty="0" smtClean="0"/>
              <a:t>=0</a:t>
            </a:r>
            <a:endParaRPr lang="hr-HR" sz="1800" b="1" baseline="30000" dirty="0" smtClean="0"/>
          </a:p>
          <a:p>
            <a:pPr marL="0" indent="0">
              <a:buNone/>
            </a:pPr>
            <a:r>
              <a:rPr lang="hr-HR" sz="1800" i="1" dirty="0" smtClean="0"/>
              <a:t>M</a:t>
            </a:r>
            <a:r>
              <a:rPr lang="hr-HR" sz="1800" dirty="0" smtClean="0"/>
              <a:t>(C</a:t>
            </a:r>
            <a:r>
              <a:rPr lang="hr-HR" sz="1800" baseline="-25000" dirty="0" smtClean="0"/>
              <a:t>3</a:t>
            </a:r>
            <a:r>
              <a:rPr lang="hr-HR" sz="1800" dirty="0" smtClean="0"/>
              <a:t>S)=228.319 </a:t>
            </a:r>
            <a:r>
              <a:rPr lang="hr-HR" sz="1800" dirty="0" err="1" smtClean="0"/>
              <a:t>gmol</a:t>
            </a:r>
            <a:r>
              <a:rPr lang="hr-HR" sz="1800" baseline="30000" dirty="0" smtClean="0"/>
              <a:t>-1</a:t>
            </a:r>
            <a:r>
              <a:rPr lang="hr-HR" sz="1800" dirty="0" smtClean="0"/>
              <a:t> 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C</a:t>
            </a:r>
            <a:r>
              <a:rPr lang="hr-HR" sz="1800" dirty="0" smtClean="0"/>
              <a:t>=0.736837494, 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A</a:t>
            </a:r>
            <a:r>
              <a:rPr lang="hr-HR" sz="1800" dirty="0" smtClean="0"/>
              <a:t>=0,	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S</a:t>
            </a:r>
            <a:r>
              <a:rPr lang="hr-HR" sz="1800" dirty="0" smtClean="0"/>
              <a:t>=0.263162505</a:t>
            </a:r>
            <a:endParaRPr lang="hr-HR" sz="1800" baseline="30000" dirty="0" smtClean="0"/>
          </a:p>
          <a:p>
            <a:pPr marL="0" indent="0">
              <a:buNone/>
            </a:pPr>
            <a:r>
              <a:rPr lang="hr-HR" sz="1800" b="1" i="1" dirty="0" smtClean="0"/>
              <a:t>M</a:t>
            </a:r>
            <a:r>
              <a:rPr lang="hr-HR" sz="1800" b="1" dirty="0" smtClean="0"/>
              <a:t>(CAS</a:t>
            </a:r>
            <a:r>
              <a:rPr lang="hr-HR" sz="1800" b="1" baseline="-25000" dirty="0" smtClean="0"/>
              <a:t>2</a:t>
            </a:r>
            <a:r>
              <a:rPr lang="hr-HR" sz="1800" b="1" dirty="0" smtClean="0"/>
              <a:t>)=278.208 </a:t>
            </a:r>
            <a:r>
              <a:rPr lang="hr-HR" sz="1800" b="1" dirty="0" err="1" smtClean="0"/>
              <a:t>gmol</a:t>
            </a:r>
            <a:r>
              <a:rPr lang="hr-HR" sz="1800" b="1" baseline="30000" dirty="0" smtClean="0"/>
              <a:t>-1</a:t>
            </a:r>
            <a:r>
              <a:rPr lang="hr-HR" sz="1800" b="1" dirty="0" smtClean="0"/>
              <a:t> 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C</a:t>
            </a:r>
            <a:r>
              <a:rPr lang="hr-HR" sz="1800" b="1" dirty="0" smtClean="0"/>
              <a:t>=0.20156861, 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A</a:t>
            </a:r>
            <a:r>
              <a:rPr lang="hr-HR" sz="1800" b="1" dirty="0" smtClean="0"/>
              <a:t>=0.366488382,	</a:t>
            </a:r>
            <a:r>
              <a:rPr lang="hr-HR" sz="1800" b="1" i="1" dirty="0" err="1" smtClean="0"/>
              <a:t>w</a:t>
            </a:r>
            <a:r>
              <a:rPr lang="hr-HR" sz="1800" b="1" dirty="0" err="1" smtClean="0"/>
              <a:t>S</a:t>
            </a:r>
            <a:r>
              <a:rPr lang="hr-HR" sz="1800" b="1" dirty="0" smtClean="0"/>
              <a:t>=0.431943006</a:t>
            </a:r>
            <a:endParaRPr lang="hr-HR" sz="1800" b="1" dirty="0"/>
          </a:p>
          <a:p>
            <a:pPr marL="0" indent="0">
              <a:buNone/>
            </a:pPr>
            <a:r>
              <a:rPr lang="hr-HR" sz="1800" i="1" dirty="0" smtClean="0"/>
              <a:t>M</a:t>
            </a:r>
            <a:r>
              <a:rPr lang="hr-HR" sz="1800" dirty="0" smtClean="0"/>
              <a:t>(C</a:t>
            </a:r>
            <a:r>
              <a:rPr lang="hr-HR" sz="1800" baseline="-25000" dirty="0" smtClean="0"/>
              <a:t>3</a:t>
            </a:r>
            <a:r>
              <a:rPr lang="hr-HR" sz="1800" dirty="0" smtClean="0"/>
              <a:t>S</a:t>
            </a:r>
            <a:r>
              <a:rPr lang="hr-HR" sz="1800" baseline="-25000" dirty="0" smtClean="0"/>
              <a:t>2</a:t>
            </a:r>
            <a:r>
              <a:rPr lang="hr-HR" sz="1800" dirty="0" smtClean="0"/>
              <a:t>)=288.404 </a:t>
            </a:r>
            <a:r>
              <a:rPr lang="hr-HR" sz="1800" dirty="0" err="1" smtClean="0"/>
              <a:t>gmol</a:t>
            </a:r>
            <a:r>
              <a:rPr lang="hr-HR" sz="1800" baseline="30000" dirty="0" smtClean="0"/>
              <a:t>-1</a:t>
            </a:r>
            <a:r>
              <a:rPr lang="hr-HR" sz="1800" dirty="0" smtClean="0"/>
              <a:t> 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C</a:t>
            </a:r>
            <a:r>
              <a:rPr lang="hr-HR" sz="1800" dirty="0" smtClean="0"/>
              <a:t>=0.583327554,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A</a:t>
            </a:r>
            <a:r>
              <a:rPr lang="hr-HR" sz="1800" dirty="0" smtClean="0"/>
              <a:t>=0,		</a:t>
            </a:r>
            <a:r>
              <a:rPr lang="hr-HR" sz="1800" i="1" dirty="0" err="1" smtClean="0"/>
              <a:t>w</a:t>
            </a:r>
            <a:r>
              <a:rPr lang="hr-HR" sz="1800" dirty="0" err="1" smtClean="0"/>
              <a:t>S</a:t>
            </a:r>
            <a:r>
              <a:rPr lang="hr-HR" sz="1800" dirty="0" smtClean="0"/>
              <a:t>=0.416672445</a:t>
            </a:r>
            <a:endParaRPr lang="hr-HR" sz="1800" baseline="30000" dirty="0"/>
          </a:p>
          <a:p>
            <a:pPr marL="0" indent="0">
              <a:buNone/>
            </a:pPr>
            <a:endParaRPr lang="hr-HR" sz="1800" baseline="30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baseline="30000" dirty="0" smtClean="0"/>
          </a:p>
          <a:p>
            <a:pPr marL="0" indent="0">
              <a:buNone/>
            </a:pP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104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</a:t>
                </a:r>
                <a:r>
                  <a:rPr lang="hr-HR" sz="2400" dirty="0"/>
                  <a:t>30 </a:t>
                </a:r>
                <a:r>
                  <a:rPr lang="hr-HR" sz="2400" dirty="0" smtClean="0"/>
                  <a:t>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)=20 g</a:t>
                </a:r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S, CA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0.354839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0.348843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0.219128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=45.5613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=35.6995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=18.7393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383"/>
            <a:ext cx="8229600" cy="508918"/>
          </a:xfrm>
        </p:spPr>
        <p:txBody>
          <a:bodyPr>
            <a:noAutofit/>
          </a:bodyPr>
          <a:lstStyle/>
          <a:p>
            <a:r>
              <a:rPr lang="en-US" sz="1800" dirty="0"/>
              <a:t>https://www.wolframalpha.com/calculators/system-equation-calculator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7" y="476672"/>
            <a:ext cx="7977553" cy="63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0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/>
                  <a:t>)=30 </a:t>
                </a:r>
                <a:r>
                  <a:rPr lang="hr-HR" sz="2400" dirty="0" smtClean="0"/>
                  <a:t>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)=20 g</a:t>
                </a:r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S,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0.485294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0.514706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0.348843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0.219128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=29.3497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=26.1028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=44.5475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</a:t>
                </a:r>
                <a:r>
                  <a:rPr lang="hr-HR" sz="2400" dirty="0"/>
                  <a:t>30 </a:t>
                </a:r>
                <a:r>
                  <a:rPr lang="hr-HR" sz="2400" dirty="0" smtClean="0"/>
                  <a:t>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)=20 g</a:t>
                </a:r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S,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0.348843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0.219128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=19.6227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=20.3449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=60.0324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2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</a:t>
                </a:r>
                <a:r>
                  <a:rPr lang="hr-HR" sz="2400" dirty="0"/>
                  <a:t>30 </a:t>
                </a:r>
                <a:r>
                  <a:rPr lang="hr-HR" sz="2400" dirty="0" smtClean="0"/>
                  <a:t>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)=20 g</a:t>
                </a:r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S,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dirty="0" smtClean="0"/>
                  <a:t> i C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0.348843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0.219128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=6.65345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=12.6676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=80.6790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1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</a:t>
                </a:r>
                <a:r>
                  <a:rPr lang="hr-HR" sz="2400" dirty="0"/>
                  <a:t>30 </a:t>
                </a:r>
                <a:r>
                  <a:rPr lang="hr-HR" sz="2400" dirty="0" smtClean="0"/>
                  <a:t>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)=20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hr-HR" sz="2400" dirty="0" smtClean="0"/>
                  <a:t>,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err="1" smtClean="0">
                    <a:solidFill>
                      <a:srgbClr val="FF0000"/>
                    </a:solidFill>
                  </a:rPr>
                  <a:t>3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0.219128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=19.4494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=12.6727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=67.9132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</a:t>
                </a:r>
                <a:r>
                  <a:rPr lang="hr-HR" sz="2400" dirty="0"/>
                  <a:t>30 </a:t>
                </a:r>
                <a:r>
                  <a:rPr lang="hr-HR" sz="2400" dirty="0" smtClean="0"/>
                  <a:t>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)=20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hr-HR" sz="2400" dirty="0" smtClean="0"/>
                  <a:t>,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err="1" smtClean="0">
                    <a:solidFill>
                      <a:srgbClr val="FF0000"/>
                    </a:solidFill>
                  </a:rPr>
                  <a:t>3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dirty="0" smtClean="0"/>
                  <a:t> i CAS</a:t>
                </a:r>
                <a:r>
                  <a:rPr lang="hr-HR" sz="2400" baseline="-25000" dirty="0"/>
                  <a:t>2</a:t>
                </a:r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0.201568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0.366488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0.431943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𝑪𝑨𝑺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=19.5086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=46.0747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𝑪𝑨𝑺</m:t>
                                </m:r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=34.4167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Ucrtajmo neke točke u dijagram…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Krenimo od 90 g </a:t>
            </a:r>
            <a:r>
              <a:rPr lang="hr-HR" sz="2400" dirty="0" err="1" smtClean="0"/>
              <a:t>CaO</a:t>
            </a:r>
            <a:r>
              <a:rPr lang="hr-HR" sz="2400" dirty="0" smtClean="0"/>
              <a:t> i 10 g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(</a:t>
            </a:r>
            <a:r>
              <a:rPr lang="hr-HR" sz="2400" dirty="0" err="1" smtClean="0"/>
              <a:t>dvokomponentna</a:t>
            </a:r>
            <a:r>
              <a:rPr lang="hr-HR" sz="2400" dirty="0" smtClean="0"/>
              <a:t> smjesa)</a:t>
            </a:r>
          </a:p>
          <a:p>
            <a:r>
              <a:rPr lang="hr-HR" sz="2400" dirty="0" smtClean="0"/>
              <a:t>Dodajmo 10, 20, 30, 40,… grama SiO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 na taj početni sastav</a:t>
            </a:r>
          </a:p>
          <a:p>
            <a:r>
              <a:rPr lang="hr-HR" sz="2400" dirty="0" smtClean="0"/>
              <a:t>Dobijemo: 110, 120, 130,… grama nove </a:t>
            </a:r>
            <a:r>
              <a:rPr lang="hr-HR" sz="2400" dirty="0" err="1" smtClean="0"/>
              <a:t>trokomponentne</a:t>
            </a:r>
            <a:r>
              <a:rPr lang="hr-HR" sz="2400" dirty="0" smtClean="0"/>
              <a:t> smjese</a:t>
            </a:r>
          </a:p>
          <a:p>
            <a:r>
              <a:rPr lang="hr-HR" sz="2400" dirty="0" err="1" smtClean="0"/>
              <a:t>Maseni</a:t>
            </a:r>
            <a:r>
              <a:rPr lang="hr-HR" sz="2400" dirty="0" smtClean="0"/>
              <a:t> udio oksida iznosi (ukupno 100 % ili 1)</a:t>
            </a:r>
          </a:p>
          <a:p>
            <a:r>
              <a:rPr lang="hr-HR" sz="2400" b="1" i="1" dirty="0" smtClean="0"/>
              <a:t>w</a:t>
            </a:r>
            <a:r>
              <a:rPr lang="hr-HR" sz="2400" b="1" dirty="0" smtClean="0"/>
              <a:t>(</a:t>
            </a:r>
            <a:r>
              <a:rPr lang="hr-HR" sz="2400" b="1" dirty="0" err="1" smtClean="0"/>
              <a:t>CaO</a:t>
            </a:r>
            <a:r>
              <a:rPr lang="hr-HR" sz="2400" b="1" dirty="0" smtClean="0"/>
              <a:t>)	</a:t>
            </a:r>
            <a:r>
              <a:rPr lang="hr-HR" sz="2400" b="1" i="1" dirty="0" smtClean="0"/>
              <a:t>w</a:t>
            </a:r>
            <a:r>
              <a:rPr lang="hr-HR" sz="2400" b="1" dirty="0" smtClean="0"/>
              <a:t>(Al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O</a:t>
            </a:r>
            <a:r>
              <a:rPr lang="hr-HR" sz="2400" b="1" baseline="-25000" dirty="0" smtClean="0"/>
              <a:t>3</a:t>
            </a:r>
            <a:r>
              <a:rPr lang="hr-HR" sz="2400" b="1" dirty="0" smtClean="0"/>
              <a:t>)	</a:t>
            </a:r>
            <a:r>
              <a:rPr lang="hr-HR" sz="2400" b="1" i="1" dirty="0" smtClean="0"/>
              <a:t>w</a:t>
            </a:r>
            <a:r>
              <a:rPr lang="hr-HR" sz="2400" b="1" dirty="0" smtClean="0"/>
              <a:t>(SiO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)</a:t>
            </a:r>
          </a:p>
          <a:p>
            <a:r>
              <a:rPr lang="hr-HR" sz="2400" dirty="0" smtClean="0"/>
              <a:t>0,9000	0,1000		0</a:t>
            </a:r>
          </a:p>
          <a:p>
            <a:r>
              <a:rPr lang="hr-HR" sz="2400" dirty="0" smtClean="0"/>
              <a:t>0,8182	0,0909		0,0909</a:t>
            </a:r>
          </a:p>
          <a:p>
            <a:r>
              <a:rPr lang="hr-HR" sz="2400" dirty="0" smtClean="0"/>
              <a:t>0,7500	0,0833		0,1667</a:t>
            </a:r>
          </a:p>
          <a:p>
            <a:r>
              <a:rPr lang="hr-HR" sz="2400" dirty="0" smtClean="0"/>
              <a:t>0,6923	0,0769		0,2308</a:t>
            </a:r>
          </a:p>
          <a:p>
            <a:r>
              <a:rPr lang="hr-HR" sz="2400" dirty="0" smtClean="0"/>
              <a:t>0,6429	0,0714		0,2857</a:t>
            </a:r>
          </a:p>
          <a:p>
            <a:r>
              <a:rPr lang="hr-HR" sz="2400" dirty="0" smtClean="0"/>
              <a:t>0,6000	0,0667		0,3333</a:t>
            </a:r>
          </a:p>
          <a:p>
            <a:r>
              <a:rPr lang="hr-HR" sz="2400" dirty="0" smtClean="0"/>
              <a:t>0,5625	0,0625		0,3750</a:t>
            </a:r>
          </a:p>
        </p:txBody>
      </p:sp>
    </p:spTree>
    <p:extLst>
      <p:ext uri="{BB962C8B-B14F-4D97-AF65-F5344CB8AC3E}">
        <p14:creationId xmlns:p14="http://schemas.microsoft.com/office/powerpoint/2010/main" val="30655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S-C</a:t>
            </a:r>
            <a:r>
              <a:rPr lang="hr-HR" baseline="-25000" dirty="0" smtClean="0"/>
              <a:t>3</a:t>
            </a:r>
            <a:r>
              <a:rPr lang="hr-HR" dirty="0" smtClean="0"/>
              <a:t>A-CAS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21701" r="6335" b="12856"/>
          <a:stretch/>
        </p:blipFill>
        <p:spPr bwMode="auto">
          <a:xfrm>
            <a:off x="539551" y="764704"/>
            <a:ext cx="849622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/>
                  <a:t>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 Pretpostavka</a:t>
                </a:r>
                <a:r>
                  <a:rPr lang="hr-HR" sz="2400" dirty="0" smtClean="0"/>
                  <a:t>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CA i CAS</a:t>
                </a:r>
                <a:r>
                  <a:rPr lang="hr-HR" sz="2400" baseline="-25000" dirty="0" smtClean="0"/>
                  <a:t>2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0.201568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0.366488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431943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=45.4646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=35.9324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=18.6030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1"/>
            <a:ext cx="8229600" cy="796950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S-CA-CAS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30665" r="11626" b="12746"/>
          <a:stretch/>
        </p:blipFill>
        <p:spPr bwMode="auto">
          <a:xfrm>
            <a:off x="683568" y="980728"/>
            <a:ext cx="80470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/>
                  <a:t>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CA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=30.1975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=14.7973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=55.0051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 - CA - </a:t>
            </a:r>
            <a:r>
              <a:rPr lang="hr-HR" dirty="0"/>
              <a:t>C</a:t>
            </a:r>
            <a:r>
              <a:rPr lang="hr-HR" baseline="-25000" dirty="0"/>
              <a:t>2</a:t>
            </a:r>
            <a:r>
              <a:rPr lang="hr-HR" dirty="0"/>
              <a:t>AS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" y="764704"/>
            <a:ext cx="761661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0.485294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0.514706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=24.5718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=13.6668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=61.7614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085"/>
            <a:ext cx="8229600" cy="818627"/>
          </a:xfrm>
        </p:spPr>
        <p:txBody>
          <a:bodyPr/>
          <a:lstStyle/>
          <a:p>
            <a:r>
              <a:rPr lang="hr-HR" dirty="0"/>
              <a:t>C</a:t>
            </a:r>
            <a:r>
              <a:rPr lang="hr-HR" baseline="-25000" dirty="0"/>
              <a:t>3</a:t>
            </a:r>
            <a:r>
              <a:rPr lang="hr-HR" dirty="0"/>
              <a:t>S </a:t>
            </a:r>
            <a:r>
              <a:rPr lang="hr-HR" dirty="0" smtClean="0"/>
              <a:t>–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 </a:t>
            </a:r>
            <a:r>
              <a:rPr lang="hr-HR" dirty="0"/>
              <a:t>- C</a:t>
            </a:r>
            <a:r>
              <a:rPr lang="hr-HR" baseline="-25000" dirty="0"/>
              <a:t>2</a:t>
            </a:r>
            <a:r>
              <a:rPr lang="hr-HR" dirty="0"/>
              <a:t>AS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" y="764704"/>
            <a:ext cx="761661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CAS</a:t>
                </a:r>
                <a:r>
                  <a:rPr lang="hr-HR" sz="2400" baseline="-25000" dirty="0" smtClean="0"/>
                  <a:t>2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0.485294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201568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0.514706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366488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431943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=34.4195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=40.2483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=25.3322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S-C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-CAS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24588" r="16012" b="18078"/>
          <a:stretch/>
        </p:blipFill>
        <p:spPr bwMode="auto">
          <a:xfrm>
            <a:off x="611559" y="980728"/>
            <a:ext cx="813823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CAS</a:t>
                </a:r>
                <a:r>
                  <a:rPr lang="hr-HR" sz="2400" baseline="-25000" dirty="0" smtClean="0"/>
                  <a:t>2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201568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366488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431943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=19.1662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=34.5314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=46.3024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2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898126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39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C-C</a:t>
            </a:r>
            <a:r>
              <a:rPr lang="hr-HR" baseline="-25000" dirty="0" smtClean="0"/>
              <a:t>3</a:t>
            </a:r>
            <a:r>
              <a:rPr lang="hr-HR" dirty="0" smtClean="0"/>
              <a:t>A-CAS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2176" r="11319" b="19228"/>
          <a:stretch/>
        </p:blipFill>
        <p:spPr bwMode="auto">
          <a:xfrm>
            <a:off x="539552" y="692696"/>
            <a:ext cx="812381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CAS</a:t>
                </a:r>
                <a:r>
                  <a:rPr lang="hr-HR" sz="2400" baseline="-25000" dirty="0" smtClean="0"/>
                  <a:t>2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.583327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201568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366488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0.416672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431943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=19.7140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=53.0006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=27.2853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8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r>
              <a:rPr lang="hr-HR" dirty="0" smtClean="0"/>
              <a:t>-C</a:t>
            </a:r>
            <a:r>
              <a:rPr lang="hr-HR" baseline="-25000" dirty="0" smtClean="0"/>
              <a:t>3</a:t>
            </a:r>
            <a:r>
              <a:rPr lang="hr-HR" dirty="0" smtClean="0"/>
              <a:t>A-CAS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4950" r="11077" b="18518"/>
          <a:stretch/>
        </p:blipFill>
        <p:spPr bwMode="auto">
          <a:xfrm>
            <a:off x="539551" y="764704"/>
            <a:ext cx="84294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.583327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0.416672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=19.7140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=26.5013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=53.7847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r>
              <a:rPr lang="hr-HR" dirty="0" smtClean="0"/>
              <a:t>-C</a:t>
            </a:r>
            <a:r>
              <a:rPr lang="hr-HR" baseline="-25000" dirty="0" smtClean="0"/>
              <a:t>3</a:t>
            </a:r>
            <a:r>
              <a:rPr lang="hr-HR" dirty="0" smtClean="0"/>
              <a:t>A-C</a:t>
            </a:r>
            <a:r>
              <a:rPr lang="hr-HR" baseline="-25000" dirty="0" smtClean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3148" r="10590" b="19186"/>
          <a:stretch/>
        </p:blipFill>
        <p:spPr bwMode="auto">
          <a:xfrm>
            <a:off x="611560" y="764704"/>
            <a:ext cx="809956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.583327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0.416672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=34.6897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=40.0019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=25.3084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5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r>
              <a:rPr lang="hr-HR" dirty="0" smtClean="0"/>
              <a:t>-C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-C</a:t>
            </a:r>
            <a:r>
              <a:rPr lang="hr-HR" baseline="-25000" dirty="0" smtClean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" y="764704"/>
            <a:ext cx="75608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4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CAS</a:t>
                </a:r>
                <a:r>
                  <a:rPr lang="hr-HR" sz="2400" baseline="-25000" dirty="0"/>
                  <a:t>2</a:t>
                </a:r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.583327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0.201568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0.366488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0.416672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0.431943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=39.2969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=52.3083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=8.3948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1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 </a:t>
            </a:r>
            <a:r>
              <a:rPr lang="hr-HR" dirty="0" smtClean="0"/>
              <a:t>-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 </a:t>
            </a:r>
            <a:r>
              <a:rPr lang="hr-HR" dirty="0" smtClean="0"/>
              <a:t>- CAS</a:t>
            </a:r>
            <a:r>
              <a:rPr lang="hr-HR" baseline="-25000" dirty="0" smtClean="0"/>
              <a:t>2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0.736837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=10.5013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=8.8197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=80.6790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Ucrtajmo neke točke u dijagram…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Krenimo od 80 g </a:t>
            </a:r>
            <a:r>
              <a:rPr lang="hr-HR" sz="2400" dirty="0" err="1" smtClean="0"/>
              <a:t>CaO</a:t>
            </a:r>
            <a:r>
              <a:rPr lang="hr-HR" sz="2400" dirty="0" smtClean="0"/>
              <a:t> i 20 g SiO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 (</a:t>
            </a:r>
            <a:r>
              <a:rPr lang="hr-HR" sz="2400" dirty="0" err="1" smtClean="0"/>
              <a:t>dvokomponentna</a:t>
            </a:r>
            <a:r>
              <a:rPr lang="hr-HR" sz="2400" dirty="0" smtClean="0"/>
              <a:t> smjesa)</a:t>
            </a:r>
          </a:p>
          <a:p>
            <a:r>
              <a:rPr lang="hr-HR" sz="2400" dirty="0" smtClean="0"/>
              <a:t>Dodajmo 10, 20, 30, 40,… grama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na taj početni sastav</a:t>
            </a:r>
          </a:p>
          <a:p>
            <a:r>
              <a:rPr lang="hr-HR" sz="2400" dirty="0" smtClean="0"/>
              <a:t>Dobijemo: 110, 120, 130,… grama nove </a:t>
            </a:r>
            <a:r>
              <a:rPr lang="hr-HR" sz="2400" dirty="0" err="1" smtClean="0"/>
              <a:t>trokomponentne</a:t>
            </a:r>
            <a:r>
              <a:rPr lang="hr-HR" sz="2400" dirty="0" smtClean="0"/>
              <a:t> smjese</a:t>
            </a:r>
          </a:p>
          <a:p>
            <a:r>
              <a:rPr lang="hr-HR" sz="2400" dirty="0" err="1" smtClean="0"/>
              <a:t>Maseni</a:t>
            </a:r>
            <a:r>
              <a:rPr lang="hr-HR" sz="2400" dirty="0" smtClean="0"/>
              <a:t> udio oksida iznosi (ukupno 100 % ili 1)</a:t>
            </a:r>
          </a:p>
          <a:p>
            <a:r>
              <a:rPr lang="hr-HR" sz="2400" b="1" i="1" dirty="0" smtClean="0"/>
              <a:t>w</a:t>
            </a:r>
            <a:r>
              <a:rPr lang="hr-HR" sz="2400" b="1" dirty="0" smtClean="0"/>
              <a:t>(</a:t>
            </a:r>
            <a:r>
              <a:rPr lang="hr-HR" sz="2400" b="1" dirty="0" err="1" smtClean="0"/>
              <a:t>CaO</a:t>
            </a:r>
            <a:r>
              <a:rPr lang="hr-HR" sz="2400" b="1" dirty="0" smtClean="0"/>
              <a:t>)	</a:t>
            </a:r>
            <a:r>
              <a:rPr lang="hr-HR" sz="2400" b="1" i="1" dirty="0" smtClean="0"/>
              <a:t>w</a:t>
            </a:r>
            <a:r>
              <a:rPr lang="hr-HR" sz="2400" b="1" dirty="0" smtClean="0"/>
              <a:t>(Al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O</a:t>
            </a:r>
            <a:r>
              <a:rPr lang="hr-HR" sz="2400" b="1" baseline="-25000" dirty="0" smtClean="0"/>
              <a:t>3</a:t>
            </a:r>
            <a:r>
              <a:rPr lang="hr-HR" sz="2400" b="1" dirty="0" smtClean="0"/>
              <a:t>)	</a:t>
            </a:r>
            <a:r>
              <a:rPr lang="hr-HR" sz="2400" b="1" i="1" dirty="0" smtClean="0"/>
              <a:t>w</a:t>
            </a:r>
            <a:r>
              <a:rPr lang="hr-HR" sz="2400" b="1" dirty="0" smtClean="0"/>
              <a:t>(SiO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)</a:t>
            </a:r>
          </a:p>
          <a:p>
            <a:r>
              <a:rPr lang="hr-HR" sz="2400" dirty="0" smtClean="0"/>
              <a:t>0,8000	0		0,2000</a:t>
            </a:r>
          </a:p>
          <a:p>
            <a:r>
              <a:rPr lang="hr-HR" sz="2400" dirty="0" smtClean="0"/>
              <a:t>0,7273	0,0909		0,1818</a:t>
            </a:r>
          </a:p>
          <a:p>
            <a:r>
              <a:rPr lang="hr-HR" sz="2400" dirty="0" smtClean="0"/>
              <a:t>0,6667	0,1667		0,1667</a:t>
            </a:r>
          </a:p>
          <a:p>
            <a:r>
              <a:rPr lang="hr-HR" sz="2400" dirty="0" smtClean="0"/>
              <a:t>0,6154	0,2308		0,1538</a:t>
            </a:r>
          </a:p>
          <a:p>
            <a:r>
              <a:rPr lang="hr-HR" sz="2400" dirty="0" smtClean="0"/>
              <a:t>0,5714	0,2857		0,1429</a:t>
            </a:r>
          </a:p>
          <a:p>
            <a:r>
              <a:rPr lang="hr-HR" sz="2400" dirty="0" smtClean="0"/>
              <a:t>0,5333	0,3333		0,1333</a:t>
            </a:r>
          </a:p>
          <a:p>
            <a:r>
              <a:rPr lang="hr-HR" sz="2400" dirty="0" smtClean="0"/>
              <a:t>0,5000	0,3750		0,1250</a:t>
            </a:r>
          </a:p>
        </p:txBody>
      </p:sp>
    </p:spTree>
    <p:extLst>
      <p:ext uri="{BB962C8B-B14F-4D97-AF65-F5344CB8AC3E}">
        <p14:creationId xmlns:p14="http://schemas.microsoft.com/office/powerpoint/2010/main" val="15120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 - </a:t>
            </a:r>
            <a:r>
              <a:rPr lang="hr-HR" dirty="0"/>
              <a:t>C</a:t>
            </a:r>
            <a:r>
              <a:rPr lang="hr-HR" baseline="-25000" dirty="0"/>
              <a:t>3</a:t>
            </a:r>
            <a:r>
              <a:rPr lang="hr-HR" dirty="0"/>
              <a:t>S </a:t>
            </a:r>
            <a:r>
              <a:rPr lang="hr-HR" dirty="0" smtClean="0"/>
              <a:t>- </a:t>
            </a:r>
            <a:r>
              <a:rPr lang="hr-HR" dirty="0"/>
              <a:t>C</a:t>
            </a:r>
            <a:r>
              <a:rPr lang="hr-HR" baseline="-25000" dirty="0"/>
              <a:t>2</a:t>
            </a:r>
            <a:r>
              <a:rPr lang="hr-HR" dirty="0"/>
              <a:t>AS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764704"/>
            <a:ext cx="7542838" cy="603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0.583327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0.416672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=13.7507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=5.5703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=80.6790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2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 - 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r>
              <a:rPr lang="hr-HR" dirty="0"/>
              <a:t> </a:t>
            </a:r>
            <a:r>
              <a:rPr lang="hr-HR" dirty="0" smtClean="0"/>
              <a:t>- C</a:t>
            </a:r>
            <a:r>
              <a:rPr lang="hr-HR" baseline="-25000" dirty="0" smtClean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608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CAS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 i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AS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0.20156</m:t>
                                </m:r>
                                <m:r>
                                  <a:rPr lang="hr-HR" sz="240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0.409028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0.366488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371844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0.431943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0.219127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=19.1662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=10.7468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=70.0870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6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 - CAS</a:t>
            </a:r>
            <a:r>
              <a:rPr lang="hr-HR" baseline="-25000" dirty="0" smtClean="0"/>
              <a:t>2</a:t>
            </a:r>
            <a:r>
              <a:rPr lang="hr-HR" dirty="0" smtClean="0"/>
              <a:t> - C</a:t>
            </a:r>
            <a:r>
              <a:rPr lang="hr-HR" baseline="-25000" dirty="0" smtClean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52436"/>
            <a:ext cx="7631954" cy="610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S, CAS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.651157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0.20156</m:t>
                                </m:r>
                                <m:r>
                                  <a:rPr lang="hr-HR" sz="240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0.354838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0.366488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0.645151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0.348842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0.431943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=51.4465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=4.7536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=43.8004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5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C</a:t>
            </a:r>
            <a:r>
              <a:rPr lang="hr-HR" baseline="-25000" dirty="0"/>
              <a:t>2</a:t>
            </a:r>
            <a:r>
              <a:rPr lang="hr-HR" dirty="0"/>
              <a:t>S, CAS</a:t>
            </a:r>
            <a:r>
              <a:rPr lang="hr-HR" baseline="-25000" dirty="0"/>
              <a:t>2</a:t>
            </a:r>
            <a:r>
              <a:rPr lang="hr-HR" dirty="0"/>
              <a:t> i CA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4830"/>
            <a:ext cx="7648181" cy="61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CAS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0.20156</m:t>
                                </m:r>
                                <m:r>
                                  <a:rPr lang="hr-HR" sz="240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0.354838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0.366488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0.645151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0.431943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=33.4999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𝐴𝑆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=46.3024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=20.1979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1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 - CAS</a:t>
            </a:r>
            <a:r>
              <a:rPr lang="hr-HR" baseline="-25000" dirty="0" smtClean="0"/>
              <a:t>2</a:t>
            </a:r>
            <a:r>
              <a:rPr lang="hr-HR" dirty="0" smtClean="0"/>
              <a:t> - CA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3" y="692696"/>
            <a:ext cx="765084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=0.5000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=79. 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=20.0000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" y="-387424"/>
            <a:ext cx="9244698" cy="70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C-C</a:t>
            </a:r>
            <a:r>
              <a:rPr lang="hr-HR" baseline="-25000" dirty="0" smtClean="0"/>
              <a:t>3</a:t>
            </a:r>
            <a:r>
              <a:rPr lang="hr-HR" dirty="0" smtClean="0"/>
              <a:t>A-S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15641" r="6805" b="19761"/>
          <a:stretch/>
        </p:blipFill>
        <p:spPr bwMode="auto">
          <a:xfrm>
            <a:off x="755576" y="908720"/>
            <a:ext cx="784990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0.4852941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=21.7143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=58.2857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=20.0000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5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 - </a:t>
            </a:r>
            <a:r>
              <a:rPr lang="hr-HR" dirty="0"/>
              <a:t>C</a:t>
            </a:r>
            <a:r>
              <a:rPr lang="hr-HR" baseline="-25000" dirty="0"/>
              <a:t>12</a:t>
            </a:r>
            <a:r>
              <a:rPr lang="hr-HR" dirty="0"/>
              <a:t>A</a:t>
            </a:r>
            <a:r>
              <a:rPr lang="hr-HR" baseline="-25000" dirty="0"/>
              <a:t>7</a:t>
            </a:r>
            <a:r>
              <a:rPr lang="hr-HR" dirty="0"/>
              <a:t> </a:t>
            </a:r>
            <a:r>
              <a:rPr lang="hr-HR" dirty="0" smtClean="0"/>
              <a:t>- 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" y="764704"/>
            <a:ext cx="7545505" cy="60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8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C, CA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0.3548387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=33.5000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=20.0000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4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 – CA - 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0.3548387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=45.4646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=8.0354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3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 - CA - 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272808" cy="58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4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S, CA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.6511574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0.3548387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0.3488426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=51.4469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=46.5000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=2.0531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2</a:t>
            </a:r>
            <a:r>
              <a:rPr lang="hr-HR" dirty="0" smtClean="0"/>
              <a:t>S </a:t>
            </a:r>
            <a:r>
              <a:rPr lang="hr-HR" dirty="0"/>
              <a:t>- CA - 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272808" cy="58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5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0.4852941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=29.4696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=58.2857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=12.2447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2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Pomiješajmo neke dvije </a:t>
            </a:r>
            <a:r>
              <a:rPr lang="hr-HR" dirty="0" err="1" smtClean="0"/>
              <a:t>smjese..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w</a:t>
            </a:r>
            <a:r>
              <a:rPr lang="hr-HR" b="1" dirty="0" smtClean="0"/>
              <a:t>(</a:t>
            </a:r>
            <a:r>
              <a:rPr lang="hr-HR" b="1" dirty="0" err="1" smtClean="0"/>
              <a:t>CaO</a:t>
            </a:r>
            <a:r>
              <a:rPr lang="hr-HR" b="1" dirty="0" smtClean="0"/>
              <a:t>)	</a:t>
            </a:r>
            <a:r>
              <a:rPr lang="hr-HR" b="1" i="1" dirty="0" smtClean="0"/>
              <a:t>w</a:t>
            </a:r>
            <a:r>
              <a:rPr lang="hr-HR" b="1" dirty="0" smtClean="0"/>
              <a:t>(Al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  <a:r>
              <a:rPr lang="hr-HR" b="1" dirty="0" smtClean="0"/>
              <a:t>)	</a:t>
            </a:r>
            <a:r>
              <a:rPr lang="hr-HR" b="1" i="1" dirty="0" smtClean="0"/>
              <a:t>w</a:t>
            </a:r>
            <a:r>
              <a:rPr lang="hr-HR" b="1" dirty="0" smtClean="0"/>
              <a:t>(SiO</a:t>
            </a:r>
            <a:r>
              <a:rPr lang="hr-HR" b="1" baseline="-25000" dirty="0" smtClean="0"/>
              <a:t>2</a:t>
            </a:r>
            <a:r>
              <a:rPr lang="hr-HR" b="1" dirty="0" smtClean="0"/>
              <a:t>)</a:t>
            </a:r>
          </a:p>
          <a:p>
            <a:r>
              <a:rPr lang="hr-HR" dirty="0" smtClean="0"/>
              <a:t>0,1000	0,2000	0,7000	SMJESA 1</a:t>
            </a:r>
          </a:p>
          <a:p>
            <a:r>
              <a:rPr lang="hr-HR" dirty="0" smtClean="0"/>
              <a:t>0,3000	0,5000	0,2000	SMJESA 2</a:t>
            </a:r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20 g S1 + 80 g S2</a:t>
            </a:r>
          </a:p>
          <a:p>
            <a:pPr marL="514350" indent="-514350">
              <a:buAutoNum type="alphaLcParenR"/>
            </a:pPr>
            <a:r>
              <a:rPr lang="hr-HR" dirty="0" smtClean="0"/>
              <a:t>50 g S1 + 50 g S2</a:t>
            </a:r>
          </a:p>
          <a:p>
            <a:pPr marL="514350" indent="-514350">
              <a:buAutoNum type="alphaLcParenR"/>
            </a:pPr>
            <a:r>
              <a:rPr lang="hr-HR" dirty="0" smtClean="0"/>
              <a:t>70 g S1 + 30 g S2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 -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/>
              <a:t> </a:t>
            </a:r>
            <a:r>
              <a:rPr lang="hr-HR" dirty="0" smtClean="0"/>
              <a:t>- 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764704"/>
            <a:ext cx="747082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S,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.6511573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0.4852941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0.3488426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=33.3472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=58.2857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=8.3671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2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2</a:t>
            </a:r>
            <a:r>
              <a:rPr lang="hr-HR" dirty="0" smtClean="0"/>
              <a:t>S </a:t>
            </a:r>
            <a:r>
              <a:rPr lang="hr-HR" dirty="0"/>
              <a:t>- C</a:t>
            </a:r>
            <a:r>
              <a:rPr lang="hr-HR" baseline="-25000" dirty="0"/>
              <a:t>12</a:t>
            </a:r>
            <a:r>
              <a:rPr lang="hr-HR" dirty="0"/>
              <a:t>A</a:t>
            </a:r>
            <a:r>
              <a:rPr lang="hr-HR" baseline="-25000" dirty="0"/>
              <a:t>7</a:t>
            </a:r>
            <a:r>
              <a:rPr lang="hr-HR" dirty="0"/>
              <a:t> - 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, C</a:t>
                </a:r>
                <a:r>
                  <a:rPr lang="hr-HR" sz="2400" baseline="-25000" dirty="0" smtClean="0"/>
                  <a:t>12</a:t>
                </a:r>
                <a:r>
                  <a:rPr lang="hr-HR" sz="2400" dirty="0" smtClean="0"/>
                  <a:t>A</a:t>
                </a:r>
                <a:r>
                  <a:rPr lang="hr-HR" sz="2400" baseline="-25000" dirty="0" smtClean="0"/>
                  <a:t>7</a:t>
                </a:r>
                <a:r>
                  <a:rPr lang="hr-HR" sz="2400" dirty="0" smtClean="0"/>
                  <a:t>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.5833276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0.4852941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0.4166724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=37.2249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=58.2857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=4.4894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8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 </a:t>
            </a:r>
            <a:r>
              <a:rPr lang="hr-HR" dirty="0" smtClean="0"/>
              <a:t>-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 - 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8081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.5833276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0.6226415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0.3773585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0.4166724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=0.8571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=79.5000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=19.6428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4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r>
              <a:rPr lang="hr-HR" dirty="0" smtClean="0"/>
              <a:t> - C</a:t>
            </a:r>
            <a:r>
              <a:rPr lang="hr-HR" baseline="-25000" dirty="0" smtClean="0"/>
              <a:t>3</a:t>
            </a:r>
            <a:r>
              <a:rPr lang="hr-HR" dirty="0" smtClean="0"/>
              <a:t>A - 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3" y="836712"/>
            <a:ext cx="7383487" cy="590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S,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.6511573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0.6226415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0.3773585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0.3488426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=0.7679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=79.5000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=19.7321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9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2</a:t>
            </a:r>
            <a:r>
              <a:rPr lang="hr-HR" dirty="0" smtClean="0"/>
              <a:t>S - C</a:t>
            </a:r>
            <a:r>
              <a:rPr lang="hr-HR" baseline="-25000" dirty="0" smtClean="0"/>
              <a:t>3</a:t>
            </a:r>
            <a:r>
              <a:rPr lang="hr-HR" dirty="0" smtClean="0"/>
              <a:t>A - 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52436"/>
            <a:ext cx="7486164" cy="59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0.6226415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0.3773585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=0.6786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=79.5000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=19.8214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5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Pomiješajmo neke dvije </a:t>
            </a:r>
            <a:r>
              <a:rPr lang="hr-HR" dirty="0" err="1" smtClean="0"/>
              <a:t>smjese..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w(</a:t>
            </a:r>
            <a:r>
              <a:rPr lang="hr-HR" b="1" dirty="0" err="1" smtClean="0"/>
              <a:t>CaO</a:t>
            </a:r>
            <a:r>
              <a:rPr lang="hr-HR" b="1" dirty="0" smtClean="0"/>
              <a:t>)	w(Al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  <a:r>
              <a:rPr lang="hr-HR" b="1" dirty="0" smtClean="0"/>
              <a:t>)	w(SiO</a:t>
            </a:r>
            <a:r>
              <a:rPr lang="hr-HR" b="1" baseline="-25000" dirty="0" smtClean="0"/>
              <a:t>2</a:t>
            </a:r>
            <a:r>
              <a:rPr lang="hr-HR" b="1" dirty="0" smtClean="0"/>
              <a:t>)</a:t>
            </a:r>
          </a:p>
          <a:p>
            <a:r>
              <a:rPr lang="hr-HR" dirty="0" smtClean="0"/>
              <a:t>0,1000	0,2000	0,7000	SMJESA 1</a:t>
            </a:r>
          </a:p>
          <a:p>
            <a:r>
              <a:rPr lang="hr-HR" dirty="0" smtClean="0"/>
              <a:t>0,3000	0,5000	0,2000	SMJESA 2</a:t>
            </a:r>
          </a:p>
          <a:p>
            <a:pPr marL="514350" indent="-514350">
              <a:buAutoNum type="alphaLcParenR"/>
            </a:pPr>
            <a:r>
              <a:rPr lang="hr-HR" dirty="0" smtClean="0"/>
              <a:t>20 g S1 + 80 g S2</a:t>
            </a:r>
          </a:p>
          <a:p>
            <a:pPr marL="0" indent="0">
              <a:buNone/>
            </a:pP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 </a:t>
            </a: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, S1) + </a:t>
            </a: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, S2)</a:t>
            </a:r>
          </a:p>
          <a:p>
            <a:pPr marL="0" indent="0">
              <a:buNone/>
            </a:pP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 20 g *0,1000+ 80 g *0,3000</a:t>
            </a:r>
          </a:p>
          <a:p>
            <a:pPr marL="0" indent="0">
              <a:buNone/>
            </a:pP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 2 g + 24 g = 26 g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 </a:t>
            </a:r>
            <a:r>
              <a:rPr lang="hr-HR" dirty="0"/>
              <a:t>- C</a:t>
            </a:r>
            <a:r>
              <a:rPr lang="hr-HR" baseline="-25000" dirty="0"/>
              <a:t>3</a:t>
            </a:r>
            <a:r>
              <a:rPr lang="hr-HR" dirty="0"/>
              <a:t>A - 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60840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</a:t>
                </a:r>
                <a:r>
                  <a:rPr lang="hr-HR" sz="2400" i="1" dirty="0"/>
                  <a:t> m</a:t>
                </a:r>
                <a:r>
                  <a:rPr lang="hr-HR" sz="2400" dirty="0"/>
                  <a:t>(</a:t>
                </a:r>
                <a:r>
                  <a:rPr lang="hr-HR" sz="2400" dirty="0" err="1"/>
                  <a:t>CaO</a:t>
                </a:r>
                <a:r>
                  <a:rPr lang="hr-HR" sz="2400" dirty="0"/>
                  <a:t>)=50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(Al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)=30 g  </a:t>
                </a:r>
                <a:r>
                  <a:rPr lang="hr-HR" sz="2400" i="1" dirty="0"/>
                  <a:t>m</a:t>
                </a:r>
                <a:r>
                  <a:rPr lang="hr-HR" sz="2400" dirty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)=20 g</a:t>
                </a:r>
                <a:endParaRPr lang="hr-HR" sz="2400" dirty="0" smtClean="0"/>
              </a:p>
              <a:p>
                <a:r>
                  <a:rPr lang="hr-HR" sz="2400" dirty="0" smtClean="0"/>
                  <a:t>Pretpostavka: faze su: C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S, CA i S</a:t>
                </a:r>
                <a:endParaRPr lang="hr-HR" sz="2400" baseline="-250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.7368375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0.3548387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0.6451613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0.2631625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𝐶𝐴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=45.4646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𝐶𝐴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=46.5000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=8.0354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25446"/>
          </a:xfrm>
        </p:spPr>
        <p:txBody>
          <a:bodyPr>
            <a:noAutofit/>
          </a:bodyPr>
          <a:lstStyle/>
          <a:p>
            <a:r>
              <a:rPr lang="hr-HR" sz="1800" dirty="0"/>
              <a:t>Sastav 50% </a:t>
            </a:r>
            <a:r>
              <a:rPr lang="hr-HR" sz="1800" dirty="0" err="1"/>
              <a:t>CaO</a:t>
            </a:r>
            <a:r>
              <a:rPr lang="hr-HR" sz="1800" dirty="0"/>
              <a:t>, 30% Al</a:t>
            </a:r>
            <a:r>
              <a:rPr lang="hr-HR" sz="1800" baseline="-25000" dirty="0"/>
              <a:t>2</a:t>
            </a:r>
            <a:r>
              <a:rPr lang="hr-HR" sz="1800" dirty="0"/>
              <a:t>O</a:t>
            </a:r>
            <a:r>
              <a:rPr lang="hr-HR" sz="1800" baseline="-25000" dirty="0"/>
              <a:t>3</a:t>
            </a:r>
            <a:r>
              <a:rPr lang="hr-HR" sz="1800" dirty="0"/>
              <a:t> i 20% SiO</a:t>
            </a:r>
            <a:r>
              <a:rPr lang="hr-HR" sz="1800" baseline="-25000" dirty="0"/>
              <a:t>2</a:t>
            </a:r>
            <a:r>
              <a:rPr lang="hr-HR" sz="1800" dirty="0"/>
              <a:t> moguće je postići </a:t>
            </a:r>
            <a:r>
              <a:rPr lang="hr-HR" sz="1800" dirty="0" err="1"/>
              <a:t>odvagom</a:t>
            </a:r>
            <a:r>
              <a:rPr lang="hr-HR" sz="1800" dirty="0"/>
              <a:t> sljedećih </a:t>
            </a:r>
            <a:r>
              <a:rPr lang="hr-HR" sz="1800" dirty="0" smtClean="0"/>
              <a:t>kombi-nacija </a:t>
            </a:r>
            <a:r>
              <a:rPr lang="hr-HR" sz="1800" dirty="0"/>
              <a:t>mineralnih faza koje se javljaju u </a:t>
            </a:r>
            <a:r>
              <a:rPr lang="hr-HR" sz="1800" dirty="0" err="1"/>
              <a:t>trokomponentnom</a:t>
            </a:r>
            <a:r>
              <a:rPr lang="hr-HR" sz="1800" dirty="0"/>
              <a:t> sustavu </a:t>
            </a:r>
            <a:r>
              <a:rPr lang="hr-HR" sz="1800" dirty="0" err="1" smtClean="0"/>
              <a:t>CaO</a:t>
            </a:r>
            <a:r>
              <a:rPr lang="hr-HR" sz="1800" dirty="0" smtClean="0"/>
              <a:t>-Al</a:t>
            </a:r>
            <a:r>
              <a:rPr lang="hr-HR" sz="1800" baseline="-25000" dirty="0" smtClean="0"/>
              <a:t>2</a:t>
            </a:r>
            <a:r>
              <a:rPr lang="hr-HR" sz="1800" dirty="0" smtClean="0"/>
              <a:t>O</a:t>
            </a:r>
            <a:r>
              <a:rPr lang="hr-HR" sz="1800" baseline="-25000" dirty="0" smtClean="0"/>
              <a:t>3</a:t>
            </a:r>
            <a:r>
              <a:rPr lang="hr-HR" sz="1800" dirty="0" smtClean="0"/>
              <a:t>-SiO</a:t>
            </a:r>
            <a:r>
              <a:rPr lang="hr-HR" sz="1800" baseline="-25000" dirty="0" smtClean="0"/>
              <a:t>2</a:t>
            </a:r>
            <a:r>
              <a:rPr lang="hr-HR" sz="1800" dirty="0" smtClean="0"/>
              <a:t>. </a:t>
            </a:r>
            <a:r>
              <a:rPr lang="hr-HR" sz="1800" dirty="0"/>
              <a:t>Sustav #1 je ravnotežni!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25061879"/>
                  </p:ext>
                </p:extLst>
              </p:nvPr>
            </p:nvGraphicFramePr>
            <p:xfrm>
              <a:off x="395536" y="908720"/>
              <a:ext cx="8208916" cy="55610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1574"/>
                    <a:gridCol w="821574"/>
                  </a:tblGrid>
                  <a:tr h="1928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effectLst/>
                            </a:rPr>
                            <a:t>#N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CaO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12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r>
                            <a:rPr lang="hr-HR" sz="1200" baseline="-250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AS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45.5613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35.6995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18.7393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29.3497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26.1028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44.5475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19.6227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20.3449 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60.0324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4.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12.6676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6.65345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80.6790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5.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19.4494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12.6727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67.9132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6.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19.5086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46.0747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34.4167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7.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45.4646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35.9324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18.6030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8.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30.1975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14.7973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55.0051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9.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24.5718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13.6668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61.7614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10.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34.4195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40.2483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25.3322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19.1662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34.5314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46.3024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19.7140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53.0006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27.2853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19.7140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26.5013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53.7847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14.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34.6897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40.0019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25.3084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15.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39.2969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52.3083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8.3948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16.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13.7507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5.5703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80.6790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17.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19.1662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70.0870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10.7468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18.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51.4465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43.8004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4.7536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19.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33.4999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20.1979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46.3024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25061879"/>
                  </p:ext>
                </p:extLst>
              </p:nvPr>
            </p:nvGraphicFramePr>
            <p:xfrm>
              <a:off x="395536" y="908720"/>
              <a:ext cx="8208916" cy="55610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1574"/>
                    <a:gridCol w="821574"/>
                  </a:tblGrid>
                  <a:tr h="1928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effectLst/>
                            </a:rPr>
                            <a:t>#N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CaO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12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r>
                            <a:rPr lang="hr-HR" sz="1200" baseline="-250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AS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45.5613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35.6995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18.7393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29.3497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26.1028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44.5475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19.6227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20.3449 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60.0324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4.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12.6676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6.65345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80.6790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5.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19.4494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12.6727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67.9132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6.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19.5086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46.0747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34.4167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7.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45.4646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35.9324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18.6030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8.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30.1975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14.7973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55.0051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9.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24.5718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13.6668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61.7614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10.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34.4195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40.2483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25.3322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19.1662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34.5314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46.3024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19.7140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53.0006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27.2853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19.7140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26.5013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53.7847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14.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99259" t="-1393478" r="-499259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598519" t="-1393478" r="-300000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04478" t="-1393478" r="-101493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15.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99259" t="-1461702" r="-499259" b="-3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52.3083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8.3948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16.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101493" t="-1595652" r="-804478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99259" t="-1595652" r="-499259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04478" t="-1595652" r="-101493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17.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101493" t="-1695652" r="-804478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04478" t="-1695652" r="-101493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97778" t="-1695652" r="-741" b="-204348"/>
                          </a:stretch>
                        </a:blipFill>
                      </a:tcPr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18.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02239" t="-1757447" r="-6037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698519" t="-1757447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97778" t="-1757447" r="-741" b="-100000"/>
                          </a:stretch>
                        </a:blipFill>
                      </a:tcPr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19.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101493" t="-1897826" r="-80447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698519" t="-1897826" r="-2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97778" t="-1897826" r="-741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28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25446"/>
          </a:xfrm>
        </p:spPr>
        <p:txBody>
          <a:bodyPr>
            <a:noAutofit/>
          </a:bodyPr>
          <a:lstStyle/>
          <a:p>
            <a:r>
              <a:rPr lang="hr-HR" sz="1800" dirty="0" smtClean="0"/>
              <a:t>Količina tvari iz prethodne tablice (mol)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5139680"/>
                  </p:ext>
                </p:extLst>
              </p:nvPr>
            </p:nvGraphicFramePr>
            <p:xfrm>
              <a:off x="395536" y="908720"/>
              <a:ext cx="8208916" cy="55610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1574"/>
                    <a:gridCol w="821574"/>
                  </a:tblGrid>
                  <a:tr h="1928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effectLst/>
                            </a:rPr>
                            <a:t>#N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CaO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12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r>
                            <a:rPr lang="hr-HR" sz="1200" baseline="-250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AS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0.2645206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0.2258919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0.0683415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0.1703990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0.0188243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0.1624629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0.1139258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0.0752974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0.2189357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4.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0.2258925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0.0386287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0.2942331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5.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0.0851852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0.0469022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0.2476767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6.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0.0854444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0.1705245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0.1237085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7.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0.1991275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0.2273656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0.0668672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8.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0.1322601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0.0936313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0.2006014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9.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0.1076205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0.0098559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0.2252413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10.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0.1507518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0.0290254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0.0910549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0.3417775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0.1278022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0.1664309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0.0683555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0.1961576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0.0980752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0.0683555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0.0980825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0.1961506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14.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0.120281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.0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288477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0.0922987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15.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0.1362564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0.0377226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0.0301745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16.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.2452066</m:t>
                              </m:r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0.01931422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0.2942331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17.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0.3417775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2556045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0386286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18.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2986890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2771511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0.0170865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19.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hr-HR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.597</m:t>
                              </m:r>
                            </m:oMath>
                          </a14:m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3804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0.1278065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0.16643087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5139680"/>
                  </p:ext>
                </p:extLst>
              </p:nvPr>
            </p:nvGraphicFramePr>
            <p:xfrm>
              <a:off x="395536" y="908720"/>
              <a:ext cx="8208916" cy="55610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0721"/>
                    <a:gridCol w="821574"/>
                    <a:gridCol w="821574"/>
                  </a:tblGrid>
                  <a:tr h="1928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effectLst/>
                            </a:rPr>
                            <a:t>#N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CaO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3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12</a:t>
                          </a:r>
                          <a:r>
                            <a:rPr lang="hr-HR" sz="1200">
                              <a:effectLst/>
                            </a:rPr>
                            <a:t>A</a:t>
                          </a:r>
                          <a:r>
                            <a:rPr lang="hr-HR" sz="1200" baseline="-250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r>
                            <a:rPr lang="hr-HR" sz="1200">
                              <a:effectLst/>
                            </a:rPr>
                            <a:t>AS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CAS</a:t>
                          </a:r>
                          <a:r>
                            <a:rPr lang="hr-HR" sz="1200" baseline="-250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0.2645206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0.2258919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0.0683415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0.1703990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0.0188243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0.1624629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0.1139258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0.0752974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0.2189357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4.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0.2258925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0.0386287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0.2942331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5.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0.0851852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0.0469022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0.2476767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6.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0.0854444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0.1705245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0.1237085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7.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0.1991275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0.2273656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0.0668672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8.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0.1322601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0.0936313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0.2006014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9.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0.1076205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0.0098559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0.2252413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10.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0.1507518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0.0290254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0.0910549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11.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0.3417775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0.1278022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0.1664309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12.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0.0683555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0.1961576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0.0980752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effectLst/>
                            </a:rPr>
                            <a:t>13.</a:t>
                          </a:r>
                          <a:endParaRPr lang="en-US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0.0683555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0.0980825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0.1961506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14.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99259" t="-1393478" r="-499259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598519" t="-1393478" r="-300000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04478" t="-1393478" r="-101493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15.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99259" t="-1461702" r="-499259" b="-3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0.0377226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0.0301745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16.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101493" t="-1595652" r="-804478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99259" t="-1595652" r="-499259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04478" t="-1595652" r="-101493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17.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101493" t="-1695652" r="-804478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04478" t="-1695652" r="-101493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97778" t="-1695652" r="-741" b="-204348"/>
                          </a:stretch>
                        </a:blipFill>
                      </a:tcPr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18.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302239" t="-1757447" r="-6037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698519" t="-1757447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97778" t="-1757447" r="-741" b="-100000"/>
                          </a:stretch>
                        </a:blipFill>
                      </a:tcPr>
                    </a:tc>
                  </a:tr>
                  <a:tr h="2825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2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19.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101493" t="-1897826" r="-80447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698519" t="-1897826" r="-2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4661" marR="5466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61" marR="54661" marT="0" marB="0">
                        <a:blipFill rotWithShape="1">
                          <a:blip r:embed="rId2"/>
                          <a:stretch>
                            <a:fillRect l="-897778" t="-1897826" r="-741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51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53752"/>
            <a:ext cx="9108504" cy="1143000"/>
          </a:xfrm>
        </p:spPr>
        <p:txBody>
          <a:bodyPr>
            <a:noAutofit/>
          </a:bodyPr>
          <a:lstStyle/>
          <a:p>
            <a:r>
              <a:rPr lang="hr-HR" sz="2400" dirty="0" smtClean="0"/>
              <a:t>Promjena </a:t>
            </a:r>
            <a:r>
              <a:rPr lang="hr-HR" sz="2400" dirty="0" err="1" smtClean="0"/>
              <a:t>Gibbsove</a:t>
            </a:r>
            <a:r>
              <a:rPr lang="hr-HR" sz="2400" dirty="0" smtClean="0"/>
              <a:t> energije za nastanak te mase (količine) određenih faza koje zadovoljavaju uvjet očuvanja tvari</a:t>
            </a:r>
            <a:br>
              <a:rPr lang="hr-HR" sz="2400" dirty="0" smtClean="0"/>
            </a:br>
            <a:r>
              <a:rPr lang="hr-HR" sz="1600" b="1" dirty="0" smtClean="0">
                <a:sym typeface="Symbol"/>
              </a:rPr>
              <a:t></a:t>
            </a:r>
            <a:r>
              <a:rPr lang="hr-HR" sz="1600" b="1" i="1" dirty="0" smtClean="0">
                <a:sym typeface="Symbol"/>
              </a:rPr>
              <a:t>G</a:t>
            </a:r>
            <a:r>
              <a:rPr lang="hr-HR" sz="1600" b="1" dirty="0" smtClean="0">
                <a:sym typeface="Symbol"/>
              </a:rPr>
              <a:t> = </a:t>
            </a:r>
            <a:r>
              <a:rPr lang="hr-HR" sz="1600" b="1" i="1" dirty="0" smtClean="0">
                <a:sym typeface="Symbol"/>
              </a:rPr>
              <a:t>n</a:t>
            </a:r>
            <a:r>
              <a:rPr lang="hr-HR" sz="1600" b="1" baseline="-25000" dirty="0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*</a:t>
            </a:r>
            <a:r>
              <a:rPr lang="hr-HR" sz="1600" b="1" dirty="0">
                <a:sym typeface="Symbol"/>
              </a:rPr>
              <a:t> </a:t>
            </a:r>
            <a:r>
              <a:rPr lang="hr-HR" sz="1600" b="1" i="1" dirty="0" err="1" smtClean="0">
                <a:sym typeface="Symbol"/>
              </a:rPr>
              <a:t>G</a:t>
            </a:r>
            <a:r>
              <a:rPr lang="hr-HR" sz="1600" b="1" baseline="-25000" dirty="0" err="1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= </a:t>
            </a:r>
            <a:r>
              <a:rPr lang="hr-HR" sz="1600" b="1" i="1" dirty="0" err="1" smtClean="0">
                <a:sym typeface="Symbol"/>
              </a:rPr>
              <a:t>G</a:t>
            </a:r>
            <a:r>
              <a:rPr lang="hr-HR" sz="1600" b="1" baseline="-25000" dirty="0" err="1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*</a:t>
            </a:r>
            <a:r>
              <a:rPr lang="hr-HR" sz="1600" b="1" i="1" dirty="0" smtClean="0">
                <a:sym typeface="Symbol"/>
              </a:rPr>
              <a:t>m</a:t>
            </a:r>
            <a:r>
              <a:rPr lang="hr-HR" sz="1600" b="1" baseline="-25000" dirty="0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/</a:t>
            </a:r>
            <a:r>
              <a:rPr lang="hr-HR" sz="1600" b="1" i="1" dirty="0" smtClean="0">
                <a:sym typeface="Symbol"/>
              </a:rPr>
              <a:t>M</a:t>
            </a:r>
            <a:r>
              <a:rPr lang="hr-HR" sz="1600" b="1" baseline="-25000" dirty="0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 = -</a:t>
            </a:r>
            <a:r>
              <a:rPr lang="hr-HR" sz="1600" b="1" dirty="0" smtClean="0"/>
              <a:t>144.4*50/56.078-376.8*30/101.96-204.75*20/60.085 = -307.7697 </a:t>
            </a:r>
            <a:r>
              <a:rPr lang="hr-HR" sz="1600" b="1" dirty="0" err="1" smtClean="0"/>
              <a:t>kcal</a:t>
            </a:r>
            <a:endParaRPr lang="en-US" sz="1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96233"/>
              </p:ext>
            </p:extLst>
          </p:nvPr>
        </p:nvGraphicFramePr>
        <p:xfrm>
          <a:off x="169181" y="1268760"/>
          <a:ext cx="8867315" cy="426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565"/>
                <a:gridCol w="787575"/>
                <a:gridCol w="787575"/>
                <a:gridCol w="787575"/>
                <a:gridCol w="787575"/>
                <a:gridCol w="787575"/>
                <a:gridCol w="787575"/>
                <a:gridCol w="787575"/>
                <a:gridCol w="787575"/>
                <a:gridCol w="787575"/>
                <a:gridCol w="787575"/>
              </a:tblGrid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#N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CaO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C</a:t>
                      </a:r>
                      <a:r>
                        <a:rPr lang="hr-HR" sz="1100" baseline="-25000" dirty="0">
                          <a:effectLst/>
                        </a:rPr>
                        <a:t>3</a:t>
                      </a:r>
                      <a:r>
                        <a:rPr lang="hr-HR" sz="1100" dirty="0">
                          <a:effectLst/>
                        </a:rPr>
                        <a:t>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</a:t>
                      </a:r>
                      <a:r>
                        <a:rPr lang="hr-HR" sz="1100" baseline="-25000">
                          <a:effectLst/>
                        </a:rPr>
                        <a:t>2</a:t>
                      </a:r>
                      <a:r>
                        <a:rPr lang="hr-HR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</a:t>
                      </a:r>
                      <a:r>
                        <a:rPr lang="hr-HR" sz="1100" baseline="-25000">
                          <a:effectLst/>
                        </a:rPr>
                        <a:t>3</a:t>
                      </a:r>
                      <a:r>
                        <a:rPr lang="hr-HR" sz="1100">
                          <a:effectLst/>
                        </a:rPr>
                        <a:t>S</a:t>
                      </a:r>
                      <a:r>
                        <a:rPr lang="hr-HR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</a:t>
                      </a:r>
                      <a:r>
                        <a:rPr lang="hr-HR" sz="1100" baseline="-25000">
                          <a:effectLst/>
                        </a:rPr>
                        <a:t>3</a:t>
                      </a:r>
                      <a:r>
                        <a:rPr lang="hr-HR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</a:t>
                      </a:r>
                      <a:r>
                        <a:rPr lang="hr-HR" sz="1100" baseline="-25000">
                          <a:effectLst/>
                        </a:rPr>
                        <a:t>12</a:t>
                      </a:r>
                      <a:r>
                        <a:rPr lang="hr-HR" sz="1100">
                          <a:effectLst/>
                        </a:rPr>
                        <a:t>A</a:t>
                      </a:r>
                      <a:r>
                        <a:rPr lang="hr-HR" sz="1100" baseline="-25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</a:t>
                      </a:r>
                      <a:r>
                        <a:rPr lang="hr-HR" sz="1100" baseline="-25000">
                          <a:effectLst/>
                        </a:rPr>
                        <a:t>2</a:t>
                      </a:r>
                      <a:r>
                        <a:rPr lang="hr-HR" sz="1100">
                          <a:effectLst/>
                        </a:rPr>
                        <a:t>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CAS</a:t>
                      </a:r>
                      <a:r>
                        <a:rPr lang="hr-HR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sym typeface="Symbol"/>
                        </a:rPr>
                        <a:t></a:t>
                      </a:r>
                      <a:r>
                        <a:rPr lang="hr-HR" sz="1100" dirty="0" smtClean="0">
                          <a:effectLst/>
                        </a:rPr>
                        <a:t>(</a:t>
                      </a:r>
                      <a:r>
                        <a:rPr lang="hr-HR" sz="1100" i="1" dirty="0" smtClean="0">
                          <a:effectLst/>
                        </a:rPr>
                        <a:t>n</a:t>
                      </a:r>
                      <a:r>
                        <a:rPr lang="hr-HR" sz="1100" baseline="-25000" dirty="0" smtClean="0">
                          <a:effectLst/>
                        </a:rPr>
                        <a:t>i</a:t>
                      </a:r>
                      <a:r>
                        <a:rPr lang="hr-HR" sz="1100" dirty="0" smtClean="0">
                          <a:effectLst/>
                          <a:sym typeface="Symbol"/>
                        </a:rPr>
                        <a:t></a:t>
                      </a:r>
                      <a:r>
                        <a:rPr lang="hr-HR" sz="1100" dirty="0" err="1">
                          <a:effectLst/>
                        </a:rPr>
                        <a:t>G</a:t>
                      </a:r>
                      <a:r>
                        <a:rPr lang="hr-HR" sz="1100" baseline="-25000" dirty="0" err="1">
                          <a:effectLst/>
                        </a:rPr>
                        <a:t>i</a:t>
                      </a:r>
                      <a:r>
                        <a:rPr lang="hr-HR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sym typeface="Symbol"/>
                        </a:rPr>
                        <a:t></a:t>
                      </a:r>
                      <a:r>
                        <a:rPr lang="hr-HR" sz="1100" i="1" dirty="0">
                          <a:effectLst/>
                        </a:rPr>
                        <a:t>G</a:t>
                      </a:r>
                      <a:r>
                        <a:rPr lang="hr-HR" sz="1100" dirty="0">
                          <a:effectLst/>
                        </a:rPr>
                        <a:t>°</a:t>
                      </a:r>
                      <a:r>
                        <a:rPr lang="hr-HR" sz="1100" dirty="0" err="1">
                          <a:effectLst/>
                        </a:rPr>
                        <a:t>kcal</a:t>
                      </a:r>
                      <a:r>
                        <a:rPr lang="hr-HR" sz="1100" dirty="0">
                          <a:effectLst/>
                        </a:rPr>
                        <a:t>/mol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-144.4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-665.47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-525.19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-864.12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-807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-4400.2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-526.3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-898.74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-921.83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i="1" dirty="0">
                          <a:effectLst/>
                        </a:rPr>
                        <a:t>M</a:t>
                      </a:r>
                      <a:r>
                        <a:rPr lang="hr-HR" sz="1100" dirty="0">
                          <a:effectLst/>
                        </a:rPr>
                        <a:t> g/mol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56.078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228.319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172.241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288.404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270.194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1386.656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158.038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274.201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278.208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-138,9236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-118,88689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-61,42121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00FFFF"/>
                          </a:highlight>
                        </a:rPr>
                        <a:t>-</a:t>
                      </a:r>
                      <a:r>
                        <a:rPr lang="hr-HR" sz="1100" dirty="0" smtClean="0">
                          <a:effectLst/>
                          <a:highlight>
                            <a:srgbClr val="00FFFF"/>
                          </a:highlight>
                        </a:rPr>
                        <a:t>319,23170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-89,49187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-82,83059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-146,01194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</a:t>
                      </a:r>
                      <a:r>
                        <a:rPr lang="hr-HR" sz="1100" dirty="0" smtClean="0">
                          <a:effectLst/>
                        </a:rPr>
                        <a:t>318,33440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-59,83271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-60,76498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-196,76631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</a:t>
                      </a:r>
                      <a:r>
                        <a:rPr lang="hr-HR" sz="1100" dirty="0" smtClean="0">
                          <a:effectLst/>
                        </a:rPr>
                        <a:t>317,36400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-32,61888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-20,28742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-264,43902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</a:t>
                      </a:r>
                      <a:r>
                        <a:rPr lang="hr-HR" sz="1100" dirty="0" smtClean="0">
                          <a:effectLst/>
                        </a:rPr>
                        <a:t>317,34530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-56,6882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-37,8501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-222,59696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-317,13526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-56,86074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-137,61328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-114,03823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-308,51225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-132,5134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-119,6625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-61,64022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-313,81612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-88,01515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-49,27814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-180,28849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-317,58178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9.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-71,6182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-43,36811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-202,4334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-317,41971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-100,3208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-127,71774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-83,93713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-311,97567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-49,35267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-103,13641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-153,42097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-305,91005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12.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-59,06736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-158,29916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-90,40864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-307,77516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13.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-59,06736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-79,15257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-176,28842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-314,50835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-103,9377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-126,9356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-82,95253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-313,82583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-117,7418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-165,9869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-27,81576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-311,54446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-35,40783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-16,68978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-264,4391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-316,53671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-49,35267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-229,7220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-35,60900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-314,68367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-156,8685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-145,86462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-15,75085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-318,48397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-86,26173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-67,263298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-153,42097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-306,94600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25446"/>
          </a:xfrm>
        </p:spPr>
        <p:txBody>
          <a:bodyPr>
            <a:noAutofit/>
          </a:bodyPr>
          <a:lstStyle/>
          <a:p>
            <a:r>
              <a:rPr lang="hr-HR" sz="1800" dirty="0"/>
              <a:t>Sastav 50% </a:t>
            </a:r>
            <a:r>
              <a:rPr lang="hr-HR" sz="1800" dirty="0" err="1"/>
              <a:t>CaO</a:t>
            </a:r>
            <a:r>
              <a:rPr lang="hr-HR" sz="1800" dirty="0"/>
              <a:t>, 30% Al</a:t>
            </a:r>
            <a:r>
              <a:rPr lang="hr-HR" sz="1800" baseline="-25000" dirty="0"/>
              <a:t>2</a:t>
            </a:r>
            <a:r>
              <a:rPr lang="hr-HR" sz="1800" dirty="0"/>
              <a:t>O</a:t>
            </a:r>
            <a:r>
              <a:rPr lang="hr-HR" sz="1800" baseline="-25000" dirty="0"/>
              <a:t>3</a:t>
            </a:r>
            <a:r>
              <a:rPr lang="hr-HR" sz="1800" dirty="0"/>
              <a:t> i 20% SiO</a:t>
            </a:r>
            <a:r>
              <a:rPr lang="hr-HR" sz="1800" baseline="-25000" dirty="0"/>
              <a:t>2</a:t>
            </a:r>
            <a:r>
              <a:rPr lang="hr-HR" sz="1800" dirty="0"/>
              <a:t> moguće je postići </a:t>
            </a:r>
            <a:r>
              <a:rPr lang="hr-HR" sz="1800" dirty="0" err="1"/>
              <a:t>odvagom</a:t>
            </a:r>
            <a:r>
              <a:rPr lang="hr-HR" sz="1800" dirty="0"/>
              <a:t> sljedećih </a:t>
            </a:r>
            <a:r>
              <a:rPr lang="hr-HR" sz="1800" dirty="0" smtClean="0"/>
              <a:t>kombi-nacija </a:t>
            </a:r>
            <a:r>
              <a:rPr lang="hr-HR" sz="1800" dirty="0"/>
              <a:t>mineralnih faza koje se javljaju u </a:t>
            </a:r>
            <a:r>
              <a:rPr lang="hr-HR" sz="1800" dirty="0" err="1"/>
              <a:t>trokomponentnom</a:t>
            </a:r>
            <a:r>
              <a:rPr lang="hr-HR" sz="1800" dirty="0"/>
              <a:t> sustavu </a:t>
            </a:r>
            <a:r>
              <a:rPr lang="hr-HR" sz="1800" dirty="0" err="1" smtClean="0"/>
              <a:t>CaO</a:t>
            </a:r>
            <a:r>
              <a:rPr lang="hr-HR" sz="1800" dirty="0" smtClean="0"/>
              <a:t>-Al</a:t>
            </a:r>
            <a:r>
              <a:rPr lang="hr-HR" sz="1800" baseline="-25000" dirty="0" smtClean="0"/>
              <a:t>2</a:t>
            </a:r>
            <a:r>
              <a:rPr lang="hr-HR" sz="1800" dirty="0" smtClean="0"/>
              <a:t>O</a:t>
            </a:r>
            <a:r>
              <a:rPr lang="hr-HR" sz="1800" baseline="-25000" dirty="0" smtClean="0"/>
              <a:t>3</a:t>
            </a:r>
            <a:r>
              <a:rPr lang="hr-HR" sz="1800" dirty="0" smtClean="0"/>
              <a:t>-SiO</a:t>
            </a:r>
            <a:r>
              <a:rPr lang="hr-HR" sz="1800" baseline="-25000" dirty="0" smtClean="0"/>
              <a:t>2</a:t>
            </a:r>
            <a:r>
              <a:rPr lang="hr-HR" sz="1800" dirty="0" smtClean="0"/>
              <a:t>.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045673"/>
              </p:ext>
            </p:extLst>
          </p:nvPr>
        </p:nvGraphicFramePr>
        <p:xfrm>
          <a:off x="395536" y="908720"/>
          <a:ext cx="8208916" cy="3300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21"/>
                <a:gridCol w="820721"/>
                <a:gridCol w="820721"/>
                <a:gridCol w="820721"/>
                <a:gridCol w="820721"/>
                <a:gridCol w="820721"/>
                <a:gridCol w="820721"/>
                <a:gridCol w="820721"/>
                <a:gridCol w="821574"/>
                <a:gridCol w="821574"/>
              </a:tblGrid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#N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CaO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3</a:t>
                      </a:r>
                      <a:r>
                        <a:rPr lang="hr-HR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2</a:t>
                      </a:r>
                      <a:r>
                        <a:rPr lang="hr-HR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3</a:t>
                      </a:r>
                      <a:r>
                        <a:rPr lang="hr-HR" sz="1200">
                          <a:effectLst/>
                        </a:rPr>
                        <a:t>S</a:t>
                      </a:r>
                      <a:r>
                        <a:rPr lang="hr-HR" sz="12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3</a:t>
                      </a:r>
                      <a:r>
                        <a:rPr lang="hr-HR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12</a:t>
                      </a:r>
                      <a:r>
                        <a:rPr lang="hr-HR" sz="1200">
                          <a:effectLst/>
                        </a:rPr>
                        <a:t>A</a:t>
                      </a:r>
                      <a:r>
                        <a:rPr lang="hr-HR" sz="1200" baseline="-25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(ukupno)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20.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79. 5000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20.0000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21.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21.7143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58.2857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20.0000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22.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20.0000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23.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45.4646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8.0354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24.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51.4469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2.0531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25.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29.4696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58.2857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12.2447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26.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33.3472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58.2857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8.3671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27.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37.2249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58.2857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4.4894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28.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0.8571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19.6428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29.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0.7679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19.7321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30.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0.6786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79.5000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19.8214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5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25446"/>
          </a:xfrm>
        </p:spPr>
        <p:txBody>
          <a:bodyPr>
            <a:noAutofit/>
          </a:bodyPr>
          <a:lstStyle/>
          <a:p>
            <a:r>
              <a:rPr lang="hr-HR" sz="1800" dirty="0" smtClean="0"/>
              <a:t>Količina tvari iz prethodne tablice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26716"/>
              </p:ext>
            </p:extLst>
          </p:nvPr>
        </p:nvGraphicFramePr>
        <p:xfrm>
          <a:off x="395536" y="908720"/>
          <a:ext cx="7387342" cy="3493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21"/>
                <a:gridCol w="820721"/>
                <a:gridCol w="820721"/>
                <a:gridCol w="820721"/>
                <a:gridCol w="820721"/>
                <a:gridCol w="820721"/>
                <a:gridCol w="820721"/>
                <a:gridCol w="820721"/>
                <a:gridCol w="821574"/>
              </a:tblGrid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#N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CaO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</a:t>
                      </a:r>
                      <a:r>
                        <a:rPr lang="hr-HR" sz="1200" baseline="-25000" dirty="0">
                          <a:effectLst/>
                        </a:rPr>
                        <a:t>3</a:t>
                      </a:r>
                      <a:r>
                        <a:rPr lang="hr-HR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</a:t>
                      </a:r>
                      <a:r>
                        <a:rPr lang="hr-HR" sz="1200" baseline="-25000" dirty="0">
                          <a:effectLst/>
                        </a:rPr>
                        <a:t>2</a:t>
                      </a:r>
                      <a:r>
                        <a:rPr lang="hr-HR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</a:t>
                      </a:r>
                      <a:r>
                        <a:rPr lang="hr-HR" sz="1200" baseline="-25000" dirty="0">
                          <a:effectLst/>
                        </a:rPr>
                        <a:t>3</a:t>
                      </a:r>
                      <a:r>
                        <a:rPr lang="hr-HR" sz="1200" dirty="0">
                          <a:effectLst/>
                        </a:rPr>
                        <a:t>S</a:t>
                      </a:r>
                      <a:r>
                        <a:rPr lang="hr-HR" sz="1200" baseline="-25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</a:t>
                      </a:r>
                      <a:r>
                        <a:rPr lang="hr-HR" sz="1200" baseline="-25000" dirty="0">
                          <a:effectLst/>
                        </a:rPr>
                        <a:t>3</a:t>
                      </a:r>
                      <a:r>
                        <a:rPr lang="hr-HR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</a:t>
                      </a:r>
                      <a:r>
                        <a:rPr lang="hr-HR" sz="1200" baseline="-25000" dirty="0">
                          <a:effectLst/>
                        </a:rPr>
                        <a:t>12</a:t>
                      </a:r>
                      <a:r>
                        <a:rPr lang="hr-HR" sz="1200" dirty="0">
                          <a:effectLst/>
                        </a:rPr>
                        <a:t>A</a:t>
                      </a:r>
                      <a:r>
                        <a:rPr lang="hr-HR" sz="1200" baseline="-250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g/mol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56.078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228.319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172.241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288.404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270.194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1386.656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158.038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60.085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20.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0089165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3328618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21.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0.3872160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0420333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3328618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22.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5973822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3328618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23.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1991275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0.1337339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24.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2986914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.0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341699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25.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1290720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0420333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2037896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26.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1936078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0420333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0.1392544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27.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1290721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0420333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0747175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28.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0029719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3269169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29.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0044583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3284031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282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30.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0029721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2942330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3298893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53752"/>
            <a:ext cx="9108504" cy="1143000"/>
          </a:xfrm>
        </p:spPr>
        <p:txBody>
          <a:bodyPr>
            <a:noAutofit/>
          </a:bodyPr>
          <a:lstStyle/>
          <a:p>
            <a:r>
              <a:rPr lang="hr-HR" sz="2400" dirty="0" smtClean="0"/>
              <a:t>Promjena </a:t>
            </a:r>
            <a:r>
              <a:rPr lang="hr-HR" sz="2400" dirty="0" err="1" smtClean="0"/>
              <a:t>Gibbsove</a:t>
            </a:r>
            <a:r>
              <a:rPr lang="hr-HR" sz="2400" dirty="0" smtClean="0"/>
              <a:t> energije za nastanak te mase (količine) određenih faza koje zadovoljavaju uvjet očuvanja tvari</a:t>
            </a:r>
            <a:br>
              <a:rPr lang="hr-HR" sz="2400" dirty="0" smtClean="0"/>
            </a:br>
            <a:r>
              <a:rPr lang="hr-HR" sz="1600" b="1" dirty="0" smtClean="0">
                <a:sym typeface="Symbol"/>
              </a:rPr>
              <a:t></a:t>
            </a:r>
            <a:r>
              <a:rPr lang="hr-HR" sz="1600" b="1" i="1" dirty="0" smtClean="0">
                <a:sym typeface="Symbol"/>
              </a:rPr>
              <a:t>G</a:t>
            </a:r>
            <a:r>
              <a:rPr lang="hr-HR" sz="1600" b="1" dirty="0" smtClean="0">
                <a:sym typeface="Symbol"/>
              </a:rPr>
              <a:t> = </a:t>
            </a:r>
            <a:r>
              <a:rPr lang="hr-HR" sz="1600" b="1" i="1" dirty="0" smtClean="0">
                <a:sym typeface="Symbol"/>
              </a:rPr>
              <a:t>n</a:t>
            </a:r>
            <a:r>
              <a:rPr lang="hr-HR" sz="1600" b="1" baseline="-25000" dirty="0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*</a:t>
            </a:r>
            <a:r>
              <a:rPr lang="hr-HR" sz="1600" b="1" dirty="0">
                <a:sym typeface="Symbol"/>
              </a:rPr>
              <a:t> </a:t>
            </a:r>
            <a:r>
              <a:rPr lang="hr-HR" sz="1600" b="1" i="1" dirty="0" err="1" smtClean="0">
                <a:sym typeface="Symbol"/>
              </a:rPr>
              <a:t>G</a:t>
            </a:r>
            <a:r>
              <a:rPr lang="hr-HR" sz="1600" b="1" baseline="-25000" dirty="0" err="1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= </a:t>
            </a:r>
            <a:r>
              <a:rPr lang="hr-HR" sz="1600" b="1" i="1" dirty="0" err="1" smtClean="0">
                <a:sym typeface="Symbol"/>
              </a:rPr>
              <a:t>G</a:t>
            </a:r>
            <a:r>
              <a:rPr lang="hr-HR" sz="1600" b="1" baseline="-25000" dirty="0" err="1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*</a:t>
            </a:r>
            <a:r>
              <a:rPr lang="hr-HR" sz="1600" b="1" i="1" dirty="0" smtClean="0">
                <a:sym typeface="Symbol"/>
              </a:rPr>
              <a:t>m</a:t>
            </a:r>
            <a:r>
              <a:rPr lang="hr-HR" sz="1600" b="1" baseline="-25000" dirty="0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/</a:t>
            </a:r>
            <a:r>
              <a:rPr lang="hr-HR" sz="1600" b="1" i="1" dirty="0" smtClean="0">
                <a:sym typeface="Symbol"/>
              </a:rPr>
              <a:t>M</a:t>
            </a:r>
            <a:r>
              <a:rPr lang="hr-HR" sz="1600" b="1" baseline="-25000" dirty="0" smtClean="0">
                <a:sym typeface="Symbol"/>
              </a:rPr>
              <a:t>i</a:t>
            </a:r>
            <a:r>
              <a:rPr lang="hr-HR" sz="1600" b="1" dirty="0" smtClean="0">
                <a:sym typeface="Symbol"/>
              </a:rPr>
              <a:t> = -</a:t>
            </a:r>
            <a:r>
              <a:rPr lang="hr-HR" sz="1600" b="1" dirty="0" smtClean="0"/>
              <a:t>144.4*50/56.078-376.8*30/101.96-204.75*20/60.085 = -307.7697 </a:t>
            </a:r>
            <a:r>
              <a:rPr lang="hr-HR" sz="1600" b="1" dirty="0" err="1" smtClean="0"/>
              <a:t>kcal</a:t>
            </a:r>
            <a:endParaRPr lang="en-US" sz="1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778725"/>
              </p:ext>
            </p:extLst>
          </p:nvPr>
        </p:nvGraphicFramePr>
        <p:xfrm>
          <a:off x="169181" y="1268760"/>
          <a:ext cx="8723299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565"/>
                <a:gridCol w="787575"/>
                <a:gridCol w="787575"/>
                <a:gridCol w="787575"/>
                <a:gridCol w="787575"/>
                <a:gridCol w="787575"/>
                <a:gridCol w="787575"/>
                <a:gridCol w="918052"/>
                <a:gridCol w="1080120"/>
                <a:gridCol w="1008112"/>
              </a:tblGrid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#N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CaO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</a:t>
                      </a:r>
                      <a:r>
                        <a:rPr lang="hr-HR" sz="1200" baseline="-25000" dirty="0">
                          <a:effectLst/>
                        </a:rPr>
                        <a:t>3</a:t>
                      </a:r>
                      <a:r>
                        <a:rPr lang="hr-HR" sz="12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2</a:t>
                      </a:r>
                      <a:r>
                        <a:rPr lang="hr-HR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3</a:t>
                      </a:r>
                      <a:r>
                        <a:rPr lang="hr-HR" sz="1200">
                          <a:effectLst/>
                        </a:rPr>
                        <a:t>S</a:t>
                      </a:r>
                      <a:r>
                        <a:rPr lang="hr-HR" sz="12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3</a:t>
                      </a:r>
                      <a:r>
                        <a:rPr lang="hr-HR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r>
                        <a:rPr lang="hr-HR" sz="1200" baseline="-25000">
                          <a:effectLst/>
                        </a:rPr>
                        <a:t>12</a:t>
                      </a:r>
                      <a:r>
                        <a:rPr lang="hr-HR" sz="1200">
                          <a:effectLst/>
                        </a:rPr>
                        <a:t>A</a:t>
                      </a:r>
                      <a:r>
                        <a:rPr lang="hr-HR" sz="1200" baseline="-25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sym typeface="Symbol"/>
                        </a:rPr>
                        <a:t></a:t>
                      </a:r>
                      <a:r>
                        <a:rPr lang="hr-HR" sz="1200" dirty="0" smtClean="0">
                          <a:effectLst/>
                        </a:rPr>
                        <a:t>(</a:t>
                      </a:r>
                      <a:r>
                        <a:rPr lang="hr-HR" sz="1200" i="1" dirty="0" smtClean="0">
                          <a:effectLst/>
                        </a:rPr>
                        <a:t>n</a:t>
                      </a:r>
                      <a:r>
                        <a:rPr lang="hr-HR" sz="1200" baseline="-25000" dirty="0" smtClean="0">
                          <a:effectLst/>
                        </a:rPr>
                        <a:t>i</a:t>
                      </a:r>
                      <a:r>
                        <a:rPr lang="hr-HR" sz="1200" dirty="0" smtClean="0">
                          <a:effectLst/>
                          <a:sym typeface="Symbol"/>
                        </a:rPr>
                        <a:t></a:t>
                      </a:r>
                      <a:r>
                        <a:rPr lang="hr-HR" sz="1200" dirty="0" err="1">
                          <a:effectLst/>
                        </a:rPr>
                        <a:t>G</a:t>
                      </a:r>
                      <a:r>
                        <a:rPr lang="hr-HR" sz="1200" baseline="-25000" dirty="0" err="1">
                          <a:effectLst/>
                        </a:rPr>
                        <a:t>i</a:t>
                      </a:r>
                      <a:r>
                        <a:rPr lang="hr-HR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sym typeface="Symbol"/>
                        </a:rPr>
                        <a:t></a:t>
                      </a:r>
                      <a:r>
                        <a:rPr lang="hr-HR" sz="1200" i="1" dirty="0">
                          <a:effectLst/>
                        </a:rPr>
                        <a:t>G</a:t>
                      </a:r>
                      <a:r>
                        <a:rPr lang="hr-HR" sz="1200" dirty="0">
                          <a:effectLst/>
                        </a:rPr>
                        <a:t>°</a:t>
                      </a:r>
                      <a:r>
                        <a:rPr lang="hr-HR" sz="1200" dirty="0" err="1">
                          <a:effectLst/>
                        </a:rPr>
                        <a:t>kcal</a:t>
                      </a:r>
                      <a:r>
                        <a:rPr lang="hr-HR" sz="1200" dirty="0">
                          <a:effectLst/>
                        </a:rPr>
                        <a:t>/mol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-144.4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-665.47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-525.19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-864.12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-807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-4400.2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-526.3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-204.75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i="1" dirty="0">
                          <a:effectLst/>
                        </a:rPr>
                        <a:t>M</a:t>
                      </a:r>
                      <a:r>
                        <a:rPr lang="hr-HR" sz="1200" dirty="0">
                          <a:effectLst/>
                        </a:rPr>
                        <a:t> g/mol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56.078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228.319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172.241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288.404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270.194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1386.656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158.038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274.201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-138,9236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-118,88689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-61,42121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highlight>
                            <a:srgbClr val="00FFFF"/>
                          </a:highlight>
                        </a:rPr>
                        <a:t>-</a:t>
                      </a:r>
                      <a:r>
                        <a:rPr lang="hr-HR" sz="1200" dirty="0" smtClean="0">
                          <a:effectLst/>
                          <a:highlight>
                            <a:srgbClr val="00FFFF"/>
                          </a:highlight>
                        </a:rPr>
                        <a:t>319,23170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20.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-1.2875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-237.4460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1534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-306.8869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21.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-55.9139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-184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1534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-309.0222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22.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-86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-154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1534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-309.2701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23.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-132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5134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-154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-27.3820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-314.7502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24.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-156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8697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-154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9963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-318.7208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25.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-85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8935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-184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-41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7259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-312.5743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26.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6809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-184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-28.5123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-315.1481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27.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-111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5338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-184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2984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-311.7871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28.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5681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-237.4460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-66.9392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-306.9533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29.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-237.4460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-307.0279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30.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9778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-237.4460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-67.5448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-306.9686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9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2</a:t>
            </a:r>
            <a:r>
              <a:rPr lang="hr-HR" dirty="0" smtClean="0"/>
              <a:t>S –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-C</a:t>
            </a:r>
            <a:r>
              <a:rPr lang="hr-HR" baseline="-25000" dirty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23084" r="15659" b="7941"/>
          <a:stretch/>
        </p:blipFill>
        <p:spPr bwMode="auto">
          <a:xfrm>
            <a:off x="1043608" y="764704"/>
            <a:ext cx="73160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hr-HR" b="1" dirty="0" smtClean="0"/>
              <a:t>w(</a:t>
            </a:r>
            <a:r>
              <a:rPr lang="hr-HR" b="1" dirty="0" err="1" smtClean="0"/>
              <a:t>CaO</a:t>
            </a:r>
            <a:r>
              <a:rPr lang="hr-HR" b="1" dirty="0" smtClean="0"/>
              <a:t>)	w(Al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  <a:r>
              <a:rPr lang="hr-HR" b="1" dirty="0" smtClean="0"/>
              <a:t>)	w(SiO</a:t>
            </a:r>
            <a:r>
              <a:rPr lang="hr-HR" b="1" baseline="-25000" dirty="0" smtClean="0"/>
              <a:t>2</a:t>
            </a:r>
            <a:r>
              <a:rPr lang="hr-HR" b="1" dirty="0" smtClean="0"/>
              <a:t>)</a:t>
            </a:r>
          </a:p>
          <a:p>
            <a:r>
              <a:rPr lang="hr-HR" dirty="0" smtClean="0"/>
              <a:t>0,1000	0,2000	0,7000	SMJESA 1</a:t>
            </a:r>
          </a:p>
          <a:p>
            <a:r>
              <a:rPr lang="hr-HR" dirty="0" smtClean="0"/>
              <a:t>0,3000	0,5000	0,2000	SMJESA 2</a:t>
            </a:r>
          </a:p>
          <a:p>
            <a:pPr marL="514350" indent="-514350">
              <a:buAutoNum type="alphaLcParenR"/>
            </a:pPr>
            <a:r>
              <a:rPr lang="hr-HR" dirty="0" smtClean="0"/>
              <a:t>20 g S1 + 80 g S2</a:t>
            </a:r>
          </a:p>
          <a:p>
            <a:pPr marL="0" indent="0">
              <a:buNone/>
            </a:pP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 </a:t>
            </a: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, S1) + </a:t>
            </a: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, S2)</a:t>
            </a:r>
          </a:p>
          <a:p>
            <a:pPr marL="0" indent="0">
              <a:buNone/>
            </a:pP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 </a:t>
            </a:r>
            <a:r>
              <a:rPr lang="hr-HR" b="1" i="1" dirty="0" smtClean="0"/>
              <a:t>m</a:t>
            </a:r>
            <a:r>
              <a:rPr lang="hr-HR" dirty="0" smtClean="0"/>
              <a:t>(S1)*</a:t>
            </a:r>
            <a:r>
              <a:rPr lang="hr-HR" b="1" i="1" dirty="0" smtClean="0"/>
              <a:t>w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,S1) + </a:t>
            </a:r>
            <a:r>
              <a:rPr lang="hr-HR" b="1" i="1" dirty="0" smtClean="0"/>
              <a:t>m</a:t>
            </a:r>
            <a:r>
              <a:rPr lang="hr-HR" dirty="0" smtClean="0"/>
              <a:t>(S2)*</a:t>
            </a:r>
            <a:r>
              <a:rPr lang="hr-HR" b="1" i="1" dirty="0" smtClean="0"/>
              <a:t>w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,S2) </a:t>
            </a:r>
          </a:p>
          <a:p>
            <a:pPr marL="0" indent="0">
              <a:buNone/>
            </a:pPr>
            <a:r>
              <a:rPr lang="hr-HR" b="1" i="1" dirty="0" smtClean="0"/>
              <a:t>m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 20 g *0,1000+ 80 g *0,3000</a:t>
            </a:r>
          </a:p>
          <a:p>
            <a:pPr marL="0" indent="0">
              <a:buNone/>
            </a:pPr>
            <a:r>
              <a:rPr lang="hr-HR" b="1" dirty="0" smtClean="0"/>
              <a:t>m(</a:t>
            </a:r>
            <a:r>
              <a:rPr lang="hr-HR" b="1" dirty="0" err="1" smtClean="0"/>
              <a:t>CaO</a:t>
            </a:r>
            <a:r>
              <a:rPr lang="hr-HR" b="1" dirty="0" smtClean="0"/>
              <a:t>)= 2 g + 24 g = 26 g</a:t>
            </a:r>
          </a:p>
          <a:p>
            <a:pPr marL="0" indent="0">
              <a:buNone/>
            </a:pPr>
            <a:r>
              <a:rPr lang="hr-HR" b="1" dirty="0" smtClean="0"/>
              <a:t>m(Al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  <a:r>
              <a:rPr lang="hr-HR" b="1" dirty="0" smtClean="0"/>
              <a:t>)=20 g*0,2000+80 g*0,5000= 44 g</a:t>
            </a:r>
          </a:p>
          <a:p>
            <a:pPr marL="0" indent="0">
              <a:buNone/>
            </a:pPr>
            <a:r>
              <a:rPr lang="hr-HR" b="1" dirty="0" smtClean="0"/>
              <a:t>m(SiO</a:t>
            </a:r>
            <a:r>
              <a:rPr lang="hr-HR" b="1" baseline="-25000" dirty="0" smtClean="0"/>
              <a:t>2</a:t>
            </a:r>
            <a:r>
              <a:rPr lang="hr-HR" b="1" dirty="0" smtClean="0"/>
              <a:t>)=20 g*0,7000+80 g*0,2000= 30 g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2</a:t>
            </a:r>
            <a:r>
              <a:rPr lang="hr-HR" dirty="0" smtClean="0"/>
              <a:t>S-C</a:t>
            </a:r>
            <a:r>
              <a:rPr lang="hr-HR" baseline="-25000" dirty="0" smtClean="0"/>
              <a:t>3</a:t>
            </a:r>
            <a:r>
              <a:rPr lang="hr-HR" dirty="0" smtClean="0"/>
              <a:t>A-C</a:t>
            </a:r>
            <a:r>
              <a:rPr lang="hr-HR" baseline="-25000" dirty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1581" r="15389" b="18013"/>
          <a:stretch/>
        </p:blipFill>
        <p:spPr bwMode="auto">
          <a:xfrm>
            <a:off x="982420" y="764704"/>
            <a:ext cx="7045964" cy="57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530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C</a:t>
            </a:r>
            <a:r>
              <a:rPr lang="hr-HR" sz="3200" baseline="-25000" dirty="0" smtClean="0"/>
              <a:t>2</a:t>
            </a:r>
            <a:r>
              <a:rPr lang="hr-HR" sz="3200" dirty="0" smtClean="0"/>
              <a:t>S-C-C</a:t>
            </a:r>
            <a:r>
              <a:rPr lang="hr-HR" sz="3200" baseline="-25000" dirty="0"/>
              <a:t>2</a:t>
            </a:r>
            <a:r>
              <a:rPr lang="hr-HR" sz="3200" dirty="0" smtClean="0"/>
              <a:t>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11098" r="16031" b="19019"/>
          <a:stretch/>
        </p:blipFill>
        <p:spPr bwMode="auto">
          <a:xfrm>
            <a:off x="971600" y="692696"/>
            <a:ext cx="738699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S-C</a:t>
            </a:r>
            <a:r>
              <a:rPr lang="hr-HR" baseline="-25000" dirty="0" smtClean="0"/>
              <a:t>3</a:t>
            </a:r>
            <a:r>
              <a:rPr lang="hr-HR" dirty="0" smtClean="0"/>
              <a:t>A-C</a:t>
            </a:r>
            <a:r>
              <a:rPr lang="hr-HR" baseline="-25000" dirty="0"/>
              <a:t>2</a:t>
            </a:r>
            <a:r>
              <a:rPr lang="hr-HR" dirty="0" smtClean="0"/>
              <a:t>AS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2193" r="14899" b="8013"/>
          <a:stretch/>
        </p:blipFill>
        <p:spPr bwMode="auto">
          <a:xfrm>
            <a:off x="1187624" y="836712"/>
            <a:ext cx="702899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4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S-C</a:t>
            </a:r>
            <a:r>
              <a:rPr lang="hr-HR" baseline="-25000" dirty="0" smtClean="0"/>
              <a:t>3</a:t>
            </a:r>
            <a:r>
              <a:rPr lang="hr-HR" dirty="0" smtClean="0"/>
              <a:t>A-CAS</a:t>
            </a:r>
            <a:r>
              <a:rPr lang="hr-HR" baseline="-25000" dirty="0"/>
              <a:t>2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22193" r="15552" b="8013"/>
          <a:stretch/>
        </p:blipFill>
        <p:spPr bwMode="auto">
          <a:xfrm>
            <a:off x="1043608" y="764704"/>
            <a:ext cx="701931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8323</Words>
  <Application>Microsoft Office PowerPoint</Application>
  <PresentationFormat>On-screen Show (4:3)</PresentationFormat>
  <Paragraphs>1375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Trokomponentni sustav CaO-Al2O3-SiO2</vt:lpstr>
      <vt:lpstr>Što je sve prikazano?</vt:lpstr>
      <vt:lpstr>Ucrtajmo neke točke u dijagram…</vt:lpstr>
      <vt:lpstr>PowerPoint Presentation</vt:lpstr>
      <vt:lpstr>Ucrtajmo neke točke u dijagram…</vt:lpstr>
      <vt:lpstr>PowerPoint Presentation</vt:lpstr>
      <vt:lpstr>Pomiješajmo neke dvije smjese...</vt:lpstr>
      <vt:lpstr>Pomiješajmo neke dvije smjese...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Što je sve prikazano?</vt:lpstr>
      <vt:lpstr>PowerPoint Presentation</vt:lpstr>
      <vt:lpstr>PowerPoint Presentation</vt:lpstr>
      <vt:lpstr>PowerPoint Presentation</vt:lpstr>
      <vt:lpstr>PowerPoint Presentation</vt:lpstr>
      <vt:lpstr>https://www.wolframalpha.com/calculators/system-equation-calculator</vt:lpstr>
      <vt:lpstr>PowerPoint Presentation</vt:lpstr>
      <vt:lpstr>Slično vrijedi i za trokomponentne sustave… (i još veći broj komponenti…)</vt:lpstr>
      <vt:lpstr>Pokažimo ipak nekoliko primjera proračuna…</vt:lpstr>
      <vt:lpstr>Matrični zapis…</vt:lpstr>
      <vt:lpstr>https://www.wolframalpha.com/calculators/system-equation-calculator</vt:lpstr>
      <vt:lpstr>Matrični zapis…</vt:lpstr>
      <vt:lpstr>Matrični zapis…</vt:lpstr>
      <vt:lpstr>Matrični zapis…</vt:lpstr>
      <vt:lpstr>Matrični zapis…</vt:lpstr>
      <vt:lpstr>Matrični zapis…</vt:lpstr>
      <vt:lpstr>C3S-C3A-CAS2</vt:lpstr>
      <vt:lpstr>Matrični zapis…</vt:lpstr>
      <vt:lpstr>C3S-CA-CAS2</vt:lpstr>
      <vt:lpstr>Matrični zapis…</vt:lpstr>
      <vt:lpstr>C3S - CA - C2AS</vt:lpstr>
      <vt:lpstr>Matrični zapis…</vt:lpstr>
      <vt:lpstr>C3S – C12A7 - C2AS</vt:lpstr>
      <vt:lpstr>Matrični zapis…</vt:lpstr>
      <vt:lpstr>C3S-C12A7-CAS2</vt:lpstr>
      <vt:lpstr>Matrični zapis…</vt:lpstr>
      <vt:lpstr>C-C3A-CAS2</vt:lpstr>
      <vt:lpstr>Matrični zapis…</vt:lpstr>
      <vt:lpstr>C3S2-C3A-CAS2</vt:lpstr>
      <vt:lpstr>Matrični zapis…</vt:lpstr>
      <vt:lpstr>C3S2-C3A-C2AS</vt:lpstr>
      <vt:lpstr>Matrični zapis…</vt:lpstr>
      <vt:lpstr>C3S2-C12A7-C2AS</vt:lpstr>
      <vt:lpstr>Matrični zapis…</vt:lpstr>
      <vt:lpstr>C3S2 - C12A7 - CAS2 </vt:lpstr>
      <vt:lpstr>Matrični zapis…</vt:lpstr>
      <vt:lpstr>C - C3S - C2AS</vt:lpstr>
      <vt:lpstr>Matrični zapis…</vt:lpstr>
      <vt:lpstr>C - C3S2 - C2AS</vt:lpstr>
      <vt:lpstr>Matrični zapis…</vt:lpstr>
      <vt:lpstr>C - CAS2 - C2AS</vt:lpstr>
      <vt:lpstr>Matrični zapis…</vt:lpstr>
      <vt:lpstr>C2S, CAS2 i CA</vt:lpstr>
      <vt:lpstr>Matrični zapis…</vt:lpstr>
      <vt:lpstr>C - CAS2 - CA</vt:lpstr>
      <vt:lpstr>Matrični zapis…</vt:lpstr>
      <vt:lpstr>C-C3A-S</vt:lpstr>
      <vt:lpstr>Matrični zapis…</vt:lpstr>
      <vt:lpstr>C - C12A7 - S</vt:lpstr>
      <vt:lpstr>Matrični zapis…</vt:lpstr>
      <vt:lpstr>C – CA - S</vt:lpstr>
      <vt:lpstr>Matrični zapis…</vt:lpstr>
      <vt:lpstr>C3S - CA - S</vt:lpstr>
      <vt:lpstr>Matrični zapis…</vt:lpstr>
      <vt:lpstr>C2S - CA - S</vt:lpstr>
      <vt:lpstr>Matrični zapis…</vt:lpstr>
      <vt:lpstr>C3S - C12A7 - S</vt:lpstr>
      <vt:lpstr>Matrični zapis…</vt:lpstr>
      <vt:lpstr>C2S - C12A7 - S</vt:lpstr>
      <vt:lpstr>Matrični zapis…</vt:lpstr>
      <vt:lpstr>C3S2 - C12A7 - S</vt:lpstr>
      <vt:lpstr>Matrični zapis…</vt:lpstr>
      <vt:lpstr>C3S2 - C3A - S</vt:lpstr>
      <vt:lpstr>Matrični zapis…</vt:lpstr>
      <vt:lpstr>C2S - C3A - S</vt:lpstr>
      <vt:lpstr>Matrični zapis…</vt:lpstr>
      <vt:lpstr>C3S - C3A - S</vt:lpstr>
      <vt:lpstr>Matrični zapis…</vt:lpstr>
      <vt:lpstr>Sastav 50% CaO, 30% Al2O3 i 20% SiO2 moguće je postići odvagom sljedećih kombi-nacija mineralnih faza koje se javljaju u trokomponentnom sustavu CaO-Al2O3-SiO2. Sustav #1 je ravnotežni! </vt:lpstr>
      <vt:lpstr>Količina tvari iz prethodne tablice (mol)</vt:lpstr>
      <vt:lpstr>Promjena Gibbsove energije za nastanak te mase (količine) određenih faza koje zadovoljavaju uvjet očuvanja tvari G = ni* Gi= Gi*mi/Mi = -144.4*50/56.078-376.8*30/101.96-204.75*20/60.085 = -307.7697 kcal</vt:lpstr>
      <vt:lpstr>Sastav 50% CaO, 30% Al2O3 i 20% SiO2 moguće je postići odvagom sljedećih kombi-nacija mineralnih faza koje se javljaju u trokomponentnom sustavu CaO-Al2O3-SiO2.  </vt:lpstr>
      <vt:lpstr>Količina tvari iz prethodne tablice</vt:lpstr>
      <vt:lpstr>Promjena Gibbsove energije za nastanak te mase (količine) određenih faza koje zadovoljavaju uvjet očuvanja tvari G = ni* Gi= Gi*mi/Mi = -144.4*50/56.078-376.8*30/101.96-204.75*20/60.085 = -307.7697 kcal</vt:lpstr>
      <vt:lpstr>PowerPoint Presentation</vt:lpstr>
      <vt:lpstr>C2S – C12A7-C2AS</vt:lpstr>
      <vt:lpstr>C2S-C3A-C2AS</vt:lpstr>
      <vt:lpstr>C2S-C-C2AS</vt:lpstr>
      <vt:lpstr>C3S-C3A-C2AS</vt:lpstr>
      <vt:lpstr>C3S-C3A-CAS2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Trokomponentni sustav CaO-Al2O3-SiO2</dc:title>
  <dc:creator>Korisnik</dc:creator>
  <cp:lastModifiedBy>Korisnik</cp:lastModifiedBy>
  <cp:revision>87</cp:revision>
  <dcterms:created xsi:type="dcterms:W3CDTF">2020-12-17T06:57:46Z</dcterms:created>
  <dcterms:modified xsi:type="dcterms:W3CDTF">2021-01-20T06:39:29Z</dcterms:modified>
</cp:coreProperties>
</file>