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7" r:id="rId3"/>
    <p:sldId id="261" r:id="rId4"/>
    <p:sldId id="258" r:id="rId5"/>
    <p:sldId id="256" r:id="rId6"/>
    <p:sldId id="264" r:id="rId7"/>
    <p:sldId id="267" r:id="rId8"/>
    <p:sldId id="266" r:id="rId9"/>
    <p:sldId id="269" r:id="rId10"/>
    <p:sldId id="271" r:id="rId11"/>
    <p:sldId id="273" r:id="rId12"/>
    <p:sldId id="288" r:id="rId13"/>
    <p:sldId id="290" r:id="rId14"/>
    <p:sldId id="291" r:id="rId15"/>
    <p:sldId id="293" r:id="rId16"/>
    <p:sldId id="295" r:id="rId17"/>
    <p:sldId id="296" r:id="rId18"/>
    <p:sldId id="274" r:id="rId19"/>
    <p:sldId id="275" r:id="rId20"/>
    <p:sldId id="276" r:id="rId21"/>
    <p:sldId id="277" r:id="rId22"/>
    <p:sldId id="279" r:id="rId23"/>
    <p:sldId id="286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41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841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64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1755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5575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265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199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740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859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713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148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27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109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566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417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335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82BE6F0-F3A5-43B7-91BC-C817665D04DE}" type="datetimeFigureOut">
              <a:rPr lang="hr-HR" smtClean="0"/>
              <a:t>12.1.2026.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8CC7CDB-2888-47B2-8C13-5E7BC4D4E8F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6333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eCHKDxQQh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jeCHKDxQQh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youtube.com/watch?v=jeCHKDxQQh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jeCHKDxQQh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eCHKDxQQh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jeCHKDxQQh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v=jeCHKDxQQh0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eCHKDxQQh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26576" y="2265565"/>
            <a:ext cx="10538847" cy="1777179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700" b="1" dirty="0">
                <a:solidFill>
                  <a:schemeClr val="bg1"/>
                </a:solidFill>
              </a:rPr>
              <a:t/>
            </a:r>
            <a:br>
              <a:rPr lang="hr-HR" sz="2700" b="1" dirty="0">
                <a:solidFill>
                  <a:schemeClr val="bg1"/>
                </a:solidFill>
              </a:rPr>
            </a:br>
            <a:r>
              <a:rPr lang="hr-HR" sz="2700" b="1" dirty="0" smtClean="0">
                <a:solidFill>
                  <a:schemeClr val="bg1"/>
                </a:solidFill>
              </a:rPr>
              <a:t>PRIMJENA ADITIVNE PROIZVODNJE u kemijskom inženjerstvu</a:t>
            </a:r>
            <a:r>
              <a:rPr lang="hr-HR" sz="3600" b="1" dirty="0" smtClean="0">
                <a:solidFill>
                  <a:schemeClr val="bg1"/>
                </a:solidFill>
              </a:rPr>
              <a:t/>
            </a:r>
            <a:br>
              <a:rPr lang="hr-HR" sz="3600" b="1" dirty="0" smtClean="0">
                <a:solidFill>
                  <a:schemeClr val="bg1"/>
                </a:solidFill>
              </a:rPr>
            </a:br>
            <a:r>
              <a:rPr lang="hr-HR" sz="3600" b="1" dirty="0">
                <a:solidFill>
                  <a:schemeClr val="bg1"/>
                </a:solidFill>
              </a:rPr>
              <a:t/>
            </a:r>
            <a:br>
              <a:rPr lang="hr-HR" sz="3600" b="1" dirty="0">
                <a:solidFill>
                  <a:schemeClr val="bg1"/>
                </a:solidFill>
              </a:rPr>
            </a:br>
            <a:r>
              <a:rPr lang="hr-HR" sz="3600" b="1" dirty="0" smtClean="0">
                <a:solidFill>
                  <a:schemeClr val="bg1"/>
                </a:solidFill>
              </a:rPr>
              <a:t>3D-ispis katalizatora i </a:t>
            </a:r>
            <a:r>
              <a:rPr lang="hr-HR" sz="3600" b="1" i="1" dirty="0" err="1" smtClean="0">
                <a:solidFill>
                  <a:schemeClr val="bg1"/>
                </a:solidFill>
              </a:rPr>
              <a:t>troubleshooting</a:t>
            </a:r>
            <a:endParaRPr lang="hr-HR" sz="3600" b="1" i="1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586106"/>
            <a:ext cx="9144000" cy="1655762"/>
          </a:xfrm>
        </p:spPr>
        <p:txBody>
          <a:bodyPr/>
          <a:lstStyle/>
          <a:p>
            <a:endParaRPr lang="hr-HR" dirty="0" smtClean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8395425" y="5104204"/>
            <a:ext cx="279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</a:rPr>
              <a:t>dr. </a:t>
            </a:r>
            <a:r>
              <a:rPr lang="hr-HR" sz="2400" dirty="0" err="1" smtClean="0">
                <a:solidFill>
                  <a:schemeClr val="bg1"/>
                </a:solidFill>
              </a:rPr>
              <a:t>sc</a:t>
            </a:r>
            <a:r>
              <a:rPr lang="hr-HR" sz="2400" dirty="0" smtClean="0">
                <a:solidFill>
                  <a:schemeClr val="bg1"/>
                </a:solidFill>
              </a:rPr>
              <a:t>. Filip Car</a:t>
            </a: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2488293" y="489581"/>
            <a:ext cx="7215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solidFill>
                  <a:schemeClr val="bg1"/>
                </a:solidFill>
              </a:rPr>
              <a:t>Sveučilište u Zagrebu</a:t>
            </a:r>
          </a:p>
          <a:p>
            <a:pPr algn="ctr"/>
            <a:r>
              <a:rPr lang="hr-HR" sz="2400" dirty="0" smtClean="0">
                <a:solidFill>
                  <a:schemeClr val="bg1"/>
                </a:solidFill>
              </a:rPr>
              <a:t>Fakultet kemijskog inženjerstva i tehnologije</a:t>
            </a:r>
          </a:p>
          <a:p>
            <a:pPr algn="ctr"/>
            <a:endParaRPr lang="hr-HR" sz="2400" dirty="0">
              <a:solidFill>
                <a:schemeClr val="bg1"/>
              </a:solidFill>
            </a:endParaRPr>
          </a:p>
          <a:p>
            <a:pPr algn="ctr"/>
            <a:r>
              <a:rPr lang="hr-HR" sz="2400" dirty="0" smtClean="0">
                <a:solidFill>
                  <a:schemeClr val="bg1"/>
                </a:solidFill>
              </a:rPr>
              <a:t>Kemijski reaktori</a:t>
            </a:r>
          </a:p>
        </p:txBody>
      </p:sp>
      <p:pic>
        <p:nvPicPr>
          <p:cNvPr id="6158" name="Picture 14" descr="Slikovni rezultat za sveučilište u zagreb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23" y="386203"/>
            <a:ext cx="1361264" cy="13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Slikovni rezultat za fkit"/>
          <p:cNvSpPr>
            <a:spLocks noChangeAspect="1" noChangeArrowheads="1"/>
          </p:cNvSpPr>
          <p:nvPr/>
        </p:nvSpPr>
        <p:spPr bwMode="auto">
          <a:xfrm>
            <a:off x="155575" y="-3344863"/>
            <a:ext cx="6981825" cy="6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AutoShape 18" descr="Slikovni rezultat za fkit"/>
          <p:cNvSpPr>
            <a:spLocks noChangeAspect="1" noChangeArrowheads="1"/>
          </p:cNvSpPr>
          <p:nvPr/>
        </p:nvSpPr>
        <p:spPr bwMode="auto">
          <a:xfrm>
            <a:off x="307975" y="-3192463"/>
            <a:ext cx="6981825" cy="6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AutoShape 20" descr="Slikovni rezultat za fkit"/>
          <p:cNvSpPr>
            <a:spLocks noChangeAspect="1" noChangeArrowheads="1"/>
          </p:cNvSpPr>
          <p:nvPr/>
        </p:nvSpPr>
        <p:spPr bwMode="auto">
          <a:xfrm>
            <a:off x="460375" y="-3040063"/>
            <a:ext cx="6981825" cy="6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AutoShape 22" descr="Slikovni rezultat za fkit"/>
          <p:cNvSpPr>
            <a:spLocks noChangeAspect="1" noChangeArrowheads="1"/>
          </p:cNvSpPr>
          <p:nvPr/>
        </p:nvSpPr>
        <p:spPr bwMode="auto">
          <a:xfrm>
            <a:off x="612775" y="-2887663"/>
            <a:ext cx="6981825" cy="6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6171" y="6241868"/>
            <a:ext cx="239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solidFill>
                  <a:schemeClr val="bg1"/>
                </a:solidFill>
              </a:rPr>
              <a:t>prosinac 2025.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3" descr="C:\Users\Filip\Desktop\Konferencije i simpoziji\Logo faksa\Version 3\28 mm\hrvatski\raster\boja\fkit-logo-V3-hrv_rg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110" r="74665" b="10619"/>
          <a:stretch/>
        </p:blipFill>
        <p:spPr bwMode="auto">
          <a:xfrm>
            <a:off x="358417" y="296091"/>
            <a:ext cx="1541488" cy="15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08399"/>
            <a:ext cx="10515600" cy="872924"/>
          </a:xfrm>
        </p:spPr>
        <p:txBody>
          <a:bodyPr>
            <a:normAutofit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Toplinska obrada (engl. </a:t>
            </a:r>
            <a:r>
              <a:rPr lang="hr-HR" sz="3600" i="1" cap="none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firing</a:t>
            </a:r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hr-HR" sz="3600" cap="none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-93595" y="981323"/>
            <a:ext cx="5978033" cy="3842098"/>
            <a:chOff x="838200" y="937821"/>
            <a:chExt cx="6396673" cy="4242366"/>
          </a:xfrm>
        </p:grpSpPr>
        <p:pic>
          <p:nvPicPr>
            <p:cNvPr id="4" name="Picture 6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46" y="937821"/>
              <a:ext cx="5957927" cy="3941235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5" name="TekstniOkvir 4"/>
            <p:cNvSpPr txBox="1"/>
            <p:nvPr/>
          </p:nvSpPr>
          <p:spPr>
            <a:xfrm>
              <a:off x="1432323" y="937821"/>
              <a:ext cx="5284816" cy="40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      1                 2                  3    4          5</a:t>
              </a:r>
              <a:endParaRPr lang="hr-HR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TextBox 32"/>
            <p:cNvSpPr txBox="1"/>
            <p:nvPr/>
          </p:nvSpPr>
          <p:spPr>
            <a:xfrm>
              <a:off x="838200" y="2065959"/>
              <a:ext cx="461062" cy="12161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hr-HR" sz="1600" i="1" kern="1200" dirty="0" smtClean="0">
                  <a:solidFill>
                    <a:schemeClr val="bg1"/>
                  </a:solidFill>
                  <a:effectLst/>
                  <a:ea typeface="Times New Roman"/>
                  <a:cs typeface="Arial" panose="020B0604020202020204" pitchFamily="34" charset="0"/>
                </a:rPr>
                <a:t>T</a:t>
              </a:r>
              <a:r>
                <a:rPr lang="hr-HR" sz="1600" kern="1200" dirty="0" smtClean="0">
                  <a:solidFill>
                    <a:schemeClr val="bg1"/>
                  </a:solidFill>
                  <a:effectLst/>
                  <a:ea typeface="Times New Roman"/>
                  <a:cs typeface="Arial" panose="020B0604020202020204" pitchFamily="34" charset="0"/>
                </a:rPr>
                <a:t>/ </a:t>
              </a:r>
              <a:r>
                <a:rPr lang="hr-HR" sz="1600" kern="1200" dirty="0">
                  <a:solidFill>
                    <a:schemeClr val="bg1"/>
                  </a:solidFill>
                  <a:effectLst/>
                  <a:ea typeface="Times New Roman"/>
                  <a:cs typeface="Arial" panose="020B0604020202020204" pitchFamily="34" charset="0"/>
                </a:rPr>
                <a:t>°C</a:t>
              </a:r>
              <a:endParaRPr lang="en-US" sz="1600" dirty="0">
                <a:solidFill>
                  <a:schemeClr val="bg1"/>
                </a:solidFill>
                <a:effectLst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7" name="TextBox 33"/>
            <p:cNvSpPr txBox="1"/>
            <p:nvPr/>
          </p:nvSpPr>
          <p:spPr>
            <a:xfrm>
              <a:off x="3682708" y="4817550"/>
              <a:ext cx="1404126" cy="362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hr-HR" sz="1600" i="1" kern="1200" dirty="0" smtClean="0">
                  <a:solidFill>
                    <a:srgbClr val="000000"/>
                  </a:solidFill>
                  <a:effectLst/>
                  <a:ea typeface="Times New Roman"/>
                  <a:cs typeface="Arial" panose="020B0604020202020204" pitchFamily="34" charset="0"/>
                </a:rPr>
                <a:t>t</a:t>
              </a:r>
              <a:r>
                <a:rPr lang="hr-HR" sz="1600" kern="1200" dirty="0" smtClean="0">
                  <a:solidFill>
                    <a:srgbClr val="000000"/>
                  </a:solidFill>
                  <a:effectLst/>
                  <a:ea typeface="Times New Roman"/>
                  <a:cs typeface="Arial" panose="020B0604020202020204" pitchFamily="34" charset="0"/>
                </a:rPr>
                <a:t>/ </a:t>
              </a:r>
              <a:r>
                <a:rPr lang="hr-HR" sz="1600" kern="1200" dirty="0">
                  <a:solidFill>
                    <a:srgbClr val="000000"/>
                  </a:solidFill>
                  <a:effectLst/>
                  <a:ea typeface="Times New Roman"/>
                  <a:cs typeface="Arial" panose="020B0604020202020204" pitchFamily="34" charset="0"/>
                </a:rPr>
                <a:t>h</a:t>
              </a:r>
              <a:endParaRPr lang="en-US" sz="1600" dirty="0">
                <a:effectLst/>
                <a:ea typeface="Times New Roman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9"/>
          <p:cNvSpPr txBox="1"/>
          <p:nvPr/>
        </p:nvSpPr>
        <p:spPr>
          <a:xfrm>
            <a:off x="992385" y="4767718"/>
            <a:ext cx="4912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Faze toplinske obrade:</a:t>
            </a:r>
            <a:endParaRPr lang="hr-HR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1. zagrijavanje</a:t>
            </a:r>
          </a:p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2. toplinska razgradnja polimerne faze</a:t>
            </a:r>
          </a:p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3. zagrijavanje </a:t>
            </a:r>
          </a:p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4. sinteriranje keramičkih čestica</a:t>
            </a:r>
          </a:p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5. hlađenje</a:t>
            </a:r>
            <a:endParaRPr 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50133"/>
          <a:stretch/>
        </p:blipFill>
        <p:spPr bwMode="auto">
          <a:xfrm>
            <a:off x="9077701" y="1005261"/>
            <a:ext cx="3024000" cy="32514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191046" y="4260859"/>
            <a:ext cx="279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chemeClr val="bg1"/>
                </a:solidFill>
                <a:cs typeface="Arial" panose="020B0604020202020204" pitchFamily="34" charset="0"/>
              </a:rPr>
              <a:t>Toplinski obrađena smola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4106" y="4260859"/>
            <a:ext cx="1956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cs typeface="Arial" panose="020B0604020202020204" pitchFamily="34" charset="0"/>
              </a:rPr>
              <a:t>„Sirova” smola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0" r="293"/>
          <a:stretch/>
        </p:blipFill>
        <p:spPr bwMode="auto">
          <a:xfrm>
            <a:off x="5990641" y="1005261"/>
            <a:ext cx="2988000" cy="3251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1911457"/>
            <a:ext cx="7489371" cy="354010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567976" y="416904"/>
            <a:ext cx="10972800" cy="906650"/>
          </a:xfrm>
        </p:spPr>
        <p:txBody>
          <a:bodyPr>
            <a:noAutofit/>
          </a:bodyPr>
          <a:lstStyle/>
          <a:p>
            <a:pPr algn="ctr"/>
            <a:r>
              <a:rPr lang="hr-HR" cap="none" dirty="0" smtClean="0">
                <a:solidFill>
                  <a:schemeClr val="bg1"/>
                </a:solidFill>
              </a:rPr>
              <a:t>Toplinski obrađeni 3D-ispisani keramički monolitni nosači katalizatora</a:t>
            </a:r>
            <a:endParaRPr lang="hr-HR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5912" y="279886"/>
            <a:ext cx="10515600" cy="866990"/>
          </a:xfrm>
        </p:spPr>
        <p:txBody>
          <a:bodyPr>
            <a:normAutofit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Nanošenje katalizatora</a:t>
            </a:r>
            <a:endParaRPr lang="hr-HR" sz="3600" cap="none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9" y="3645740"/>
            <a:ext cx="6251789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57" y="3645739"/>
            <a:ext cx="4275137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219" y="1511085"/>
            <a:ext cx="11794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impregnacija – 1 M vodene otopine </a:t>
            </a:r>
            <a:r>
              <a:rPr lang="hr-H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nitratnih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soli </a:t>
            </a:r>
            <a:r>
              <a:rPr lang="hr-H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Mn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hr-H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Cu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hr-H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Fe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i Ni</a:t>
            </a:r>
          </a:p>
          <a:p>
            <a:pPr marL="342900" indent="-342900"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određivanje optimalnog vremena impregnacije (1 min, 5 min, </a:t>
            </a:r>
            <a:r>
              <a:rPr lang="hr-HR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15 min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, 30 min, 1h, 4 h, 24 h)</a:t>
            </a:r>
          </a:p>
          <a:p>
            <a:pPr marL="342900" indent="-342900">
              <a:buClr>
                <a:schemeClr val="accent3"/>
              </a:buClr>
              <a:buSzPct val="95000"/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sušenje na 100 °C (30 min) + kalciniranje na 500 °C (2h)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01" y="499631"/>
            <a:ext cx="10972800" cy="628766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Uspješno oblaganje nosača s katalizatorom</a:t>
            </a:r>
            <a:endParaRPr lang="en-US" sz="3600" cap="none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301" y="1675311"/>
            <a:ext cx="11076049" cy="335538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standardizirani testovi adhezije – korištenje ultrazvuka (UZV)</a:t>
            </a:r>
            <a:endParaRPr lang="hr-HR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važno odabrati inertan medij koji se lako uklanja (</a:t>
            </a:r>
            <a:r>
              <a:rPr lang="hr-H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petroleter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postupak </a:t>
            </a:r>
            <a:r>
              <a:rPr lang="hr-HR" sz="2400" dirty="0">
                <a:solidFill>
                  <a:schemeClr val="bg1"/>
                </a:solidFill>
                <a:cs typeface="Arial" panose="020B0604020202020204" pitchFamily="34" charset="0"/>
              </a:rPr>
              <a:t>prema literaturi - </a:t>
            </a:r>
            <a:r>
              <a:rPr lang="hr-HR" sz="2400" dirty="0" err="1">
                <a:solidFill>
                  <a:schemeClr val="bg1"/>
                </a:solidFill>
                <a:cs typeface="Arial" panose="020B0604020202020204" pitchFamily="34" charset="0"/>
              </a:rPr>
              <a:t>Wu</a:t>
            </a:r>
            <a:r>
              <a:rPr lang="hr-HR" sz="2400" dirty="0">
                <a:solidFill>
                  <a:schemeClr val="bg1"/>
                </a:solidFill>
                <a:cs typeface="Arial" panose="020B0604020202020204" pitchFamily="34" charset="0"/>
              </a:rPr>
              <a:t> i sur., </a:t>
            </a:r>
            <a:r>
              <a:rPr lang="hr-HR" sz="2400" dirty="0" err="1">
                <a:solidFill>
                  <a:schemeClr val="bg1"/>
                </a:solidFill>
                <a:cs typeface="Arial" panose="020B0604020202020204" pitchFamily="34" charset="0"/>
              </a:rPr>
              <a:t>Barbero</a:t>
            </a:r>
            <a:r>
              <a:rPr lang="hr-HR" sz="2400" dirty="0">
                <a:solidFill>
                  <a:schemeClr val="bg1"/>
                </a:solidFill>
                <a:cs typeface="Arial" panose="020B0604020202020204" pitchFamily="34" charset="0"/>
              </a:rPr>
              <a:t> i sur., </a:t>
            </a:r>
            <a:r>
              <a:rPr lang="hr-HR" sz="2400" dirty="0" err="1">
                <a:solidFill>
                  <a:schemeClr val="bg1"/>
                </a:solidFill>
                <a:cs typeface="Arial" panose="020B0604020202020204" pitchFamily="34" charset="0"/>
              </a:rPr>
              <a:t>Aguero</a:t>
            </a:r>
            <a:r>
              <a:rPr lang="hr-HR" sz="2400" dirty="0">
                <a:solidFill>
                  <a:schemeClr val="bg1"/>
                </a:solidFill>
                <a:cs typeface="Arial" panose="020B0604020202020204" pitchFamily="34" charset="0"/>
              </a:rPr>
              <a:t> i sur., </a:t>
            </a:r>
            <a:r>
              <a:rPr lang="hr-HR" sz="2400" dirty="0" err="1">
                <a:solidFill>
                  <a:schemeClr val="bg1"/>
                </a:solidFill>
                <a:cs typeface="Arial" panose="020B0604020202020204" pitchFamily="34" charset="0"/>
              </a:rPr>
              <a:t>Santos</a:t>
            </a:r>
            <a:r>
              <a:rPr lang="hr-HR" sz="2400" dirty="0">
                <a:solidFill>
                  <a:schemeClr val="bg1"/>
                </a:solidFill>
                <a:cs typeface="Arial" panose="020B0604020202020204" pitchFamily="34" charset="0"/>
              </a:rPr>
              <a:t> i sur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endParaRPr lang="hr-HR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hr-HR" sz="2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255BA34-D7DF-47C3-B422-EC76A3511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" t="32177" r="33" b="24064"/>
          <a:stretch/>
        </p:blipFill>
        <p:spPr>
          <a:xfrm>
            <a:off x="3897629" y="3630423"/>
            <a:ext cx="4428143" cy="258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4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57" y="462317"/>
            <a:ext cx="10972800" cy="614172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Rezultati testova adhezije</a:t>
            </a:r>
            <a:endParaRPr lang="en-US" sz="3600" cap="none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436" y="1453243"/>
            <a:ext cx="11115403" cy="33913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gubitak mase sloja katalizatora &lt;2 %!</a:t>
            </a:r>
          </a:p>
          <a:p>
            <a:pPr marL="0" indent="0">
              <a:buNone/>
            </a:pPr>
            <a:endParaRPr lang="hr-HR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uspješno </a:t>
            </a:r>
            <a:r>
              <a:rPr lang="hr-HR" sz="2400" dirty="0">
                <a:solidFill>
                  <a:schemeClr val="bg1"/>
                </a:solidFill>
                <a:cs typeface="Arial" panose="020B0604020202020204" pitchFamily="34" charset="0"/>
              </a:rPr>
              <a:t>oblaganje nosača ne znači nužno i dobar monolitni katalizator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mehanički stabilan sloj katalizatora ≠ učinkovit monolitni katalizator </a:t>
            </a:r>
            <a:endParaRPr lang="hr-HR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957943" y="4983920"/>
            <a:ext cx="10189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>
                <a:solidFill>
                  <a:schemeClr val="bg1"/>
                </a:solidFill>
                <a:cs typeface="Arial" panose="020B0604020202020204" pitchFamily="34" charset="0"/>
              </a:rPr>
              <a:t>„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Now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this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not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end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It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not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even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beginning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end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. But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it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perhaps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end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hr-HR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b="1" i="1" dirty="0" err="1">
                <a:solidFill>
                  <a:schemeClr val="bg1"/>
                </a:solidFill>
                <a:cs typeface="Arial" panose="020B0604020202020204" pitchFamily="34" charset="0"/>
              </a:rPr>
              <a:t>beginning</a:t>
            </a:r>
            <a:r>
              <a:rPr lang="hr-HR" sz="2400" b="1" dirty="0">
                <a:solidFill>
                  <a:schemeClr val="bg1"/>
                </a:solidFill>
                <a:cs typeface="Arial" panose="020B0604020202020204" pitchFamily="34" charset="0"/>
              </a:rPr>
              <a:t>.” </a:t>
            </a:r>
            <a:r>
              <a:rPr lang="hr-HR" sz="2400" b="1" dirty="0" err="1">
                <a:solidFill>
                  <a:schemeClr val="bg1"/>
                </a:solidFill>
                <a:cs typeface="Arial" panose="020B0604020202020204" pitchFamily="34" charset="0"/>
              </a:rPr>
              <a:t>Winston</a:t>
            </a:r>
            <a:r>
              <a:rPr lang="hr-HR" sz="2400" b="1" dirty="0">
                <a:solidFill>
                  <a:schemeClr val="bg1"/>
                </a:solidFill>
                <a:cs typeface="Arial" panose="020B0604020202020204" pitchFamily="34" charset="0"/>
              </a:rPr>
              <a:t> Churchill</a:t>
            </a: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2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8384" y="365124"/>
            <a:ext cx="10515600" cy="952231"/>
          </a:xfrm>
        </p:spPr>
        <p:txBody>
          <a:bodyPr>
            <a:normAutofit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Mjerenje katalitičke aktivnosti</a:t>
            </a:r>
            <a:endParaRPr lang="hr-HR" sz="3600" cap="none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1542265" y="1317355"/>
            <a:ext cx="8042146" cy="4663909"/>
            <a:chOff x="811068" y="1260660"/>
            <a:chExt cx="8042146" cy="4663909"/>
          </a:xfrm>
        </p:grpSpPr>
        <p:pic>
          <p:nvPicPr>
            <p:cNvPr id="5" name="Slika 5">
              <a:extLst>
                <a:ext uri="{FF2B5EF4-FFF2-40B4-BE49-F238E27FC236}">
                  <a16:creationId xmlns:a16="http://schemas.microsoft.com/office/drawing/2014/main" id="{54F5A473-3EFB-44E3-A824-D60529288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36188" y="2022529"/>
              <a:ext cx="6017026" cy="3902040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Elipsa 2"/>
            <p:cNvSpPr/>
            <p:nvPr/>
          </p:nvSpPr>
          <p:spPr>
            <a:xfrm>
              <a:off x="3758339" y="4324027"/>
              <a:ext cx="1712563" cy="11546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Elipsa 5"/>
            <p:cNvSpPr/>
            <p:nvPr/>
          </p:nvSpPr>
          <p:spPr>
            <a:xfrm>
              <a:off x="4448930" y="3213317"/>
              <a:ext cx="587101" cy="97122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Elipsa 2"/>
            <p:cNvSpPr/>
            <p:nvPr/>
          </p:nvSpPr>
          <p:spPr>
            <a:xfrm>
              <a:off x="3538404" y="2107769"/>
              <a:ext cx="1123627" cy="66642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Elipsa 2"/>
            <p:cNvSpPr/>
            <p:nvPr/>
          </p:nvSpPr>
          <p:spPr>
            <a:xfrm>
              <a:off x="5946184" y="3840995"/>
              <a:ext cx="663843" cy="81624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19"/>
            <p:cNvCxnSpPr>
              <a:stCxn id="8" idx="2"/>
            </p:cNvCxnSpPr>
            <p:nvPr/>
          </p:nvCxnSpPr>
          <p:spPr>
            <a:xfrm flipH="1">
              <a:off x="2278251" y="2440983"/>
              <a:ext cx="1260153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20"/>
            <p:cNvCxnSpPr/>
            <p:nvPr/>
          </p:nvCxnSpPr>
          <p:spPr>
            <a:xfrm flipH="1">
              <a:off x="2332495" y="3698930"/>
              <a:ext cx="211643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23"/>
            <p:cNvCxnSpPr>
              <a:stCxn id="6" idx="2"/>
            </p:cNvCxnSpPr>
            <p:nvPr/>
          </p:nvCxnSpPr>
          <p:spPr>
            <a:xfrm flipH="1">
              <a:off x="2332494" y="4901339"/>
              <a:ext cx="142584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26"/>
            <p:cNvCxnSpPr/>
            <p:nvPr/>
          </p:nvCxnSpPr>
          <p:spPr>
            <a:xfrm flipV="1">
              <a:off x="6278105" y="1842309"/>
              <a:ext cx="265082" cy="19986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9"/>
            <p:cNvSpPr txBox="1"/>
            <p:nvPr/>
          </p:nvSpPr>
          <p:spPr>
            <a:xfrm>
              <a:off x="811068" y="2114511"/>
              <a:ext cx="16775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Regulacija temperature (TCU)</a:t>
              </a:r>
              <a:endParaRPr lang="en-US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TextBox 30"/>
            <p:cNvSpPr txBox="1"/>
            <p:nvPr/>
          </p:nvSpPr>
          <p:spPr>
            <a:xfrm>
              <a:off x="1036643" y="3375764"/>
              <a:ext cx="1295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Reaktor s grijačem</a:t>
              </a:r>
              <a:endParaRPr lang="en-US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Box 31"/>
            <p:cNvSpPr txBox="1"/>
            <p:nvPr/>
          </p:nvSpPr>
          <p:spPr>
            <a:xfrm>
              <a:off x="1149903" y="4623664"/>
              <a:ext cx="13386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Maseni regulatori protoka</a:t>
              </a:r>
              <a:endParaRPr lang="en-US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TextBox 32"/>
            <p:cNvSpPr txBox="1"/>
            <p:nvPr/>
          </p:nvSpPr>
          <p:spPr>
            <a:xfrm>
              <a:off x="5844701" y="1260660"/>
              <a:ext cx="15986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Upravljačka ploča</a:t>
              </a:r>
              <a:endParaRPr lang="en-US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20" name="Ravni poveznik sa strelicom 19"/>
          <p:cNvCxnSpPr/>
          <p:nvPr/>
        </p:nvCxnSpPr>
        <p:spPr>
          <a:xfrm flipV="1">
            <a:off x="8264434" y="2830892"/>
            <a:ext cx="2133600" cy="1410346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niOkvir 20"/>
          <p:cNvSpPr txBox="1"/>
          <p:nvPr/>
        </p:nvSpPr>
        <p:spPr>
          <a:xfrm>
            <a:off x="10088104" y="2164464"/>
            <a:ext cx="159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chemeClr val="bg1"/>
                </a:solidFill>
              </a:rPr>
              <a:t>Plinski </a:t>
            </a:r>
            <a:r>
              <a:rPr lang="hr-HR" dirty="0" err="1" smtClean="0">
                <a:solidFill>
                  <a:schemeClr val="bg1"/>
                </a:solidFill>
              </a:rPr>
              <a:t>kromatograf</a:t>
            </a:r>
            <a:r>
              <a:rPr lang="hr-HR" dirty="0" smtClean="0">
                <a:solidFill>
                  <a:schemeClr val="bg1"/>
                </a:solidFill>
              </a:rPr>
              <a:t> (GC)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84527" y="1694506"/>
            <a:ext cx="1933902" cy="3882095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Zaobljeni pravokutnik 5"/>
          <p:cNvSpPr/>
          <p:nvPr/>
        </p:nvSpPr>
        <p:spPr>
          <a:xfrm>
            <a:off x="5063346" y="1323414"/>
            <a:ext cx="570557" cy="456094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Pravokutnik 11"/>
          <p:cNvSpPr/>
          <p:nvPr/>
        </p:nvSpPr>
        <p:spPr>
          <a:xfrm>
            <a:off x="4946791" y="739206"/>
            <a:ext cx="809231" cy="5842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Pravokutnik 13"/>
          <p:cNvSpPr/>
          <p:nvPr/>
        </p:nvSpPr>
        <p:spPr>
          <a:xfrm>
            <a:off x="5282601" y="169302"/>
            <a:ext cx="158118" cy="56990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Pravokutnik 12"/>
          <p:cNvSpPr/>
          <p:nvPr/>
        </p:nvSpPr>
        <p:spPr>
          <a:xfrm>
            <a:off x="5753437" y="950318"/>
            <a:ext cx="613163" cy="1444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Pravokutnik 15"/>
          <p:cNvSpPr/>
          <p:nvPr/>
        </p:nvSpPr>
        <p:spPr>
          <a:xfrm>
            <a:off x="5243526" y="5896673"/>
            <a:ext cx="215900" cy="358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Line 48"/>
          <p:cNvSpPr>
            <a:spLocks noChangeShapeType="1"/>
          </p:cNvSpPr>
          <p:nvPr/>
        </p:nvSpPr>
        <p:spPr bwMode="auto">
          <a:xfrm flipV="1">
            <a:off x="5351476" y="6255448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Line 49"/>
          <p:cNvSpPr>
            <a:spLocks noChangeShapeType="1"/>
          </p:cNvSpPr>
          <p:nvPr/>
        </p:nvSpPr>
        <p:spPr bwMode="auto">
          <a:xfrm>
            <a:off x="6394837" y="1022549"/>
            <a:ext cx="52049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 descr="Index of /wp-content/uploads/2013/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7" t="9553" r="48162" b="7353"/>
          <a:stretch/>
        </p:blipFill>
        <p:spPr bwMode="auto">
          <a:xfrm flipH="1">
            <a:off x="5107919" y="4107556"/>
            <a:ext cx="452848" cy="8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4883" t="49504" r="16455" b="25006"/>
          <a:stretch/>
        </p:blipFill>
        <p:spPr>
          <a:xfrm>
            <a:off x="5086838" y="2278641"/>
            <a:ext cx="518198" cy="2528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70523" y="339096"/>
            <a:ext cx="1479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cs typeface="Arial" panose="020B0604020202020204" pitchFamily="34" charset="0"/>
              </a:rPr>
              <a:t>termopar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33524" y="1018861"/>
            <a:ext cx="157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izlaz produkata</a:t>
            </a:r>
            <a:endParaRPr lang="hr-H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9416" y="4302704"/>
            <a:ext cx="3199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kvarcni štapić (ispuna)</a:t>
            </a:r>
            <a:endParaRPr lang="hr-H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5451" y="2971320"/>
            <a:ext cx="121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cs typeface="Arial" panose="020B0604020202020204" pitchFamily="34" charset="0"/>
              </a:rPr>
              <a:t>kvarcna</a:t>
            </a:r>
          </a:p>
          <a:p>
            <a:r>
              <a:rPr lang="hr-HR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vuna</a:t>
            </a:r>
            <a:endParaRPr lang="hr-H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3964" y="2895119"/>
            <a:ext cx="2506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cs typeface="Arial" panose="020B0604020202020204" pitchFamily="34" charset="0"/>
              </a:rPr>
              <a:t>monolitni katalizator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1644" y="6199062"/>
            <a:ext cx="250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ulaz reaktanata</a:t>
            </a:r>
            <a:endParaRPr lang="hr-H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69626" y="1911044"/>
            <a:ext cx="111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cs typeface="Arial" panose="020B0604020202020204" pitchFamily="34" charset="0"/>
              </a:rPr>
              <a:t>grijač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59249" y="1911044"/>
            <a:ext cx="598391" cy="3665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499463" y="1694506"/>
            <a:ext cx="554655" cy="3680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7209" y="1758389"/>
            <a:ext cx="404052" cy="2325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20826" y="1694506"/>
            <a:ext cx="342520" cy="1667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399623" y="2903908"/>
            <a:ext cx="492463" cy="2672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84527" y="4083612"/>
            <a:ext cx="192682" cy="1492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37756" y="1687759"/>
            <a:ext cx="491434" cy="2773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418291" y="1726747"/>
            <a:ext cx="311767" cy="1226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720826" y="4153726"/>
            <a:ext cx="346042" cy="1405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633903" y="1694506"/>
            <a:ext cx="684526" cy="3680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34030" y="1682189"/>
            <a:ext cx="472986" cy="210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60080" y="3263972"/>
            <a:ext cx="430159" cy="2295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622490" y="4517522"/>
            <a:ext cx="200127" cy="1074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60080" y="1687759"/>
            <a:ext cx="230765" cy="1650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79115" y="1767965"/>
            <a:ext cx="556811" cy="2548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48667" y="2855243"/>
            <a:ext cx="684858" cy="2398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01317" y="3972848"/>
            <a:ext cx="626170" cy="1586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920595" y="4898965"/>
            <a:ext cx="397834" cy="692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684197" y="2314414"/>
            <a:ext cx="613436" cy="2446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204773" y="2133878"/>
            <a:ext cx="427735" cy="886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528917" y="4729689"/>
            <a:ext cx="832379" cy="31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13" idx="1"/>
          </p:cNvCxnSpPr>
          <p:nvPr/>
        </p:nvCxnSpPr>
        <p:spPr>
          <a:xfrm flipV="1">
            <a:off x="3899430" y="2405082"/>
            <a:ext cx="1187408" cy="803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597221" y="3074752"/>
            <a:ext cx="819252" cy="14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50" idx="1"/>
          </p:cNvCxnSpPr>
          <p:nvPr/>
        </p:nvCxnSpPr>
        <p:spPr>
          <a:xfrm>
            <a:off x="3891615" y="3361873"/>
            <a:ext cx="1196808" cy="609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6" idx="1"/>
          </p:cNvCxnSpPr>
          <p:nvPr/>
        </p:nvCxnSpPr>
        <p:spPr>
          <a:xfrm flipH="1" flipV="1">
            <a:off x="5569758" y="4435315"/>
            <a:ext cx="1029658" cy="67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C:\Users\Filip\Desktop\20220119_0920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36505" r="7494" b="25711"/>
          <a:stretch/>
        </p:blipFill>
        <p:spPr bwMode="auto">
          <a:xfrm rot="5400000" flipH="1">
            <a:off x="4702290" y="2943850"/>
            <a:ext cx="1300559" cy="4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Pravokutnik 13"/>
          <p:cNvSpPr/>
          <p:nvPr/>
        </p:nvSpPr>
        <p:spPr>
          <a:xfrm>
            <a:off x="5284290" y="739205"/>
            <a:ext cx="156429" cy="1539435"/>
          </a:xfrm>
          <a:prstGeom prst="rect">
            <a:avLst/>
          </a:prstGeom>
          <a:pattFill prst="pct50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22491" y="89788"/>
            <a:ext cx="71338" cy="2188852"/>
          </a:xfrm>
          <a:prstGeom prst="rect">
            <a:avLst/>
          </a:prstGeom>
          <a:pattFill prst="ltUpDiag">
            <a:fgClr>
              <a:schemeClr val="bg1"/>
            </a:fgClr>
            <a:bgClr>
              <a:schemeClr val="tx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5401644" y="569412"/>
            <a:ext cx="717868" cy="4494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34883" t="49504" r="16455" b="25006"/>
          <a:stretch/>
        </p:blipFill>
        <p:spPr>
          <a:xfrm>
            <a:off x="5088423" y="3844610"/>
            <a:ext cx="519700" cy="25288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34883" t="49504" r="16455" b="25006"/>
          <a:stretch/>
        </p:blipFill>
        <p:spPr>
          <a:xfrm>
            <a:off x="5079023" y="4897780"/>
            <a:ext cx="529100" cy="252881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3891615" y="3534942"/>
            <a:ext cx="1216304" cy="15197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864364" y="4560796"/>
            <a:ext cx="1080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plašt</a:t>
            </a:r>
            <a:endParaRPr lang="hr-HR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48" y="1224643"/>
            <a:ext cx="6659200" cy="4583974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81643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Rezultati mjerenja katalitičke aktivnosti za benzen</a:t>
            </a:r>
            <a:endParaRPr lang="en-US" sz="36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609600" y="54244"/>
            <a:ext cx="10972800" cy="1247614"/>
          </a:xfrm>
        </p:spPr>
        <p:txBody>
          <a:bodyPr/>
          <a:lstStyle/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609600" y="1424057"/>
            <a:ext cx="11312434" cy="489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hr-HR" sz="2400" b="1" dirty="0" smtClean="0">
                <a:solidFill>
                  <a:schemeClr val="bg1"/>
                </a:solidFill>
              </a:rPr>
              <a:t>neiskustvo s vrstom materijala</a:t>
            </a:r>
          </a:p>
          <a:p>
            <a:pPr>
              <a:buClr>
                <a:schemeClr val="tx1"/>
              </a:buClr>
            </a:pPr>
            <a:r>
              <a:rPr lang="hr-HR" sz="2400" b="1" dirty="0" smtClean="0">
                <a:solidFill>
                  <a:schemeClr val="bg1"/>
                </a:solidFill>
              </a:rPr>
              <a:t>vrlo malo dostupne literature za materijale s kojima se radi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frustrirajuće i zahtjeva vrijeme</a:t>
            </a: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staviti naglasak na sistematičnost i odabrati poznate reference</a:t>
            </a: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uvijek paziti na isplativost – </a:t>
            </a:r>
            <a:r>
              <a:rPr lang="hr-HR" sz="2400" i="1" dirty="0" err="1" smtClean="0">
                <a:solidFill>
                  <a:schemeClr val="bg1"/>
                </a:solidFill>
              </a:rPr>
              <a:t>cost-benefit</a:t>
            </a:r>
            <a:r>
              <a:rPr lang="hr-HR" sz="2400" dirty="0" smtClean="0">
                <a:solidFill>
                  <a:schemeClr val="bg1"/>
                </a:solidFill>
              </a:rPr>
              <a:t> analiza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ne komplicirati kod preliminarnih mjerenja (ako je moguće) - </a:t>
            </a:r>
            <a:r>
              <a:rPr lang="hr-HR" sz="2400" i="1" dirty="0" err="1" smtClean="0">
                <a:solidFill>
                  <a:schemeClr val="bg1"/>
                </a:solidFill>
              </a:rPr>
              <a:t>screening</a:t>
            </a: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609600" y="54244"/>
            <a:ext cx="10972800" cy="1247614"/>
          </a:xfrm>
        </p:spPr>
        <p:txBody>
          <a:bodyPr/>
          <a:lstStyle/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304800" y="1301858"/>
            <a:ext cx="11617234" cy="489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preliminarna ispitivanja provedena s pločicama dimenzija </a:t>
            </a:r>
            <a:br>
              <a:rPr lang="hr-HR" sz="2400" dirty="0" smtClean="0">
                <a:solidFill>
                  <a:schemeClr val="bg1"/>
                </a:solidFill>
              </a:rPr>
            </a:br>
            <a:r>
              <a:rPr lang="hr-HR" sz="2400" dirty="0" smtClean="0">
                <a:solidFill>
                  <a:schemeClr val="bg1"/>
                </a:solidFill>
              </a:rPr>
              <a:t>20 mm x 10 mm x 2 mm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nakon toga uzeta jednostavna geometrija (PS) – skraćena verzija (10 mm) </a:t>
            </a: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6" name="Picture 308"/>
          <p:cNvPicPr/>
          <p:nvPr/>
        </p:nvPicPr>
        <p:blipFill rotWithShape="1">
          <a:blip r:embed="rId3"/>
          <a:srcRect l="25320" t="32145" r="31650" b="24214"/>
          <a:stretch/>
        </p:blipFill>
        <p:spPr bwMode="auto">
          <a:xfrm>
            <a:off x="743085" y="2989261"/>
            <a:ext cx="5229225" cy="2982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9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t="15891" r="18420" b="9427"/>
          <a:stretch/>
        </p:blipFill>
        <p:spPr bwMode="auto">
          <a:xfrm>
            <a:off x="6528162" y="3579223"/>
            <a:ext cx="1414055" cy="1872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4"/>
          <p:cNvPicPr/>
          <p:nvPr/>
        </p:nvPicPr>
        <p:blipFill>
          <a:blip r:embed="rId5"/>
          <a:stretch>
            <a:fillRect/>
          </a:stretch>
        </p:blipFill>
        <p:spPr>
          <a:xfrm>
            <a:off x="8393565" y="2604141"/>
            <a:ext cx="3188835" cy="415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846217" y="110124"/>
            <a:ext cx="8865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4400" dirty="0" smtClean="0">
                <a:solidFill>
                  <a:schemeClr val="bg1"/>
                </a:solidFill>
              </a:rPr>
              <a:t>Sadržaj prezentacije</a:t>
            </a:r>
            <a:endParaRPr lang="hr-HR" sz="4400" dirty="0"/>
          </a:p>
        </p:txBody>
      </p:sp>
      <p:sp>
        <p:nvSpPr>
          <p:cNvPr id="7" name="TekstniOkvir 6"/>
          <p:cNvSpPr txBox="1"/>
          <p:nvPr/>
        </p:nvSpPr>
        <p:spPr>
          <a:xfrm>
            <a:off x="426721" y="992777"/>
            <a:ext cx="1092054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bg1"/>
                </a:solidFill>
              </a:rPr>
              <a:t>Aditivna proizvodnja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bg1"/>
                </a:solidFill>
              </a:rPr>
              <a:t>Najčešće korištene tehnike aditivne proizvodnje za izradu 3D-ispisanih katalizatora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bg1"/>
                </a:solidFill>
              </a:rPr>
              <a:t>M</a:t>
            </a:r>
            <a:r>
              <a:rPr lang="hr-HR" sz="2200" dirty="0" smtClean="0">
                <a:solidFill>
                  <a:schemeClr val="bg1"/>
                </a:solidFill>
              </a:rPr>
              <a:t>onoliti/monolitni nosači katalizatora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bg1"/>
                </a:solidFill>
              </a:rPr>
              <a:t>3D-ispis keramičkih monolitnih nosača katalizatora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bg1"/>
                </a:solidFill>
              </a:rPr>
              <a:t>Nanošenje katalizatora i testiranje adhezije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bg1"/>
                </a:solidFill>
              </a:rPr>
              <a:t>Ispitivanje katalitičke aktivnosti – oksidacija BTEX spojeva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bg1"/>
                </a:solidFill>
              </a:rPr>
              <a:t>Izazovi, problemi i </a:t>
            </a:r>
            <a:r>
              <a:rPr lang="hr-HR" sz="2200" i="1" dirty="0" err="1" smtClean="0">
                <a:solidFill>
                  <a:schemeClr val="bg1"/>
                </a:solidFill>
              </a:rPr>
              <a:t>troubleshooting</a:t>
            </a:r>
            <a:endParaRPr lang="hr-HR" sz="2200" i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i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bg1"/>
                </a:solidFill>
              </a:rPr>
              <a:t>Zaključci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70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609600" y="54244"/>
            <a:ext cx="10972800" cy="1247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sp>
        <p:nvSpPr>
          <p:cNvPr id="6" name="Rezervirano mjesto sadržaja 2"/>
          <p:cNvSpPr txBox="1">
            <a:spLocks/>
          </p:cNvSpPr>
          <p:nvPr/>
        </p:nvSpPr>
        <p:spPr>
          <a:xfrm>
            <a:off x="609600" y="1424057"/>
            <a:ext cx="11312434" cy="48983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hr-HR" sz="2400" b="1" dirty="0" smtClean="0">
                <a:solidFill>
                  <a:schemeClr val="bg1"/>
                </a:solidFill>
              </a:rPr>
              <a:t>male dimenzije reaktora – promjer od svega 7 mm</a:t>
            </a:r>
          </a:p>
          <a:p>
            <a:pPr>
              <a:buClr>
                <a:schemeClr val="tx1"/>
              </a:buClr>
            </a:pPr>
            <a:endParaRPr lang="hr-HR" sz="2400" b="1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prilikom dizajniranja modela pokušati maksimalno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r-HR" sz="2400" dirty="0" smtClean="0">
                <a:solidFill>
                  <a:schemeClr val="bg1"/>
                </a:solidFill>
              </a:rPr>
              <a:t>   iskoristiti prostor koji nam je na raspolaganju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u pravilu – veća površina = veća učinkovitost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definirati geometriju na način da se osigura što veća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r-HR" sz="2400" dirty="0" smtClean="0">
                <a:solidFill>
                  <a:schemeClr val="bg1"/>
                </a:solidFill>
              </a:rPr>
              <a:t>   površina, ali i da se nosač ne može pomicati unutar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stjenki reaktora – ponovljivost, blokiranje dijelova površine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r-HR" sz="2400" dirty="0" smtClean="0">
                <a:solidFill>
                  <a:schemeClr val="bg1"/>
                </a:solidFill>
              </a:rPr>
              <a:t>   katalizatora, potencijalni sigurnosni problem! </a:t>
            </a: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7" name="Content Placeholder 5" descr="A picture containing indoor, sitting, table, white&#10;&#10;Description automatically generated">
            <a:extLst>
              <a:ext uri="{FF2B5EF4-FFF2-40B4-BE49-F238E27FC236}">
                <a16:creationId xmlns:a16="http://schemas.microsoft.com/office/drawing/2014/main" id="{88971F31-C112-47C9-8AEF-401832291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1" b="6088"/>
          <a:stretch/>
        </p:blipFill>
        <p:spPr>
          <a:xfrm rot="5400000" flipH="1">
            <a:off x="7884848" y="2808384"/>
            <a:ext cx="5265393" cy="2129710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10702833" y="3289088"/>
            <a:ext cx="453759" cy="10149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02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18308" y="184873"/>
            <a:ext cx="10972800" cy="10430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pic>
        <p:nvPicPr>
          <p:cNvPr id="6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389528" y="1478558"/>
            <a:ext cx="3085192" cy="4118610"/>
          </a:xfrm>
          <a:prstGeom prst="rect">
            <a:avLst/>
          </a:prstGeom>
        </p:spPr>
      </p:pic>
      <p:pic>
        <p:nvPicPr>
          <p:cNvPr id="7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4370521" y="1478558"/>
            <a:ext cx="3062743" cy="4118610"/>
          </a:xfrm>
          <a:prstGeom prst="rect">
            <a:avLst/>
          </a:prstGeom>
        </p:spPr>
      </p:pic>
      <p:pic>
        <p:nvPicPr>
          <p:cNvPr id="8" name="Picture 57"/>
          <p:cNvPicPr/>
          <p:nvPr/>
        </p:nvPicPr>
        <p:blipFill>
          <a:blip r:embed="rId4"/>
          <a:stretch>
            <a:fillRect/>
          </a:stretch>
        </p:blipFill>
        <p:spPr>
          <a:xfrm>
            <a:off x="8477113" y="1478558"/>
            <a:ext cx="2901315" cy="4118610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389528" y="5669287"/>
            <a:ext cx="308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Geometrija Z</a:t>
            </a:r>
            <a:endParaRPr lang="hr-HR" sz="2400" b="1" dirty="0">
              <a:solidFill>
                <a:schemeClr val="bg1"/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4359296" y="5669286"/>
            <a:ext cx="308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Geometrija ZS</a:t>
            </a:r>
            <a:endParaRPr lang="hr-HR" sz="2400" b="1" dirty="0">
              <a:solidFill>
                <a:schemeClr val="bg1"/>
              </a:solidFill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8385174" y="5669285"/>
            <a:ext cx="308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Geometrija ZDP</a:t>
            </a:r>
            <a:endParaRPr lang="hr-H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09600" y="54244"/>
            <a:ext cx="10972800" cy="1247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609600" y="1424057"/>
            <a:ext cx="11312434" cy="489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hr-HR" sz="2400" dirty="0" err="1" smtClean="0">
                <a:solidFill>
                  <a:schemeClr val="bg1"/>
                </a:solidFill>
              </a:rPr>
              <a:t>sirovci</a:t>
            </a:r>
            <a:r>
              <a:rPr lang="hr-HR" sz="2400" dirty="0" smtClean="0">
                <a:solidFill>
                  <a:schemeClr val="bg1"/>
                </a:solidFill>
              </a:rPr>
              <a:t> osjetljivi na mehanička oštećenja i vlagu iz zraka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pojava deformacija prilikom toplinske obrade – </a:t>
            </a:r>
            <a:r>
              <a:rPr lang="hr-HR" sz="2400" b="1" i="1" dirty="0" err="1" smtClean="0">
                <a:solidFill>
                  <a:schemeClr val="bg1"/>
                </a:solidFill>
              </a:rPr>
              <a:t>warping</a:t>
            </a:r>
            <a:r>
              <a:rPr lang="hr-HR" sz="2400" b="1" dirty="0" smtClean="0">
                <a:solidFill>
                  <a:schemeClr val="bg1"/>
                </a:solidFill>
              </a:rPr>
              <a:t> i </a:t>
            </a:r>
            <a:r>
              <a:rPr lang="hr-HR" sz="2400" b="1" i="1" dirty="0" err="1" smtClean="0">
                <a:solidFill>
                  <a:schemeClr val="bg1"/>
                </a:solidFill>
              </a:rPr>
              <a:t>cracking</a:t>
            </a:r>
            <a:endParaRPr lang="hr-HR" sz="2400" b="1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6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9" y="2753596"/>
            <a:ext cx="2631857" cy="297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eramic 3D printing of the Hybrid material vessels #2, clay loops can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00" y="2753597"/>
            <a:ext cx="3587240" cy="297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limination of delamination cracks in ceramics manufactured using LCD  stereolithography - ScienceDirec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50538"/>
          <a:stretch/>
        </p:blipFill>
        <p:spPr bwMode="auto">
          <a:xfrm>
            <a:off x="8097793" y="2753597"/>
            <a:ext cx="3484607" cy="297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5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7695"/>
            <a:ext cx="10972800" cy="781812"/>
          </a:xfrm>
        </p:spPr>
        <p:txBody>
          <a:bodyPr>
            <a:normAutofit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Pucanje i vitoperenje monolitnih nosača</a:t>
            </a:r>
            <a:endParaRPr lang="en-US" sz="3600" cap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4173"/>
            <a:ext cx="10972800" cy="2330631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postavke 3D-ispisa – orijentacija modela, debljina sloja?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raspodjela keramičkih čestica između slojeva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apsorpcija vode iz zraka?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sušenje (80 °C, 30 min) nakon izlaganja sobnim 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  uvjetima – 0,3282 g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056549"/>
              </p:ext>
            </p:extLst>
          </p:nvPr>
        </p:nvGraphicFramePr>
        <p:xfrm>
          <a:off x="1076223" y="4399687"/>
          <a:ext cx="6997336" cy="1697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6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83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Vrijeme izloženosti sobnim uvjetima/ h</a:t>
                      </a:r>
                      <a:endParaRPr lang="en-US" sz="1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en-US" sz="1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lang="en-US" sz="1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endParaRPr lang="en-US" sz="1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24</a:t>
                      </a:r>
                      <a:endParaRPr lang="en-US" sz="1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r>
                        <a:rPr lang="hr-H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/ g</a:t>
                      </a:r>
                      <a:endParaRPr lang="en-US" sz="1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0,3281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0,3288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0,3297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0,3312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0,3394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Prirast mase/ %</a:t>
                      </a:r>
                      <a:endParaRPr lang="en-US" sz="11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  <a:latin typeface="+mn-lt"/>
                          <a:cs typeface="Arial" panose="020B0604020202020204" pitchFamily="34" charset="0"/>
                        </a:rPr>
                        <a:t>/</a:t>
                      </a:r>
                      <a:endParaRPr lang="en-US" sz="1100" b="1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0,21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0,49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0,95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3,44</a:t>
                      </a:r>
                      <a:endParaRPr lang="en-US" sz="11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82" y="3770130"/>
            <a:ext cx="2659041" cy="25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474" y="1790018"/>
            <a:ext cx="1760902" cy="176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1076223" y="3968800"/>
            <a:ext cx="6653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>
                <a:solidFill>
                  <a:schemeClr val="bg1"/>
                </a:solidFill>
              </a:rPr>
              <a:t>Rezultati testa postojanosti na vlagu iz zraka</a:t>
            </a:r>
            <a:endParaRPr lang="hr-HR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1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 txBox="1">
            <a:spLocks/>
          </p:cNvSpPr>
          <p:nvPr/>
        </p:nvSpPr>
        <p:spPr>
          <a:xfrm>
            <a:off x="609600" y="385170"/>
            <a:ext cx="10972800" cy="1247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609600" y="1846217"/>
            <a:ext cx="112079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kako riješiti problem?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sz="2400" dirty="0" err="1" smtClean="0">
                <a:solidFill>
                  <a:schemeClr val="bg1"/>
                </a:solidFill>
              </a:rPr>
              <a:t>sirovce</a:t>
            </a:r>
            <a:r>
              <a:rPr lang="hr-HR" sz="2400" dirty="0" smtClean="0">
                <a:solidFill>
                  <a:schemeClr val="bg1"/>
                </a:solidFill>
              </a:rPr>
              <a:t> nakon obrade držati u </a:t>
            </a:r>
            <a:r>
              <a:rPr lang="hr-HR" sz="2400" dirty="0" err="1" smtClean="0">
                <a:solidFill>
                  <a:schemeClr val="bg1"/>
                </a:solidFill>
              </a:rPr>
              <a:t>eksikatoru</a:t>
            </a:r>
            <a:r>
              <a:rPr lang="hr-HR" sz="2400" dirty="0" smtClean="0">
                <a:solidFill>
                  <a:schemeClr val="bg1"/>
                </a:solidFill>
              </a:rPr>
              <a:t> do toplinske obrade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na temelju čega možemo zaključiti da je to značajno?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sz="2400" dirty="0" smtClean="0">
              <a:solidFill>
                <a:schemeClr val="bg1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od početka upotrebe </a:t>
            </a:r>
            <a:r>
              <a:rPr lang="hr-HR" sz="2400" dirty="0" err="1" smtClean="0">
                <a:solidFill>
                  <a:schemeClr val="bg1"/>
                </a:solidFill>
              </a:rPr>
              <a:t>eksikatora</a:t>
            </a:r>
            <a:r>
              <a:rPr lang="hr-HR" sz="2400" dirty="0" smtClean="0">
                <a:solidFill>
                  <a:schemeClr val="bg1"/>
                </a:solidFill>
              </a:rPr>
              <a:t> porast udjela upotrebljivih nosača nakon toplinske obrade </a:t>
            </a:r>
            <a:r>
              <a:rPr lang="hr-HR" sz="2400" b="1" dirty="0" smtClean="0">
                <a:solidFill>
                  <a:schemeClr val="bg1"/>
                </a:solidFill>
              </a:rPr>
              <a:t>sa svega 20 % na preko 80 %</a:t>
            </a:r>
            <a:endParaRPr lang="hr-H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7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74914" y="-52251"/>
            <a:ext cx="10972800" cy="1247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400594" y="1105988"/>
            <a:ext cx="11521440" cy="53557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hr-HR" sz="2400" b="1" dirty="0" smtClean="0">
                <a:solidFill>
                  <a:schemeClr val="bg1"/>
                </a:solidFill>
              </a:rPr>
              <a:t>komercijalno dostupni monolitni katalizatori izuzetno učinkoviti – </a:t>
            </a:r>
            <a:r>
              <a:rPr lang="hr-HR" sz="2400" b="1" dirty="0" err="1" smtClean="0">
                <a:solidFill>
                  <a:schemeClr val="bg1"/>
                </a:solidFill>
              </a:rPr>
              <a:t>kordijeritna</a:t>
            </a:r>
            <a:r>
              <a:rPr lang="hr-HR" sz="2400" b="1" dirty="0" smtClean="0">
                <a:solidFill>
                  <a:schemeClr val="bg1"/>
                </a:solidFill>
              </a:rPr>
              <a:t> keramika u kombinaciji s plemenitim metalima (Pt, Pd, Rh)</a:t>
            </a:r>
          </a:p>
          <a:p>
            <a:pPr>
              <a:buClr>
                <a:schemeClr val="tx1"/>
              </a:buClr>
            </a:pPr>
            <a:r>
              <a:rPr lang="hr-HR" sz="2400" b="1" dirty="0" smtClean="0">
                <a:solidFill>
                  <a:schemeClr val="bg1"/>
                </a:solidFill>
              </a:rPr>
              <a:t>kako proizvesti katalizator koji može parirati komercijalnim izvedbama? </a:t>
            </a:r>
          </a:p>
          <a:p>
            <a:pPr>
              <a:buClr>
                <a:schemeClr val="tx1"/>
              </a:buClr>
            </a:pPr>
            <a:r>
              <a:rPr lang="hr-HR" sz="2400" b="1" dirty="0">
                <a:solidFill>
                  <a:schemeClr val="bg1"/>
                </a:solidFill>
              </a:rPr>
              <a:t>ograničenost tradicionalnih pretpostavki o učinkovitosti </a:t>
            </a:r>
            <a:r>
              <a:rPr lang="hr-HR" sz="2400" b="1" dirty="0" smtClean="0">
                <a:solidFill>
                  <a:schemeClr val="bg1"/>
                </a:solidFill>
              </a:rPr>
              <a:t>katalizatora</a:t>
            </a:r>
          </a:p>
          <a:p>
            <a:pPr>
              <a:buClr>
                <a:schemeClr val="tx1"/>
              </a:buClr>
            </a:pPr>
            <a:endParaRPr lang="hr-HR" sz="2400" b="1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umjesto plemenitih metala korišteni alternativni katalizatori </a:t>
            </a:r>
          </a:p>
          <a:p>
            <a:pPr>
              <a:buClr>
                <a:schemeClr val="tx1"/>
              </a:buClr>
            </a:pPr>
            <a:r>
              <a:rPr lang="hr-HR" sz="2400" dirty="0" err="1" smtClean="0">
                <a:solidFill>
                  <a:schemeClr val="bg1"/>
                </a:solidFill>
              </a:rPr>
              <a:t>MnMO</a:t>
            </a:r>
            <a:r>
              <a:rPr lang="hr-HR" sz="2400" baseline="-25000" dirty="0" err="1" smtClean="0">
                <a:solidFill>
                  <a:schemeClr val="bg1"/>
                </a:solidFill>
              </a:rPr>
              <a:t>x</a:t>
            </a:r>
            <a:r>
              <a:rPr lang="hr-HR" sz="2400" dirty="0" smtClean="0">
                <a:solidFill>
                  <a:schemeClr val="bg1"/>
                </a:solidFill>
              </a:rPr>
              <a:t> (M=Fe, Cu, Ni) – jeftiniji i otporniji na trovanje, ali manja učinkovitost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pokušati proizvesti nosače s velikom geometrijskom površinom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aplicirati „veliku količinu” katalizatora na nosač?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veća površina nosača i masa katalizatora ne znače puno ako katalizator nije dostupan </a:t>
            </a:r>
            <a:r>
              <a:rPr lang="hr-HR" sz="2400" dirty="0" err="1" smtClean="0">
                <a:solidFill>
                  <a:schemeClr val="bg1"/>
                </a:solidFill>
              </a:rPr>
              <a:t>reaktantima</a:t>
            </a: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b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09600" y="54244"/>
            <a:ext cx="10972800" cy="87342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609600" y="1424057"/>
            <a:ext cx="11312434" cy="2555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i="1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6" name="Rezervirano mjesto sadržaja 2"/>
          <p:cNvSpPr txBox="1">
            <a:spLocks/>
          </p:cNvSpPr>
          <p:nvPr/>
        </p:nvSpPr>
        <p:spPr>
          <a:xfrm>
            <a:off x="400594" y="927668"/>
            <a:ext cx="11521440" cy="489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i="1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505097" y="1019108"/>
            <a:ext cx="11521440" cy="48983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eksperimenti s metodama nanošenja katalizatora pokazali da jednostavne metode nanošenja (impregnacija) daju bolje rezultate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više slojeva katalizatora – loše prianjanje (dobra adhezija, loša kohezija)</a:t>
            </a:r>
          </a:p>
          <a:p>
            <a:pPr>
              <a:buClr>
                <a:schemeClr val="tx1"/>
              </a:buClr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nosači sa spiralnim elementima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značajno povećanje površine i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mase katalizatora</a:t>
            </a:r>
            <a:r>
              <a:rPr lang="hr-HR" sz="2400" dirty="0">
                <a:solidFill>
                  <a:schemeClr val="bg1"/>
                </a:solidFill>
              </a:rPr>
              <a:t> (20-40 %)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u usporedbi s ravnim kanalima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ostvarene konverzije 15-35 % niže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u usporedbi s jednostavnijim 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geometrijama nosača?</a:t>
            </a: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8" name="Picture 52"/>
          <p:cNvPicPr/>
          <p:nvPr/>
        </p:nvPicPr>
        <p:blipFill>
          <a:blip r:embed="rId3"/>
          <a:stretch>
            <a:fillRect/>
          </a:stretch>
        </p:blipFill>
        <p:spPr>
          <a:xfrm>
            <a:off x="6270197" y="2220323"/>
            <a:ext cx="2465705" cy="4010660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5960453" y="6252075"/>
            <a:ext cx="308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Geometrija 10R</a:t>
            </a:r>
            <a:endParaRPr lang="hr-HR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54"/>
          <p:cNvPicPr/>
          <p:nvPr/>
        </p:nvPicPr>
        <p:blipFill>
          <a:blip r:embed="rId4"/>
          <a:stretch>
            <a:fillRect/>
          </a:stretch>
        </p:blipFill>
        <p:spPr>
          <a:xfrm>
            <a:off x="9078020" y="2220323"/>
            <a:ext cx="2469561" cy="4010660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8770204" y="6252074"/>
            <a:ext cx="308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Geometrija 20R</a:t>
            </a:r>
            <a:endParaRPr lang="hr-H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/>
          <p:cNvSpPr txBox="1">
            <a:spLocks/>
          </p:cNvSpPr>
          <p:nvPr/>
        </p:nvSpPr>
        <p:spPr>
          <a:xfrm>
            <a:off x="505097" y="1301858"/>
            <a:ext cx="11521440" cy="5238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složena unutarnja struktura kanala uzrokuje veliki otpor strujanju reakcijske smjese, tzv. </a:t>
            </a:r>
            <a:r>
              <a:rPr lang="hr-HR" sz="2400" b="1" i="1" dirty="0" err="1" smtClean="0">
                <a:solidFill>
                  <a:schemeClr val="bg1"/>
                </a:solidFill>
              </a:rPr>
              <a:t>wall</a:t>
            </a:r>
            <a:r>
              <a:rPr lang="hr-HR" sz="2400" b="1" i="1" dirty="0" smtClean="0">
                <a:solidFill>
                  <a:schemeClr val="bg1"/>
                </a:solidFill>
              </a:rPr>
              <a:t> </a:t>
            </a:r>
            <a:r>
              <a:rPr lang="hr-HR" sz="2400" b="1" i="1" dirty="0" err="1" smtClean="0">
                <a:solidFill>
                  <a:schemeClr val="bg1"/>
                </a:solidFill>
              </a:rPr>
              <a:t>effect</a:t>
            </a:r>
            <a:endParaRPr lang="hr-HR" sz="2400" b="1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što god napravili taj efekt će uvijek biti prisutan!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kako to iskoristiti?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dodatna pera s vanjske strane stjenke 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povećavaju površinu – najveće ostvarene konverzije</a:t>
            </a:r>
          </a:p>
          <a:p>
            <a:pPr>
              <a:buClr>
                <a:schemeClr val="tx1"/>
              </a:buClr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kombinacija s </a:t>
            </a:r>
            <a:r>
              <a:rPr lang="hr-HR" sz="2400" dirty="0" err="1" smtClean="0">
                <a:solidFill>
                  <a:schemeClr val="bg1"/>
                </a:solidFill>
              </a:rPr>
              <a:t>MnFeO</a:t>
            </a:r>
            <a:r>
              <a:rPr lang="hr-HR" sz="2400" baseline="-25000" dirty="0" err="1" smtClean="0">
                <a:solidFill>
                  <a:schemeClr val="bg1"/>
                </a:solidFill>
              </a:rPr>
              <a:t>x</a:t>
            </a:r>
            <a:r>
              <a:rPr lang="hr-HR" sz="2400" baseline="-25000" dirty="0" smtClean="0">
                <a:solidFill>
                  <a:schemeClr val="bg1"/>
                </a:solidFill>
              </a:rPr>
              <a:t> </a:t>
            </a:r>
            <a:r>
              <a:rPr lang="hr-HR" sz="2400" dirty="0" smtClean="0">
                <a:solidFill>
                  <a:schemeClr val="bg1"/>
                </a:solidFill>
              </a:rPr>
              <a:t>– ostvarene konverzije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hr-HR" sz="2400" dirty="0" smtClean="0">
                <a:solidFill>
                  <a:schemeClr val="bg1"/>
                </a:solidFill>
              </a:rPr>
              <a:t>   više čak i od komercijalnog </a:t>
            </a:r>
            <a:r>
              <a:rPr lang="hr-HR" sz="2400" dirty="0" err="1" smtClean="0">
                <a:solidFill>
                  <a:schemeClr val="bg1"/>
                </a:solidFill>
              </a:rPr>
              <a:t>kordijerita</a:t>
            </a:r>
            <a:endParaRPr lang="hr-HR" sz="2400" i="1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609600" y="54244"/>
            <a:ext cx="10972800" cy="1247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Izazovi, problemi i </a:t>
            </a:r>
            <a:r>
              <a:rPr lang="hr-HR" sz="4400" i="1" cap="none" dirty="0" err="1" smtClean="0">
                <a:solidFill>
                  <a:schemeClr val="bg1"/>
                </a:solidFill>
              </a:rPr>
              <a:t>troubleshooting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pic>
        <p:nvPicPr>
          <p:cNvPr id="6" name="Picture 57"/>
          <p:cNvPicPr/>
          <p:nvPr/>
        </p:nvPicPr>
        <p:blipFill>
          <a:blip r:embed="rId3"/>
          <a:stretch>
            <a:fillRect/>
          </a:stretch>
        </p:blipFill>
        <p:spPr>
          <a:xfrm>
            <a:off x="8807858" y="2218540"/>
            <a:ext cx="2796812" cy="377474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8663668" y="5993286"/>
            <a:ext cx="308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</a:rPr>
              <a:t>Geometrija ZDP</a:t>
            </a:r>
            <a:endParaRPr lang="hr-H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609600" y="54244"/>
            <a:ext cx="10972800" cy="12476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LITERATURA</a:t>
            </a:r>
            <a:endParaRPr lang="hr-HR" sz="4400" i="1" cap="none" dirty="0">
              <a:solidFill>
                <a:schemeClr val="bg1"/>
              </a:solidFill>
            </a:endParaRP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609600" y="1424057"/>
            <a:ext cx="11312434" cy="489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dirty="0" smtClean="0">
              <a:solidFill>
                <a:schemeClr val="bg1"/>
              </a:solidFill>
            </a:endParaRPr>
          </a:p>
          <a:p>
            <a:endParaRPr lang="hr-HR" sz="2400" i="1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sz="2400" dirty="0">
              <a:solidFill>
                <a:schemeClr val="bg1"/>
              </a:solidFill>
            </a:endParaRPr>
          </a:p>
        </p:txBody>
      </p:sp>
      <p:sp>
        <p:nvSpPr>
          <p:cNvPr id="6" name="Rezervirano mjesto sadržaja 2"/>
          <p:cNvSpPr txBox="1">
            <a:spLocks/>
          </p:cNvSpPr>
          <p:nvPr/>
        </p:nvSpPr>
        <p:spPr>
          <a:xfrm>
            <a:off x="69668" y="1502437"/>
            <a:ext cx="12061371" cy="51160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2400" dirty="0">
                <a:solidFill>
                  <a:schemeClr val="bg1"/>
                </a:solidFill>
              </a:rPr>
              <a:t>Z. Chen, Z. Li, J. Li, C. Liu, C. Lao, Y. Fu, C. Liu, Y. Li, P. Wang, Y. He, 3D printing of ceramics: A review, J. Eur. Ceram. Soc. 39 (2019) 661-687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F. Car, </a:t>
            </a:r>
            <a:r>
              <a:rPr lang="hr-HR" sz="2400" dirty="0">
                <a:solidFill>
                  <a:schemeClr val="bg1"/>
                </a:solidFill>
              </a:rPr>
              <a:t>Razvoj monolitnih katalizatora za katalitičku oksidaciju aromatskih hlapljivih organskih spojeva primjenom tehnologije </a:t>
            </a:r>
            <a:r>
              <a:rPr lang="hr-HR" sz="2400" dirty="0" smtClean="0">
                <a:solidFill>
                  <a:schemeClr val="bg1"/>
                </a:solidFill>
              </a:rPr>
              <a:t>3D-ispisa, doktorska disertacija, Fakultet kemijskog inženjerstva i tehnologije, Zagreb, 2022.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chemeClr val="bg1"/>
                </a:solidFill>
              </a:rPr>
              <a:t>F. Car, G. </a:t>
            </a:r>
            <a:r>
              <a:rPr lang="en-US" sz="2400" dirty="0" err="1">
                <a:solidFill>
                  <a:schemeClr val="bg1"/>
                </a:solidFill>
              </a:rPr>
              <a:t>Brnadić</a:t>
            </a:r>
            <a:r>
              <a:rPr lang="en-US" sz="2400" dirty="0">
                <a:solidFill>
                  <a:schemeClr val="bg1"/>
                </a:solidFill>
              </a:rPr>
              <a:t>, V. </a:t>
            </a:r>
            <a:r>
              <a:rPr lang="en-US" sz="2400" dirty="0" err="1">
                <a:solidFill>
                  <a:schemeClr val="bg1"/>
                </a:solidFill>
              </a:rPr>
              <a:t>Tomašić</a:t>
            </a:r>
            <a:r>
              <a:rPr lang="en-US" sz="2400" dirty="0">
                <a:solidFill>
                  <a:schemeClr val="bg1"/>
                </a:solidFill>
              </a:rPr>
              <a:t>, D. </a:t>
            </a:r>
            <a:r>
              <a:rPr lang="en-US" sz="2400" dirty="0" err="1">
                <a:solidFill>
                  <a:schemeClr val="bg1"/>
                </a:solidFill>
              </a:rPr>
              <a:t>Vrsaljko</a:t>
            </a:r>
            <a:r>
              <a:rPr lang="en-US" sz="2400" dirty="0">
                <a:solidFill>
                  <a:schemeClr val="bg1"/>
                </a:solidFill>
              </a:rPr>
              <a:t>, Advanced preparation method of monolithic catalyst carriers using 3D printing technology, </a:t>
            </a:r>
            <a:r>
              <a:rPr lang="en-US" sz="2400" dirty="0" err="1">
                <a:solidFill>
                  <a:schemeClr val="bg1"/>
                </a:solidFill>
              </a:rPr>
              <a:t>Prog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Addit</a:t>
            </a:r>
            <a:r>
              <a:rPr lang="en-US" sz="2400" dirty="0">
                <a:solidFill>
                  <a:schemeClr val="bg1"/>
                </a:solidFill>
              </a:rPr>
              <a:t>. Manuf. 7 (2022) 797-808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D. </a:t>
            </a:r>
            <a:r>
              <a:rPr lang="hr-HR" sz="2400" dirty="0" err="1" smtClean="0">
                <a:solidFill>
                  <a:schemeClr val="bg1"/>
                </a:solidFill>
              </a:rPr>
              <a:t>Vrsaljko</a:t>
            </a:r>
            <a:r>
              <a:rPr lang="hr-HR" sz="2400" dirty="0" smtClean="0">
                <a:solidFill>
                  <a:schemeClr val="bg1"/>
                </a:solidFill>
              </a:rPr>
              <a:t>, M. P. Marković, I. K. </a:t>
            </a:r>
            <a:r>
              <a:rPr lang="hr-HR" sz="2400" dirty="0" err="1" smtClean="0">
                <a:solidFill>
                  <a:schemeClr val="bg1"/>
                </a:solidFill>
              </a:rPr>
              <a:t>Cingesar</a:t>
            </a:r>
            <a:r>
              <a:rPr lang="hr-HR" sz="2400" dirty="0" smtClean="0">
                <a:solidFill>
                  <a:schemeClr val="bg1"/>
                </a:solidFill>
              </a:rPr>
              <a:t>, F. Car, </a:t>
            </a:r>
            <a:r>
              <a:rPr lang="hr-HR" sz="2400" dirty="0">
                <a:solidFill>
                  <a:schemeClr val="bg1"/>
                </a:solidFill>
              </a:rPr>
              <a:t>Aditivna proizvodnja u kemijskom inženjerstvu. Prvi dio: procesi za </a:t>
            </a:r>
            <a:r>
              <a:rPr lang="hr-HR" sz="2400" dirty="0" smtClean="0">
                <a:solidFill>
                  <a:schemeClr val="bg1"/>
                </a:solidFill>
              </a:rPr>
              <a:t>polimere, Kemija u industriji (2025) 43-56.</a:t>
            </a:r>
          </a:p>
          <a:p>
            <a:pPr>
              <a:buClr>
                <a:schemeClr val="tx1"/>
              </a:buClr>
            </a:pPr>
            <a:r>
              <a:rPr lang="hr-HR" sz="2400" dirty="0" smtClean="0">
                <a:solidFill>
                  <a:schemeClr val="bg1"/>
                </a:solidFill>
              </a:rPr>
              <a:t>F. Car, N. </a:t>
            </a:r>
            <a:r>
              <a:rPr lang="hr-HR" sz="2400" dirty="0" err="1" smtClean="0">
                <a:solidFill>
                  <a:schemeClr val="bg1"/>
                </a:solidFill>
              </a:rPr>
              <a:t>Zekić</a:t>
            </a:r>
            <a:r>
              <a:rPr lang="hr-HR" sz="2400" dirty="0" smtClean="0">
                <a:solidFill>
                  <a:schemeClr val="bg1"/>
                </a:solidFill>
              </a:rPr>
              <a:t>, V. </a:t>
            </a:r>
            <a:r>
              <a:rPr lang="hr-HR" sz="2400" dirty="0" err="1" smtClean="0">
                <a:solidFill>
                  <a:schemeClr val="bg1"/>
                </a:solidFill>
              </a:rPr>
              <a:t>Tomašić</a:t>
            </a:r>
            <a:r>
              <a:rPr lang="hr-HR" sz="2400" dirty="0" smtClean="0">
                <a:solidFill>
                  <a:schemeClr val="bg1"/>
                </a:solidFill>
              </a:rPr>
              <a:t>, D. </a:t>
            </a:r>
            <a:r>
              <a:rPr lang="hr-HR" sz="2400" dirty="0" err="1" smtClean="0">
                <a:solidFill>
                  <a:schemeClr val="bg1"/>
                </a:solidFill>
              </a:rPr>
              <a:t>Vrsaljko</a:t>
            </a:r>
            <a:r>
              <a:rPr lang="hr-HR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>
                <a:solidFill>
                  <a:schemeClr val="bg1"/>
                </a:solidFill>
              </a:rPr>
              <a:t>Innovative Production of 3D-Printed Ceramic Monolithic Catalysts for Oxidation of VOCs by Using Fused Filament </a:t>
            </a:r>
            <a:r>
              <a:rPr lang="en-US" sz="2400" dirty="0" smtClean="0">
                <a:solidFill>
                  <a:schemeClr val="bg1"/>
                </a:solidFill>
              </a:rPr>
              <a:t>Fabrication</a:t>
            </a:r>
            <a:r>
              <a:rPr lang="hr-HR" sz="2400" dirty="0" smtClean="0">
                <a:solidFill>
                  <a:schemeClr val="bg1"/>
                </a:solidFill>
              </a:rPr>
              <a:t>, </a:t>
            </a:r>
            <a:r>
              <a:rPr lang="hr-HR" sz="2400" dirty="0" err="1" smtClean="0">
                <a:solidFill>
                  <a:schemeClr val="bg1"/>
                </a:solidFill>
              </a:rPr>
              <a:t>Catalysts</a:t>
            </a:r>
            <a:r>
              <a:rPr lang="hr-HR" sz="2400" dirty="0" smtClean="0">
                <a:solidFill>
                  <a:schemeClr val="bg1"/>
                </a:solidFill>
              </a:rPr>
              <a:t> 15 (2025) 125.</a:t>
            </a:r>
            <a:endParaRPr lang="hr-HR" sz="24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i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 smtClean="0">
              <a:solidFill>
                <a:schemeClr val="bg1"/>
              </a:solidFill>
              <a:hlinkClick r:id="rId2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0704"/>
            <a:ext cx="10972800" cy="852407"/>
          </a:xfrm>
        </p:spPr>
        <p:txBody>
          <a:bodyPr/>
          <a:lstStyle/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Aditivna proizvodnja (3D-ispis)</a:t>
            </a:r>
            <a:endParaRPr lang="en-US" sz="4400" cap="none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42012"/>
            <a:ext cx="10972800" cy="4758919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mogućnost izrade vrlo složenih modela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velika fleksibilnost, brzina, točnost i preciznost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širok raspon materijala – polimeri, metali, drvo, beton, hrana, razni kompoziti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izrada inertnih nosača i katalitički aktivnih monolita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dizajniranje računalnih CAD (engl. </a:t>
            </a:r>
            <a:r>
              <a:rPr lang="hr-HR" sz="2400" i="1" dirty="0" err="1" smtClean="0">
                <a:solidFill>
                  <a:schemeClr val="bg1"/>
                </a:solidFill>
              </a:rPr>
              <a:t>computer</a:t>
            </a:r>
            <a:r>
              <a:rPr lang="hr-HR" sz="2400" i="1" dirty="0" smtClean="0">
                <a:solidFill>
                  <a:schemeClr val="bg1"/>
                </a:solidFill>
              </a:rPr>
              <a:t> </a:t>
            </a:r>
            <a:r>
              <a:rPr lang="hr-HR" sz="2400" i="1" dirty="0" err="1" smtClean="0">
                <a:solidFill>
                  <a:schemeClr val="bg1"/>
                </a:solidFill>
              </a:rPr>
              <a:t>aided</a:t>
            </a:r>
            <a:r>
              <a:rPr lang="hr-HR" sz="2400" i="1" dirty="0" smtClean="0">
                <a:solidFill>
                  <a:schemeClr val="bg1"/>
                </a:solidFill>
              </a:rPr>
              <a:t> design</a:t>
            </a:r>
            <a:r>
              <a:rPr lang="hr-HR" sz="2400" dirty="0" smtClean="0">
                <a:solidFill>
                  <a:schemeClr val="bg1"/>
                </a:solidFill>
              </a:rPr>
              <a:t>) pomoću programa </a:t>
            </a:r>
            <a:r>
              <a:rPr lang="hr-HR" sz="2400" b="1" dirty="0" err="1" smtClean="0">
                <a:solidFill>
                  <a:schemeClr val="bg1"/>
                </a:solidFill>
              </a:rPr>
              <a:t>Autodesk</a:t>
            </a:r>
            <a:r>
              <a:rPr lang="hr-HR" sz="2400" b="1" dirty="0" smtClean="0">
                <a:solidFill>
                  <a:schemeClr val="bg1"/>
                </a:solidFill>
              </a:rPr>
              <a:t> </a:t>
            </a:r>
            <a:r>
              <a:rPr lang="hr-HR" sz="2400" b="1" dirty="0" err="1" smtClean="0">
                <a:solidFill>
                  <a:schemeClr val="bg1"/>
                </a:solidFill>
              </a:rPr>
              <a:t>Fusion</a:t>
            </a:r>
            <a:r>
              <a:rPr lang="hr-HR" sz="2400" b="1" dirty="0" smtClean="0">
                <a:solidFill>
                  <a:schemeClr val="bg1"/>
                </a:solidFill>
              </a:rPr>
              <a:t> 360</a:t>
            </a:r>
            <a:endParaRPr lang="hr-HR" sz="2400" b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</a:rPr>
              <a:t>proizvodnja keramičkih monolita – stereolitografija, proizvodnja rastaljenim </a:t>
            </a:r>
            <a:r>
              <a:rPr lang="hr-HR" sz="2400" dirty="0" err="1" smtClean="0">
                <a:solidFill>
                  <a:schemeClr val="bg1"/>
                </a:solidFill>
              </a:rPr>
              <a:t>filamentom</a:t>
            </a:r>
            <a:r>
              <a:rPr lang="hr-HR" sz="2400" dirty="0" smtClean="0">
                <a:solidFill>
                  <a:schemeClr val="bg1"/>
                </a:solidFill>
              </a:rPr>
              <a:t>, selektivno lasersko </a:t>
            </a:r>
            <a:r>
              <a:rPr lang="hr-HR" sz="2400" dirty="0" err="1" smtClean="0">
                <a:solidFill>
                  <a:schemeClr val="bg1"/>
                </a:solidFill>
              </a:rPr>
              <a:t>sinteriranje</a:t>
            </a:r>
            <a:r>
              <a:rPr lang="hr-HR" sz="2400" dirty="0" smtClean="0">
                <a:solidFill>
                  <a:schemeClr val="bg1"/>
                </a:solidFill>
              </a:rPr>
              <a:t>, raspršivanje materijala (</a:t>
            </a:r>
            <a:r>
              <a:rPr lang="hr-HR" sz="2400" i="1" dirty="0" err="1" smtClean="0">
                <a:solidFill>
                  <a:schemeClr val="bg1"/>
                </a:solidFill>
              </a:rPr>
              <a:t>Polyjet</a:t>
            </a:r>
            <a:r>
              <a:rPr lang="hr-HR" sz="2400" dirty="0" smtClean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5413" y="197044"/>
            <a:ext cx="10972800" cy="1252728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dirty="0" smtClean="0">
                <a:solidFill>
                  <a:schemeClr val="bg1"/>
                </a:solidFill>
              </a:rPr>
              <a:t>Proizvodnja rastaljenim </a:t>
            </a:r>
            <a:r>
              <a:rPr lang="hr-HR" sz="4800" dirty="0" err="1" smtClean="0">
                <a:solidFill>
                  <a:schemeClr val="bg1"/>
                </a:solidFill>
              </a:rPr>
              <a:t>filamentom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4171" y="1666621"/>
            <a:ext cx="11887200" cy="211223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>
                <a:solidFill>
                  <a:schemeClr val="bg1"/>
                </a:solidFill>
              </a:rPr>
              <a:t>engl. </a:t>
            </a:r>
            <a:r>
              <a:rPr lang="hr-HR" sz="3200" i="1" dirty="0" err="1" smtClean="0">
                <a:solidFill>
                  <a:schemeClr val="bg1"/>
                </a:solidFill>
              </a:rPr>
              <a:t>fused</a:t>
            </a:r>
            <a:r>
              <a:rPr lang="hr-HR" sz="3200" i="1" dirty="0" smtClean="0">
                <a:solidFill>
                  <a:schemeClr val="bg1"/>
                </a:solidFill>
              </a:rPr>
              <a:t> </a:t>
            </a:r>
            <a:r>
              <a:rPr lang="hr-HR" sz="3200" i="1" dirty="0" err="1" smtClean="0">
                <a:solidFill>
                  <a:schemeClr val="bg1"/>
                </a:solidFill>
              </a:rPr>
              <a:t>filament</a:t>
            </a:r>
            <a:r>
              <a:rPr lang="hr-HR" sz="3200" i="1" dirty="0" smtClean="0">
                <a:solidFill>
                  <a:schemeClr val="bg1"/>
                </a:solidFill>
              </a:rPr>
              <a:t> </a:t>
            </a:r>
            <a:r>
              <a:rPr lang="hr-HR" sz="3200" i="1" dirty="0" err="1" smtClean="0">
                <a:solidFill>
                  <a:schemeClr val="bg1"/>
                </a:solidFill>
              </a:rPr>
              <a:t>fabrication</a:t>
            </a:r>
            <a:r>
              <a:rPr lang="hr-HR" sz="3200" dirty="0" smtClean="0">
                <a:solidFill>
                  <a:schemeClr val="bg1"/>
                </a:solidFill>
              </a:rPr>
              <a:t> </a:t>
            </a:r>
            <a:r>
              <a:rPr lang="hr-HR" sz="3200" dirty="0">
                <a:solidFill>
                  <a:schemeClr val="bg1"/>
                </a:solidFill>
              </a:rPr>
              <a:t>(FFF</a:t>
            </a:r>
            <a:r>
              <a:rPr lang="hr-HR" sz="3200" dirty="0" smtClean="0">
                <a:solidFill>
                  <a:schemeClr val="bg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>
                <a:solidFill>
                  <a:schemeClr val="bg1"/>
                </a:solidFill>
              </a:rPr>
              <a:t>termoplastični polimerni i kompozitni materijali u obliku </a:t>
            </a:r>
            <a:r>
              <a:rPr lang="hr-HR" sz="3200" dirty="0" err="1" smtClean="0">
                <a:solidFill>
                  <a:schemeClr val="bg1"/>
                </a:solidFill>
              </a:rPr>
              <a:t>filamenta</a:t>
            </a:r>
            <a:r>
              <a:rPr lang="hr-HR" sz="3200" dirty="0" smtClean="0">
                <a:solidFill>
                  <a:schemeClr val="bg1"/>
                </a:solidFill>
              </a:rPr>
              <a:t> (niti)</a:t>
            </a:r>
            <a:endParaRPr lang="hr-HR" sz="3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933" dirty="0">
              <a:solidFill>
                <a:schemeClr val="bg1"/>
              </a:solidFill>
            </a:endParaRPr>
          </a:p>
        </p:txBody>
      </p:sp>
      <p:pic>
        <p:nvPicPr>
          <p:cNvPr id="2050" name="Picture 2" descr="FDM 3D Printing Animation on Make 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2" y="3273762"/>
            <a:ext cx="5450320" cy="30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ortrax M200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397" y="3273762"/>
            <a:ext cx="3030652" cy="305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ortrax Zortrax M200 3D Printer - reviews, specs, pr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75" y="3273762"/>
            <a:ext cx="3024249" cy="305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ilip\Desktop\SLA gi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4" y="3442447"/>
            <a:ext cx="4805082" cy="30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5413" y="197044"/>
            <a:ext cx="10972800" cy="1252728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dirty="0" err="1" smtClean="0">
                <a:solidFill>
                  <a:schemeClr val="bg1"/>
                </a:solidFill>
              </a:rPr>
              <a:t>Stereolitografija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4171" y="1666621"/>
            <a:ext cx="11887200" cy="2112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 smtClean="0">
                <a:solidFill>
                  <a:schemeClr val="bg1"/>
                </a:solidFill>
              </a:rPr>
              <a:t>engl. </a:t>
            </a:r>
            <a:r>
              <a:rPr lang="hr-HR" sz="3200" i="1" dirty="0" smtClean="0">
                <a:solidFill>
                  <a:schemeClr val="bg1"/>
                </a:solidFill>
              </a:rPr>
              <a:t>stereolithography</a:t>
            </a:r>
            <a:r>
              <a:rPr lang="hr-HR" sz="3200" dirty="0" smtClean="0">
                <a:solidFill>
                  <a:schemeClr val="bg1"/>
                </a:solidFill>
              </a:rPr>
              <a:t>(SLA)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 smtClean="0">
                <a:solidFill>
                  <a:schemeClr val="bg1"/>
                </a:solidFill>
              </a:rPr>
              <a:t>fotoosjetljive polimerne i kompozitne smole na osnovi </a:t>
            </a:r>
            <a:r>
              <a:rPr lang="hr-HR" sz="3200" dirty="0" err="1" smtClean="0">
                <a:solidFill>
                  <a:schemeClr val="bg1"/>
                </a:solidFill>
              </a:rPr>
              <a:t>poliakrilata</a:t>
            </a:r>
            <a:r>
              <a:rPr lang="hr-HR" sz="3200" dirty="0" smtClean="0">
                <a:solidFill>
                  <a:schemeClr val="bg1"/>
                </a:solidFill>
              </a:rPr>
              <a:t> ili </a:t>
            </a:r>
            <a:r>
              <a:rPr lang="hr-HR" sz="3200" dirty="0" err="1" smtClean="0">
                <a:solidFill>
                  <a:schemeClr val="bg1"/>
                </a:solidFill>
              </a:rPr>
              <a:t>epoksida</a:t>
            </a:r>
            <a:endParaRPr lang="hr-HR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33" dirty="0">
              <a:solidFill>
                <a:schemeClr val="bg1"/>
              </a:solidFill>
            </a:endParaRPr>
          </a:p>
        </p:txBody>
      </p:sp>
      <p:pic>
        <p:nvPicPr>
          <p:cNvPr id="4098" name="Picture 2" descr="Formlabs Form 2 Refurb Basic Package | Dynam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14" y="3442447"/>
            <a:ext cx="6786657" cy="30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9120" y="1335678"/>
            <a:ext cx="10302240" cy="239594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1"/>
                </a:solidFill>
                <a:cs typeface="Arial" panose="020B0604020202020204" pitchFamily="34" charset="0"/>
              </a:rPr>
              <a:t>s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trukture točno definirane i stalne geometrije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1970-ih početak uporabe u automobilskoj industriji (</a:t>
            </a:r>
            <a:r>
              <a:rPr lang="hr-H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Corning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nanošenje potpornog sloja (engl. </a:t>
            </a:r>
            <a:r>
              <a:rPr lang="hr-HR" sz="2400" i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support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 na nosač (engl. </a:t>
            </a:r>
            <a:r>
              <a:rPr lang="hr-HR" sz="2400" i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carrier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nanošenje katalizatora – impregnacija, sol-gel, ionska izmjena, (</a:t>
            </a:r>
            <a:r>
              <a:rPr lang="hr-H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ko</a:t>
            </a: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)precipitacija, elektroplatiniranje… </a:t>
            </a:r>
            <a:endParaRPr lang="hr-HR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9120" y="492034"/>
            <a:ext cx="10972800" cy="647553"/>
          </a:xfrm>
        </p:spPr>
        <p:txBody>
          <a:bodyPr>
            <a:normAutofit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Monoliti</a:t>
            </a:r>
            <a:endParaRPr lang="hr-HR" sz="3600" cap="none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Rezervirano mjesto sadržaj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10" y="3927715"/>
            <a:ext cx="2561704" cy="25845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75" y="3927715"/>
            <a:ext cx="2727785" cy="25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81491" y="-11369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hr-HR" sz="4400" cap="none" dirty="0" smtClean="0">
                <a:solidFill>
                  <a:schemeClr val="bg1"/>
                </a:solidFill>
              </a:rPr>
              <a:t>3D-ispis keramičkih proizvoda</a:t>
            </a:r>
            <a:endParaRPr lang="hr-HR" sz="4400" cap="none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19343" y="1321527"/>
            <a:ext cx="8534400" cy="7424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bg1"/>
                </a:solidFill>
              </a:rPr>
              <a:t>3D-ispis tzv. </a:t>
            </a:r>
            <a:r>
              <a:rPr lang="hr-HR" sz="2400" dirty="0" err="1" smtClean="0">
                <a:solidFill>
                  <a:schemeClr val="bg1"/>
                </a:solidFill>
              </a:rPr>
              <a:t>sirovaca</a:t>
            </a:r>
            <a:r>
              <a:rPr lang="hr-HR" sz="2400" dirty="0" smtClean="0">
                <a:solidFill>
                  <a:schemeClr val="bg1"/>
                </a:solidFill>
              </a:rPr>
              <a:t> – SLA i FFF</a:t>
            </a: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4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83" y="2063933"/>
            <a:ext cx="3735977" cy="413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05" y="2063933"/>
            <a:ext cx="5460274" cy="4139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8308" y="229702"/>
            <a:ext cx="10972800" cy="994083"/>
          </a:xfrm>
        </p:spPr>
        <p:txBody>
          <a:bodyPr>
            <a:normAutofit/>
          </a:bodyPr>
          <a:lstStyle/>
          <a:p>
            <a:pPr algn="ctr"/>
            <a:r>
              <a:rPr lang="hr-HR" cap="none" dirty="0" smtClean="0">
                <a:solidFill>
                  <a:schemeClr val="bg1"/>
                </a:solidFill>
              </a:rPr>
              <a:t>Primjeri 3D-ispisanih monolita drugim tehnikama</a:t>
            </a:r>
            <a:endParaRPr lang="en-US" cap="none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11" y="2133495"/>
            <a:ext cx="2659516" cy="203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97" y="2133495"/>
            <a:ext cx="2096146" cy="203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11" y="4387782"/>
            <a:ext cx="2659516" cy="20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0789" y="1223785"/>
            <a:ext cx="257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bg1"/>
                </a:solidFill>
              </a:rPr>
              <a:t>Direktno ispisivanje paste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97" y="4403341"/>
            <a:ext cx="2096146" cy="206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6570" y="1146640"/>
            <a:ext cx="3509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bg1"/>
                </a:solidFill>
              </a:rPr>
              <a:t>Očvršćivanje digitalno obrađenim svjetlosnim signalom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72" y="3120728"/>
            <a:ext cx="1950243" cy="206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35724" y="2677102"/>
            <a:ext cx="244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 smtClean="0">
                <a:solidFill>
                  <a:schemeClr val="bg1"/>
                </a:solidFill>
              </a:rPr>
              <a:t>Laminiranje</a:t>
            </a:r>
            <a:r>
              <a:rPr lang="hr-HR" b="1" dirty="0" smtClean="0">
                <a:solidFill>
                  <a:schemeClr val="bg1"/>
                </a:solidFill>
              </a:rPr>
              <a:t> objekta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9491" y="275258"/>
            <a:ext cx="10515600" cy="7740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cap="none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Postupak izrade 3D-ispisanih monolitnih nosača</a:t>
            </a:r>
            <a:endParaRPr lang="hr-HR" sz="3600" cap="none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10" y="1239009"/>
            <a:ext cx="2260212" cy="292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12" y="1239009"/>
            <a:ext cx="2640667" cy="2924980"/>
          </a:xfrm>
          <a:prstGeom prst="rect">
            <a:avLst/>
          </a:prstGeom>
        </p:spPr>
      </p:pic>
      <p:pic>
        <p:nvPicPr>
          <p:cNvPr id="6" name="Pictur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r="62426"/>
          <a:stretch/>
        </p:blipFill>
        <p:spPr bwMode="auto">
          <a:xfrm>
            <a:off x="9142473" y="1239009"/>
            <a:ext cx="2874668" cy="292498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5" y="1239009"/>
            <a:ext cx="3208149" cy="292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4913" y="4226363"/>
            <a:ext cx="109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cs typeface="Arial" panose="020B0604020202020204" pitchFamily="34" charset="0"/>
              </a:rPr>
              <a:t>3D-ispis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1" y="4243783"/>
            <a:ext cx="2766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chemeClr val="bg1"/>
                </a:solidFill>
                <a:cs typeface="Arial" panose="020B0604020202020204" pitchFamily="34" charset="0"/>
              </a:rPr>
              <a:t>Dizajniranje modela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7613" y="4166322"/>
            <a:ext cx="2640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chemeClr val="bg1"/>
                </a:solidFill>
                <a:cs typeface="Arial" panose="020B0604020202020204" pitchFamily="34" charset="0"/>
              </a:rPr>
              <a:t>Naknadna (mehanička) obrada i toplinska obrada</a:t>
            </a:r>
            <a:endParaRPr lang="en-US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4041" y="4174190"/>
            <a:ext cx="226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chemeClr val="bg1"/>
                </a:solidFill>
                <a:cs typeface="Arial" panose="020B0604020202020204" pitchFamily="34" charset="0"/>
              </a:rPr>
              <a:t>Toplinski obrađeni monoliti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705" y="5317491"/>
            <a:ext cx="1171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promjer nosača (7 mm) uvjetovan je dimenzijama metalnog uloška (cijevi)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ukupna duljina nosača (40 mm) – usporedbe s kordijeritnim monolitima 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4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444</TotalTime>
  <Words>1283</Words>
  <Application>Microsoft Office PowerPoint</Application>
  <PresentationFormat>Široki zaslon</PresentationFormat>
  <Paragraphs>269</Paragraphs>
  <Slides>28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4" baseType="lpstr">
      <vt:lpstr>Arial</vt:lpstr>
      <vt:lpstr>Century Gothic</vt:lpstr>
      <vt:lpstr>Times New Roman</vt:lpstr>
      <vt:lpstr>Wingdings</vt:lpstr>
      <vt:lpstr>Wingdings 3</vt:lpstr>
      <vt:lpstr>Isječak</vt:lpstr>
      <vt:lpstr> PRIMJENA ADITIVNE PROIZVODNJE u kemijskom inženjerstvu  3D-ispis katalizatora i troubleshooting</vt:lpstr>
      <vt:lpstr>PowerPoint prezentacija</vt:lpstr>
      <vt:lpstr>Aditivna proizvodnja (3D-ispis)</vt:lpstr>
      <vt:lpstr>PowerPoint prezentacija</vt:lpstr>
      <vt:lpstr>PowerPoint prezentacija</vt:lpstr>
      <vt:lpstr>Monoliti</vt:lpstr>
      <vt:lpstr>3D-ispis keramičkih proizvoda</vt:lpstr>
      <vt:lpstr>Primjeri 3D-ispisanih monolita drugim tehnikama</vt:lpstr>
      <vt:lpstr>Postupak izrade 3D-ispisanih monolitnih nosača</vt:lpstr>
      <vt:lpstr>Toplinska obrada (engl. firing)</vt:lpstr>
      <vt:lpstr>Toplinski obrađeni 3D-ispisani keramički monolitni nosači katalizatora</vt:lpstr>
      <vt:lpstr>Nanošenje katalizatora</vt:lpstr>
      <vt:lpstr>Uspješno oblaganje nosača s katalizatorom</vt:lpstr>
      <vt:lpstr>Rezultati testova adhezije</vt:lpstr>
      <vt:lpstr>Mjerenje katalitičke aktivnosti</vt:lpstr>
      <vt:lpstr>PowerPoint prezentacija</vt:lpstr>
      <vt:lpstr>Rezultati mjerenja katalitičke aktivnosti za benzen</vt:lpstr>
      <vt:lpstr>Izazovi, problemi i troubleshooting</vt:lpstr>
      <vt:lpstr>Izazovi, problemi i troubleshooting</vt:lpstr>
      <vt:lpstr>PowerPoint prezentacija</vt:lpstr>
      <vt:lpstr>PowerPoint prezentacija</vt:lpstr>
      <vt:lpstr>PowerPoint prezentacija</vt:lpstr>
      <vt:lpstr>Pucanje i vitoperenje monolitnih nosača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Car</dc:creator>
  <cp:lastModifiedBy>Car</cp:lastModifiedBy>
  <cp:revision>20</cp:revision>
  <dcterms:created xsi:type="dcterms:W3CDTF">2025-12-03T17:03:43Z</dcterms:created>
  <dcterms:modified xsi:type="dcterms:W3CDTF">2026-01-12T02:07:08Z</dcterms:modified>
</cp:coreProperties>
</file>