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54"/>
  </p:notesMasterIdLst>
  <p:sldIdLst>
    <p:sldId id="320" r:id="rId2"/>
    <p:sldId id="362" r:id="rId3"/>
    <p:sldId id="400" r:id="rId4"/>
    <p:sldId id="324" r:id="rId5"/>
    <p:sldId id="363" r:id="rId6"/>
    <p:sldId id="364" r:id="rId7"/>
    <p:sldId id="396" r:id="rId8"/>
    <p:sldId id="397" r:id="rId9"/>
    <p:sldId id="370" r:id="rId10"/>
    <p:sldId id="371" r:id="rId11"/>
    <p:sldId id="372" r:id="rId12"/>
    <p:sldId id="365" r:id="rId13"/>
    <p:sldId id="399" r:id="rId14"/>
    <p:sldId id="366" r:id="rId15"/>
    <p:sldId id="367" r:id="rId16"/>
    <p:sldId id="368" r:id="rId17"/>
    <p:sldId id="291" r:id="rId18"/>
    <p:sldId id="340" r:id="rId19"/>
    <p:sldId id="341" r:id="rId20"/>
    <p:sldId id="338" r:id="rId21"/>
    <p:sldId id="290" r:id="rId22"/>
    <p:sldId id="293" r:id="rId23"/>
    <p:sldId id="294" r:id="rId24"/>
    <p:sldId id="374" r:id="rId25"/>
    <p:sldId id="257" r:id="rId26"/>
    <p:sldId id="342" r:id="rId27"/>
    <p:sldId id="349" r:id="rId28"/>
    <p:sldId id="285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401" r:id="rId37"/>
    <p:sldId id="382" r:id="rId38"/>
    <p:sldId id="383" r:id="rId39"/>
    <p:sldId id="384" r:id="rId40"/>
    <p:sldId id="385" r:id="rId41"/>
    <p:sldId id="386" r:id="rId42"/>
    <p:sldId id="402" r:id="rId43"/>
    <p:sldId id="387" r:id="rId44"/>
    <p:sldId id="388" r:id="rId45"/>
    <p:sldId id="389" r:id="rId46"/>
    <p:sldId id="390" r:id="rId47"/>
    <p:sldId id="391" r:id="rId48"/>
    <p:sldId id="403" r:id="rId49"/>
    <p:sldId id="392" r:id="rId50"/>
    <p:sldId id="393" r:id="rId51"/>
    <p:sldId id="394" r:id="rId52"/>
    <p:sldId id="395" r:id="rId53"/>
  </p:sldIdLst>
  <p:sldSz cx="9144000" cy="6858000" type="screen4x3"/>
  <p:notesSz cx="6858000" cy="91440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00CC"/>
    <a:srgbClr val="FF00FF"/>
    <a:srgbClr val="F8F8F8"/>
    <a:srgbClr val="6600FF"/>
    <a:srgbClr val="990033"/>
    <a:srgbClr val="0033CC"/>
    <a:srgbClr val="AA7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4" autoAdjust="0"/>
    <p:restoredTop sz="97716" autoAdjust="0"/>
  </p:normalViewPr>
  <p:slideViewPr>
    <p:cSldViewPr>
      <p:cViewPr varScale="1">
        <p:scale>
          <a:sx n="112" d="100"/>
          <a:sy n="112" d="100"/>
        </p:scale>
        <p:origin x="-150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2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xmlns="" id="{6B1300AD-6AFD-4C53-B86C-B3A80A2CAE4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xmlns="" id="{ADC97158-8392-4C53-9CC0-302B3A472B1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xmlns="" id="{4434B34C-079A-441C-B223-9E13F60D764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xmlns="" id="{7F25303A-1119-4173-B642-9E687E178B7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8" name="Rectangle 6">
            <a:extLst>
              <a:ext uri="{FF2B5EF4-FFF2-40B4-BE49-F238E27FC236}">
                <a16:creationId xmlns:a16="http://schemas.microsoft.com/office/drawing/2014/main" xmlns="" id="{2DA48A20-18B7-43D8-8DBF-3CB28F0AEDC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>
            <a:extLst>
              <a:ext uri="{FF2B5EF4-FFF2-40B4-BE49-F238E27FC236}">
                <a16:creationId xmlns:a16="http://schemas.microsoft.com/office/drawing/2014/main" xmlns="" id="{06F50987-F296-49CD-83CF-BD31FF6017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 smtClean="0"/>
            </a:lvl1pPr>
          </a:lstStyle>
          <a:p>
            <a:pPr>
              <a:defRPr/>
            </a:pPr>
            <a:fld id="{58C013C8-40BD-4B10-9923-70A0F51BD19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40874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>
            <a:extLst>
              <a:ext uri="{FF2B5EF4-FFF2-40B4-BE49-F238E27FC236}">
                <a16:creationId xmlns:a16="http://schemas.microsoft.com/office/drawing/2014/main" xmlns="" id="{CA1EDF65-B1C6-47B7-8B26-82C46D25AE0D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xmlns="" id="{AFFF2478-2086-4748-A305-718B7B1A2B25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xmlns="" id="{EBDB857E-4786-4A9A-A1EE-E7941689C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xmlns="" id="{5295945F-2A21-4E3D-BC62-2441FD4CC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xmlns="" id="{933D8D35-7821-40DA-9D7A-8D6DF1CAD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19">
              <a:extLst>
                <a:ext uri="{FF2B5EF4-FFF2-40B4-BE49-F238E27FC236}">
                  <a16:creationId xmlns:a16="http://schemas.microsoft.com/office/drawing/2014/main" xmlns="" id="{F51E33DD-AB0B-4F3C-84A8-C5874D1A673C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xmlns="" id="{4F94C5F0-82A7-497B-8377-5B3215FE5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xmlns="" id="{852B558F-2654-4A40-9BF9-0E7FF8510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xmlns="" id="{11F96A15-4D7C-4B19-8927-EF99D866E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FE7C24-2394-441C-A80E-DF6BE156C54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3333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F8170B2D-46E1-4D8D-93A1-1515CF9CA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0C2D512B-40ED-4CAF-AC80-7EDCDA1CE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6EEB7317-C6F9-4F87-AA0A-2BA007242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44C2F-8AE1-481A-8D8C-6D2139518BD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3955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15F55F6E-99D1-4FF9-8749-A86D2B252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0AB8DD30-27F3-4E67-BB4F-10876211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62ADE020-DA5A-4E8F-8CE7-58E4B201D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C8D90-5DD7-4BB8-AD4A-4722B84A86A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13797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xmlns="" id="{FBC6B67B-6644-45E3-9E98-6697BB970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xmlns="" id="{FFDAE6AB-111A-4C0E-B35D-E9DE6A15C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xmlns="" id="{9FA256FC-2694-4997-8C89-30D67FB5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30E98-94F7-4C47-ABF2-E837DB14F16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5004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09DE7812-5C3F-413A-B7EB-39874EFE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60091DD9-19B6-46B5-9408-2C0F4BB81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B4AE8DB3-242C-478D-97AD-4F702914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765D8-798E-4672-A71E-7C0737EA1AB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0856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>
            <a:extLst>
              <a:ext uri="{FF2B5EF4-FFF2-40B4-BE49-F238E27FC236}">
                <a16:creationId xmlns:a16="http://schemas.microsoft.com/office/drawing/2014/main" xmlns="" id="{4456A108-D436-47C3-B6F7-9DA3C9717FA3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Chevron 11">
            <a:extLst>
              <a:ext uri="{FF2B5EF4-FFF2-40B4-BE49-F238E27FC236}">
                <a16:creationId xmlns:a16="http://schemas.microsoft.com/office/drawing/2014/main" xmlns="" id="{D535D419-89AF-4E6F-9575-C4DE4BD782B1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388C3A0E-FAA5-460A-8A21-EECD24393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819A355-5EC0-4A51-A2C7-E175B787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5B040F48-F6DF-4D3C-A229-8C53C10F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32CBD3-A3CB-4012-B11A-FAAA550C1FD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45402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BBD5F0-2057-4F01-B9AE-F8CDC427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1D0EDB-09C0-4920-B0CB-18AFB5016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BEE47A-5791-440E-A019-650DA9C7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1FE11F-9948-4A50-BAA6-A3C23679CE7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97224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451A490-4E73-4F1B-BAA4-D60B7ABC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930C048-C569-4A2F-9EE1-F8C426F16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CE1FDFF-A8C3-4E41-8CF9-4C007571A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66D397-14D7-424B-A038-FFF93E522A6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30327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206C032-6A56-44CD-8FDE-5C7BD3811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4C371CB-2E11-40F0-A943-F20EE66A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D44685-B901-4FC8-8CB6-95A85F352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10E6C9-425A-4B36-920F-48EEF06633B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04169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xmlns="" id="{650C1DDE-0619-4968-A6A5-E400AE54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xmlns="" id="{D9EFAB82-A3FE-43D6-955C-35F4F0BD4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xmlns="" id="{E8FC7326-3DAB-4848-BA74-C96D47A7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DFF17-98D9-4881-B901-DC74AE3B002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9231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69E4D3-D842-455F-864E-A0B91246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9B4B8B-0915-44B4-9367-90B52AACD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5C4290-8DC9-4273-B3D3-12AD768F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AF1FCD-69CD-4763-A5FD-F1F3443226B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9458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>
            <a:extLst>
              <a:ext uri="{FF2B5EF4-FFF2-40B4-BE49-F238E27FC236}">
                <a16:creationId xmlns:a16="http://schemas.microsoft.com/office/drawing/2014/main" xmlns="" id="{3498DB7A-2E22-4AFD-9E62-F0A3DD130B52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xmlns="" id="{6EE1EDE9-6C0E-4793-B2B4-9A14CCD07CFD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15">
            <a:extLst>
              <a:ext uri="{FF2B5EF4-FFF2-40B4-BE49-F238E27FC236}">
                <a16:creationId xmlns:a16="http://schemas.microsoft.com/office/drawing/2014/main" xmlns="" id="{FA02F117-7E3E-4635-99B6-CA16BA2E6D2D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16">
            <a:extLst>
              <a:ext uri="{FF2B5EF4-FFF2-40B4-BE49-F238E27FC236}">
                <a16:creationId xmlns:a16="http://schemas.microsoft.com/office/drawing/2014/main" xmlns="" id="{FE9FA1F5-74A1-4305-A981-8947B654E786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8">
            <a:extLst>
              <a:ext uri="{FF2B5EF4-FFF2-40B4-BE49-F238E27FC236}">
                <a16:creationId xmlns:a16="http://schemas.microsoft.com/office/drawing/2014/main" xmlns="" id="{DC5E3532-B306-47FA-B07B-627AFAA84664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Chevron 19">
            <a:extLst>
              <a:ext uri="{FF2B5EF4-FFF2-40B4-BE49-F238E27FC236}">
                <a16:creationId xmlns:a16="http://schemas.microsoft.com/office/drawing/2014/main" xmlns="" id="{331AC4BF-AFE5-4CD0-874C-F3764FBC1D66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xmlns="" id="{472A1932-9F2B-4B13-AAB1-86A4FA2C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xmlns="" id="{60EEA882-B4FE-4169-BB1B-5FB99C0D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A63D78EE-D071-4482-A269-035271D8E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ADA17D-9DBD-4D95-808A-4DB687F0EA4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16531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78A47C7A-EFE2-4C1E-AE3B-A6533BDDA39C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7" name="Freeform 11">
            <a:extLst>
              <a:ext uri="{FF2B5EF4-FFF2-40B4-BE49-F238E27FC236}">
                <a16:creationId xmlns:a16="http://schemas.microsoft.com/office/drawing/2014/main" xmlns="" id="{A825E6BE-7B3B-475A-940E-C0FEAEB865D7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xmlns="" id="{C2E4EE78-AA4A-4920-AC29-80EB11F49F2A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1787B75-56F0-4693-90D8-48DA8CC04DE3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xmlns="" id="{322F92F0-05CE-4B91-8046-6DDFC29BE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>
            <a:extLst>
              <a:ext uri="{FF2B5EF4-FFF2-40B4-BE49-F238E27FC236}">
                <a16:creationId xmlns:a16="http://schemas.microsoft.com/office/drawing/2014/main" xmlns="" id="{FAAE79E1-7BDB-41F1-A4DC-072B2FDDDE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B9127CF7-AE9D-4BD8-BF60-9FF6260E0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xmlns="" id="{0008F80A-BA0C-4F71-BDE8-8F330CDEC9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7F58689F-45A1-4D92-9431-6B76F3455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54309FFF-A520-4D3A-83D8-D913F71377F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75" r:id="rId2"/>
    <p:sldLayoutId id="2147484081" r:id="rId3"/>
    <p:sldLayoutId id="2147484082" r:id="rId4"/>
    <p:sldLayoutId id="2147484083" r:id="rId5"/>
    <p:sldLayoutId id="2147484084" r:id="rId6"/>
    <p:sldLayoutId id="2147484076" r:id="rId7"/>
    <p:sldLayoutId id="2147484085" r:id="rId8"/>
    <p:sldLayoutId id="2147484086" r:id="rId9"/>
    <p:sldLayoutId id="2147484077" r:id="rId10"/>
    <p:sldLayoutId id="2147484078" r:id="rId11"/>
    <p:sldLayoutId id="214748407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zg.h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www.psrc.usm.edu/macrog/images/lec03.gi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gif"/><Relationship Id="rId7" Type="http://schemas.openxmlformats.org/officeDocument/2006/relationships/image" Target="../media/image41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A9etutSt7A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A9etutSt7A" TargetMode="Externa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Ketone-group-2D-skeletal.svg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>
            <a:extLst>
              <a:ext uri="{FF2B5EF4-FFF2-40B4-BE49-F238E27FC236}">
                <a16:creationId xmlns:a16="http://schemas.microsoft.com/office/drawing/2014/main" xmlns="" id="{27BDBF33-A4B9-434E-82B2-9EF97F66B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076825"/>
            <a:ext cx="7596188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r-HR" altLang="en-US" sz="1800" i="0" dirty="0">
                <a:latin typeface="UnizgDisplay Normal" panose="02000505080000020003" pitchFamily="50" charset="0"/>
              </a:rPr>
              <a:t>Predmetni nastavnici:	Doc. dr. sc. Zvonimir Katančić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r-HR" altLang="en-US" sz="1800" i="0" dirty="0">
                <a:latin typeface="UnizgDisplay Normal" panose="02000505080000020003" pitchFamily="50" charset="0"/>
              </a:rPr>
              <a:t>			Prof. dr. sc. Emi Govorčin-Bajsić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r-HR" altLang="en-US" sz="1800" i="0" dirty="0">
                <a:latin typeface="UnizgDisplay Normal" panose="02000505080000020003" pitchFamily="50" charset="0"/>
              </a:rPr>
              <a:t>			Prof. dr. sc. Mirela Leskovac </a:t>
            </a:r>
            <a:endParaRPr lang="en-US" altLang="en-US" sz="1800" i="0" dirty="0">
              <a:latin typeface="UnizgDisplay Normal" panose="02000505080000020003" pitchFamily="50" charset="0"/>
            </a:endParaRP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xmlns="" id="{E6DAF4E6-0E3B-41E1-A08E-98516D7A3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33563"/>
            <a:ext cx="9144000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en-US" sz="2000" b="1" i="0" dirty="0">
                <a:latin typeface="UnizgDisplay Normal" panose="02000505080000020003" pitchFamily="50" charset="0"/>
              </a:rPr>
              <a:t>FAKULTET KEMIJSKOG INŽENJERSTVA I TEHNOLOGIJE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hr-HR" altLang="en-US" sz="2000" b="1" i="0" dirty="0">
              <a:latin typeface="UnizgDisplay Normal" panose="02000505080000020003" pitchFamily="50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en-US" sz="2000" b="1" i="0" dirty="0">
                <a:latin typeface="UnizgDisplay Normal" panose="02000505080000020003" pitchFamily="50" charset="0"/>
              </a:rPr>
              <a:t>Zavod za polimerno inženjerstvo i organsku kemijsku tehnologiju</a:t>
            </a:r>
            <a:endParaRPr lang="en-US" altLang="en-US" sz="2000" b="1" i="0" dirty="0">
              <a:latin typeface="UnizgDisplay Normal" panose="02000505080000020003" pitchFamily="50" charset="0"/>
            </a:endParaRPr>
          </a:p>
        </p:txBody>
      </p:sp>
      <p:pic>
        <p:nvPicPr>
          <p:cNvPr id="10245" name="Picture 7" descr="https://www.fkit.unizg.hr/_themes17/fkit/default/fkit_title_banner.png">
            <a:extLst>
              <a:ext uri="{FF2B5EF4-FFF2-40B4-BE49-F238E27FC236}">
                <a16:creationId xmlns:a16="http://schemas.microsoft.com/office/drawing/2014/main" xmlns="" id="{B001C07E-D608-4F4C-84AB-CA0ECE901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13"/>
          <a:stretch>
            <a:fillRect/>
          </a:stretch>
        </p:blipFill>
        <p:spPr bwMode="auto">
          <a:xfrm>
            <a:off x="230188" y="114300"/>
            <a:ext cx="957262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https://www.fkit.unizg.hr/_pub/themes_static/fkitsponsive/default/icons/logo-unizg.png">
            <a:hlinkClick r:id="rId3"/>
            <a:extLst>
              <a:ext uri="{FF2B5EF4-FFF2-40B4-BE49-F238E27FC236}">
                <a16:creationId xmlns:a16="http://schemas.microsoft.com/office/drawing/2014/main" xmlns="" id="{FD5563FD-1D19-43E3-94BD-0D69C274C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923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8198DEE1-68CD-76D3-B5C5-B6763EEEE298}"/>
              </a:ext>
            </a:extLst>
          </p:cNvPr>
          <p:cNvSpPr txBox="1"/>
          <p:nvPr/>
        </p:nvSpPr>
        <p:spPr>
          <a:xfrm>
            <a:off x="1" y="3823772"/>
            <a:ext cx="9143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altLang="en-US" sz="2800" b="1" i="0" dirty="0">
                <a:solidFill>
                  <a:srgbClr val="0070C0"/>
                </a:solidFill>
                <a:effectLst/>
                <a:latin typeface="UnizgDisplay Normal" panose="02000505080000020003" pitchFamily="50" charset="0"/>
              </a:rPr>
              <a:t>KARAKTERIZACIJA  I IDENTIFIKACIJA PROIZVODA</a:t>
            </a:r>
            <a:endParaRPr lang="en-US" sz="2800" b="1" i="0" dirty="0">
              <a:solidFill>
                <a:srgbClr val="0070C0"/>
              </a:solidFill>
              <a:latin typeface="UnizgDisplay Normal" panose="02000505080000020003" pitchFamily="50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zervirano mjesto broja slajda 1">
            <a:extLst>
              <a:ext uri="{FF2B5EF4-FFF2-40B4-BE49-F238E27FC236}">
                <a16:creationId xmlns:a16="http://schemas.microsoft.com/office/drawing/2014/main" xmlns="" id="{23D4E469-AE2F-494D-8FFC-38B9BE7468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C77576-F7D3-4C9C-ACA9-9FF159AB8C9D}" type="slidenum">
              <a:rPr lang="hr-HR" altLang="sr-Latn-RS" i="0">
                <a:latin typeface="UnizgDisplay Normal" panose="02000505080000020003" pitchFamily="50" charset="0"/>
              </a:rPr>
              <a:pPr/>
              <a:t>10</a:t>
            </a:fld>
            <a:endParaRPr lang="hr-HR" altLang="sr-Latn-RS" i="0" dirty="0">
              <a:latin typeface="UnizgDisplay Normal" panose="02000505080000020003" pitchFamily="50" charset="0"/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xmlns="" id="{308E9163-0CF6-439D-B5A9-4784BF0A515B}"/>
              </a:ext>
            </a:extLst>
          </p:cNvPr>
          <p:cNvSpPr/>
          <p:nvPr/>
        </p:nvSpPr>
        <p:spPr>
          <a:xfrm>
            <a:off x="0" y="188913"/>
            <a:ext cx="91090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0" dirty="0">
                <a:latin typeface="UnizgDisplay Normal" panose="02000505080000020003" pitchFamily="50" charset="0"/>
              </a:rPr>
              <a:t>SPECIFIKACIJA PROIZVODA</a:t>
            </a:r>
          </a:p>
        </p:txBody>
      </p:sp>
      <p:pic>
        <p:nvPicPr>
          <p:cNvPr id="21508" name="Picture 5">
            <a:extLst>
              <a:ext uri="{FF2B5EF4-FFF2-40B4-BE49-F238E27FC236}">
                <a16:creationId xmlns:a16="http://schemas.microsoft.com/office/drawing/2014/main" xmlns="" id="{1A2205B1-83DD-43F8-B4B5-6E0AE0C21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908050"/>
            <a:ext cx="69723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zervirano mjesto broja slajda 1">
            <a:extLst>
              <a:ext uri="{FF2B5EF4-FFF2-40B4-BE49-F238E27FC236}">
                <a16:creationId xmlns:a16="http://schemas.microsoft.com/office/drawing/2014/main" xmlns="" id="{38D998F4-F380-4B64-A92B-A7F3E6F6F6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EF58C5-0E88-4EE7-B09F-FE6391D519FD}" type="slidenum">
              <a:rPr lang="hr-HR" altLang="sr-Latn-RS" i="0">
                <a:latin typeface="UnizgDisplay Normal" panose="02000505080000020003" pitchFamily="50" charset="0"/>
              </a:rPr>
              <a:pPr/>
              <a:t>11</a:t>
            </a:fld>
            <a:endParaRPr lang="hr-HR" altLang="sr-Latn-RS" i="0" dirty="0">
              <a:latin typeface="UnizgDisplay Normal" panose="02000505080000020003" pitchFamily="50" charset="0"/>
            </a:endParaRPr>
          </a:p>
        </p:txBody>
      </p:sp>
      <p:pic>
        <p:nvPicPr>
          <p:cNvPr id="22532" name="Picture 5">
            <a:extLst>
              <a:ext uri="{FF2B5EF4-FFF2-40B4-BE49-F238E27FC236}">
                <a16:creationId xmlns:a16="http://schemas.microsoft.com/office/drawing/2014/main" xmlns="" id="{43FEB48F-7D27-415E-95BD-753338836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985838"/>
            <a:ext cx="50101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23042376-EFE9-697C-9260-D0C8AD3DC34A}"/>
              </a:ext>
            </a:extLst>
          </p:cNvPr>
          <p:cNvSpPr/>
          <p:nvPr/>
        </p:nvSpPr>
        <p:spPr>
          <a:xfrm>
            <a:off x="0" y="188913"/>
            <a:ext cx="91090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0" dirty="0">
                <a:latin typeface="UnizgDisplay Normal" panose="02000505080000020003" pitchFamily="50" charset="0"/>
              </a:rPr>
              <a:t>SPECIFIKACIJA PROIZVODA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zervirano mjesto broja slajda 1">
            <a:extLst>
              <a:ext uri="{FF2B5EF4-FFF2-40B4-BE49-F238E27FC236}">
                <a16:creationId xmlns:a16="http://schemas.microsoft.com/office/drawing/2014/main" xmlns="" id="{52E09174-ED38-42CB-AA77-89CD8E5DE8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21CEDB-BB8B-4D94-B4E4-B7D076412399}" type="slidenum">
              <a:rPr lang="hr-HR" altLang="sr-Latn-RS" i="0">
                <a:latin typeface="UnizgDisplay Normal" panose="02000505080000020003" pitchFamily="50" charset="0"/>
              </a:rPr>
              <a:pPr/>
              <a:t>12</a:t>
            </a:fld>
            <a:endParaRPr lang="hr-HR" altLang="sr-Latn-RS" i="0">
              <a:latin typeface="UnizgDisplay Normal" panose="02000505080000020003" pitchFamily="50" charset="0"/>
            </a:endParaRPr>
          </a:p>
        </p:txBody>
      </p:sp>
      <p:sp>
        <p:nvSpPr>
          <p:cNvPr id="15363" name="Pravokutnik 3">
            <a:extLst>
              <a:ext uri="{FF2B5EF4-FFF2-40B4-BE49-F238E27FC236}">
                <a16:creationId xmlns:a16="http://schemas.microsoft.com/office/drawing/2014/main" xmlns="" id="{487B2506-22BA-41EE-B243-7150C0221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60350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l-PL" altLang="en-US" sz="2000" b="1" i="0">
                <a:latin typeface="UnizgDisplay Normal" panose="02000505080000020003" pitchFamily="50" charset="0"/>
              </a:rPr>
              <a:t>KARAKTERIZACIJA</a:t>
            </a:r>
          </a:p>
          <a:p>
            <a:pPr algn="ctr"/>
            <a:r>
              <a:rPr lang="pl-PL" altLang="en-US" sz="2000" b="1" i="0">
                <a:latin typeface="UnizgDisplay Normal" panose="02000505080000020003" pitchFamily="50" charset="0"/>
              </a:rPr>
              <a:t>određuje odnos strukture - svojstava</a:t>
            </a:r>
            <a:endParaRPr lang="en-US" altLang="en-US" sz="2000" b="1" i="0">
              <a:latin typeface="UnizgDisplay Normal" panose="02000505080000020003" pitchFamily="50" charset="0"/>
            </a:endParaRPr>
          </a:p>
        </p:txBody>
      </p:sp>
      <p:sp>
        <p:nvSpPr>
          <p:cNvPr id="15364" name="Pravokutnik 5">
            <a:extLst>
              <a:ext uri="{FF2B5EF4-FFF2-40B4-BE49-F238E27FC236}">
                <a16:creationId xmlns:a16="http://schemas.microsoft.com/office/drawing/2014/main" xmlns="" id="{48D6B39E-FF1A-4A60-8D85-BE7FBEFD3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8" y="1268413"/>
            <a:ext cx="813752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SzPct val="75000"/>
              <a:buFont typeface="Wingdings" panose="05000000000000000000" pitchFamily="2" charset="2"/>
              <a:buChar char="Ø"/>
            </a:pPr>
            <a:r>
              <a:rPr lang="en-US" altLang="en-US" i="0" dirty="0" err="1">
                <a:latin typeface="UnizgDisplay Normal" panose="02000505080000020003" pitchFamily="50" charset="0"/>
              </a:rPr>
              <a:t>Karakterizacija</a:t>
            </a:r>
            <a:r>
              <a:rPr lang="en-US" altLang="en-US" i="0" dirty="0">
                <a:latin typeface="UnizgDisplay Normal" panose="02000505080000020003" pitchFamily="50" charset="0"/>
              </a:rPr>
              <a:t> je </a:t>
            </a:r>
            <a:r>
              <a:rPr lang="en-US" altLang="en-US" i="0" dirty="0" err="1">
                <a:latin typeface="UnizgDisplay Normal" panose="02000505080000020003" pitchFamily="50" charset="0"/>
              </a:rPr>
              <a:t>određivanje</a:t>
            </a:r>
            <a:endParaRPr lang="en-US" altLang="en-US" i="0" dirty="0">
              <a:latin typeface="UnizgDisplay Normal" panose="02000505080000020003" pitchFamily="50" charset="0"/>
            </a:endParaRPr>
          </a:p>
          <a:p>
            <a:pPr marL="538163" indent="-177800">
              <a:buFont typeface="Arial" panose="020B0604020202020204" pitchFamily="34" charset="0"/>
              <a:buChar char="•"/>
            </a:pPr>
            <a:r>
              <a:rPr lang="en-US" altLang="en-US" sz="1600" i="0" dirty="0" err="1">
                <a:latin typeface="UnizgDisplay Normal" panose="02000505080000020003" pitchFamily="50" charset="0"/>
              </a:rPr>
              <a:t>kemijskog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sastava</a:t>
            </a:r>
            <a:endParaRPr lang="en-US" altLang="en-US" sz="1600" i="0" dirty="0">
              <a:latin typeface="UnizgDisplay Normal" panose="02000505080000020003" pitchFamily="50" charset="0"/>
            </a:endParaRPr>
          </a:p>
          <a:p>
            <a:pPr marL="538163" indent="-177800">
              <a:buFont typeface="Arial" panose="020B0604020202020204" pitchFamily="34" charset="0"/>
              <a:buChar char="•"/>
            </a:pPr>
            <a:r>
              <a:rPr lang="en-US" altLang="en-US" sz="1600" i="0" dirty="0" err="1">
                <a:latin typeface="UnizgDisplay Normal" panose="02000505080000020003" pitchFamily="50" charset="0"/>
              </a:rPr>
              <a:t>veličine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molekula</a:t>
            </a:r>
            <a:endParaRPr lang="en-US" altLang="en-US" sz="1600" i="0" dirty="0">
              <a:latin typeface="UnizgDisplay Normal" panose="02000505080000020003" pitchFamily="50" charset="0"/>
            </a:endParaRPr>
          </a:p>
          <a:p>
            <a:pPr marL="538163" indent="-177800">
              <a:buFont typeface="Arial" panose="020B0604020202020204" pitchFamily="34" charset="0"/>
              <a:buChar char="•"/>
            </a:pPr>
            <a:r>
              <a:rPr lang="en-US" altLang="en-US" sz="1600" i="0" dirty="0" err="1">
                <a:latin typeface="UnizgDisplay Normal" panose="02000505080000020003" pitchFamily="50" charset="0"/>
              </a:rPr>
              <a:t>strukture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molekule</a:t>
            </a:r>
            <a:endParaRPr lang="en-US" altLang="en-US" sz="1600" i="0" dirty="0">
              <a:latin typeface="UnizgDisplay Normal" panose="02000505080000020003" pitchFamily="50" charset="0"/>
            </a:endParaRPr>
          </a:p>
          <a:p>
            <a:pPr marL="538163" indent="-177800">
              <a:buFont typeface="Arial" panose="020B0604020202020204" pitchFamily="34" charset="0"/>
              <a:buChar char="•"/>
            </a:pPr>
            <a:r>
              <a:rPr lang="en-US" altLang="en-US" sz="1600" i="0" dirty="0" err="1">
                <a:latin typeface="UnizgDisplay Normal" panose="02000505080000020003" pitchFamily="50" charset="0"/>
              </a:rPr>
              <a:t>sekundarne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strukture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molekule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ili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morfologije</a:t>
            </a:r>
            <a:endParaRPr lang="en-US" altLang="en-US" sz="1600" i="0" dirty="0">
              <a:latin typeface="UnizgDisplay Normal" panose="02000505080000020003" pitchFamily="50" charset="0"/>
            </a:endParaRPr>
          </a:p>
          <a:p>
            <a:pPr marL="538163" indent="-177800">
              <a:buFont typeface="Arial" panose="020B0604020202020204" pitchFamily="34" charset="0"/>
              <a:buChar char="•"/>
            </a:pPr>
            <a:r>
              <a:rPr lang="en-US" altLang="en-US" sz="1600" i="0" dirty="0" err="1">
                <a:latin typeface="UnizgDisplay Normal" panose="02000505080000020003" pitchFamily="50" charset="0"/>
              </a:rPr>
              <a:t>sekundarne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strukture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višefaznih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materijala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ili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morfologije</a:t>
            </a:r>
            <a:endParaRPr lang="en-US" altLang="en-US" sz="1600" i="0" dirty="0">
              <a:latin typeface="UnizgDisplay Normal" panose="02000505080000020003" pitchFamily="50" charset="0"/>
            </a:endParaRPr>
          </a:p>
          <a:p>
            <a:endParaRPr lang="en-US" altLang="en-US" sz="1600" i="0" dirty="0">
              <a:latin typeface="UnizgDisplay Normal" panose="02000505080000020003" pitchFamily="50" charset="0"/>
            </a:endParaRPr>
          </a:p>
          <a:p>
            <a:pPr marL="285750" indent="-285750">
              <a:buSzPct val="75000"/>
              <a:buFont typeface="Wingdings" panose="05000000000000000000" pitchFamily="2" charset="2"/>
              <a:buChar char="Ø"/>
            </a:pPr>
            <a:r>
              <a:rPr lang="en-US" altLang="en-US" i="0" dirty="0" err="1">
                <a:latin typeface="UnizgDisplay Normal" panose="02000505080000020003" pitchFamily="50" charset="0"/>
              </a:rPr>
              <a:t>Važno</a:t>
            </a:r>
            <a:r>
              <a:rPr lang="en-US" altLang="en-US" i="0" dirty="0">
                <a:latin typeface="UnizgDisplay Normal" panose="02000505080000020003" pitchFamily="50" charset="0"/>
              </a:rPr>
              <a:t> je </a:t>
            </a:r>
            <a:r>
              <a:rPr lang="en-US" altLang="en-US" i="0" dirty="0" err="1">
                <a:latin typeface="UnizgDisplay Normal" panose="02000505080000020003" pitchFamily="50" charset="0"/>
              </a:rPr>
              <a:t>znati</a:t>
            </a:r>
            <a:r>
              <a:rPr lang="en-US" altLang="en-US" i="0" dirty="0">
                <a:latin typeface="UnizgDisplay Normal" panose="02000505080000020003" pitchFamily="50" charset="0"/>
              </a:rPr>
              <a:t>:</a:t>
            </a:r>
          </a:p>
          <a:p>
            <a:pPr marL="538163" indent="-177800">
              <a:buFont typeface="Arial" panose="020B0604020202020204" pitchFamily="34" charset="0"/>
              <a:buChar char="•"/>
            </a:pPr>
            <a:r>
              <a:rPr lang="en-US" altLang="en-US" sz="1600" i="0" dirty="0" err="1">
                <a:latin typeface="UnizgDisplay Normal" panose="02000505080000020003" pitchFamily="50" charset="0"/>
              </a:rPr>
              <a:t>poredak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atoma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u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molekuli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(-cis, - trans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položaj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bočnih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grupa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)</a:t>
            </a:r>
          </a:p>
          <a:p>
            <a:pPr marL="538163" indent="-177800">
              <a:buFont typeface="Arial" panose="020B0604020202020204" pitchFamily="34" charset="0"/>
              <a:buChar char="•"/>
            </a:pPr>
            <a:r>
              <a:rPr lang="en-US" altLang="en-US" sz="1600" i="0" dirty="0" err="1">
                <a:latin typeface="UnizgDisplay Normal" panose="02000505080000020003" pitchFamily="50" charset="0"/>
              </a:rPr>
              <a:t>položaj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segmenata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molekula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u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prostoru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(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amorfni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,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kristalni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)</a:t>
            </a:r>
          </a:p>
          <a:p>
            <a:endParaRPr lang="hr-HR" altLang="en-US" sz="1600" i="0" dirty="0">
              <a:latin typeface="UnizgDisplay Normal" panose="02000505080000020003" pitchFamily="50" charset="0"/>
            </a:endParaRPr>
          </a:p>
          <a:p>
            <a:pPr marL="285750" indent="-285750">
              <a:buSzPct val="75000"/>
              <a:buFont typeface="Wingdings" panose="05000000000000000000" pitchFamily="2" charset="2"/>
              <a:buChar char="Ø"/>
            </a:pPr>
            <a:r>
              <a:rPr lang="en-US" altLang="en-US" i="0" dirty="0" err="1">
                <a:latin typeface="UnizgDisplay Normal" panose="02000505080000020003" pitchFamily="50" charset="0"/>
              </a:rPr>
              <a:t>Poznavanje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ovih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činjenica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omogućuje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nam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interpretaciju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svojstva</a:t>
            </a:r>
            <a:r>
              <a:rPr lang="en-US" altLang="en-US" i="0" dirty="0">
                <a:latin typeface="UnizgDisplay Normal" panose="02000505080000020003" pitchFamily="50" charset="0"/>
              </a:rPr>
              <a:t>, </a:t>
            </a:r>
            <a:r>
              <a:rPr lang="en-US" altLang="en-US" i="0" dirty="0" err="1">
                <a:latin typeface="UnizgDisplay Normal" panose="02000505080000020003" pitchFamily="50" charset="0"/>
              </a:rPr>
              <a:t>na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osnovi</a:t>
            </a:r>
            <a:r>
              <a:rPr lang="en-US" altLang="en-US" i="0" dirty="0">
                <a:latin typeface="UnizgDisplay Normal" panose="02000505080000020003" pitchFamily="50" charset="0"/>
              </a:rPr>
              <a:t> koji </a:t>
            </a:r>
            <a:r>
              <a:rPr lang="en-US" altLang="en-US" i="0" dirty="0" err="1">
                <a:latin typeface="UnizgDisplay Normal" panose="02000505080000020003" pitchFamily="50" charset="0"/>
              </a:rPr>
              <a:t>donosimo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odluku</a:t>
            </a:r>
            <a:r>
              <a:rPr lang="en-US" altLang="en-US" i="0" dirty="0">
                <a:latin typeface="UnizgDisplay Normal" panose="02000505080000020003" pitchFamily="50" charset="0"/>
              </a:rPr>
              <a:t> o </a:t>
            </a:r>
            <a:r>
              <a:rPr lang="en-US" altLang="en-US" b="1" i="0" dirty="0" err="1">
                <a:latin typeface="UnizgDisplay Normal" panose="02000505080000020003" pitchFamily="50" charset="0"/>
              </a:rPr>
              <a:t>prikladnosti</a:t>
            </a:r>
            <a:r>
              <a:rPr lang="en-US" altLang="en-US" b="1" i="0" dirty="0">
                <a:latin typeface="UnizgDisplay Normal" panose="02000505080000020003" pitchFamily="50" charset="0"/>
              </a:rPr>
              <a:t> za </a:t>
            </a:r>
            <a:r>
              <a:rPr lang="en-US" altLang="en-US" b="1" i="0" dirty="0" err="1">
                <a:latin typeface="UnizgDisplay Normal" panose="02000505080000020003" pitchFamily="50" charset="0"/>
              </a:rPr>
              <a:t>određenu</a:t>
            </a:r>
            <a:r>
              <a:rPr lang="en-US" altLang="en-US" b="1" i="0" dirty="0">
                <a:latin typeface="UnizgDisplay Normal" panose="02000505080000020003" pitchFamily="50" charset="0"/>
              </a:rPr>
              <a:t> </a:t>
            </a:r>
            <a:r>
              <a:rPr lang="en-US" altLang="en-US" b="1" i="0" dirty="0" err="1">
                <a:latin typeface="UnizgDisplay Normal" panose="02000505080000020003" pitchFamily="50" charset="0"/>
              </a:rPr>
              <a:t>primjenu</a:t>
            </a:r>
            <a:r>
              <a:rPr lang="hr-HR" altLang="en-US" b="1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budući</a:t>
            </a:r>
            <a:r>
              <a:rPr lang="en-US" altLang="en-US" i="0" dirty="0">
                <a:latin typeface="UnizgDisplay Normal" panose="02000505080000020003" pitchFamily="50" charset="0"/>
              </a:rPr>
              <a:t> da </a:t>
            </a:r>
            <a:r>
              <a:rPr lang="en-US" altLang="en-US" i="0" dirty="0" err="1">
                <a:latin typeface="UnizgDisplay Normal" panose="02000505080000020003" pitchFamily="50" charset="0"/>
              </a:rPr>
              <a:t>su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b="1" i="0" dirty="0" err="1">
                <a:latin typeface="UnizgDisplay Normal" panose="02000505080000020003" pitchFamily="50" charset="0"/>
              </a:rPr>
              <a:t>svojstva</a:t>
            </a:r>
            <a:r>
              <a:rPr lang="en-US" altLang="en-US" b="1" i="0" dirty="0">
                <a:latin typeface="UnizgDisplay Normal" panose="02000505080000020003" pitchFamily="50" charset="0"/>
              </a:rPr>
              <a:t> </a:t>
            </a:r>
            <a:r>
              <a:rPr lang="en-US" altLang="en-US" b="1" i="0" dirty="0" err="1">
                <a:latin typeface="UnizgDisplay Normal" panose="02000505080000020003" pitchFamily="50" charset="0"/>
              </a:rPr>
              <a:t>posljedica</a:t>
            </a:r>
            <a:r>
              <a:rPr lang="en-US" altLang="en-US" b="1" i="0" dirty="0">
                <a:latin typeface="UnizgDisplay Normal" panose="02000505080000020003" pitchFamily="50" charset="0"/>
              </a:rPr>
              <a:t> </a:t>
            </a:r>
            <a:r>
              <a:rPr lang="en-US" altLang="en-US" b="1" i="0" dirty="0" err="1">
                <a:latin typeface="UnizgDisplay Normal" panose="02000505080000020003" pitchFamily="50" charset="0"/>
              </a:rPr>
              <a:t>svega</a:t>
            </a:r>
            <a:r>
              <a:rPr lang="en-US" altLang="en-US" b="1" i="0" dirty="0">
                <a:latin typeface="UnizgDisplay Normal" panose="02000505080000020003" pitchFamily="50" charset="0"/>
              </a:rPr>
              <a:t> </a:t>
            </a:r>
            <a:r>
              <a:rPr lang="en-US" altLang="en-US" b="1" i="0" dirty="0" err="1">
                <a:latin typeface="UnizgDisplay Normal" panose="02000505080000020003" pitchFamily="50" charset="0"/>
              </a:rPr>
              <a:t>navedenog</a:t>
            </a:r>
            <a:endParaRPr lang="en-US" altLang="en-US" b="1" i="0" dirty="0">
              <a:latin typeface="UnizgDisplay Normal" panose="02000505080000020003" pitchFamily="50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xmlns="" id="{A134FA06-0587-552C-FA92-2ECD077A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DFF17-98D9-4881-B901-DC74AE3B0024}" type="slidenum">
              <a:rPr lang="hr-HR" altLang="sr-Latn-RS" i="0" smtClean="0">
                <a:latin typeface="UnizgDisplay Normal" panose="02000505080000020003" pitchFamily="50" charset="0"/>
              </a:rPr>
              <a:pPr>
                <a:defRPr/>
              </a:pPr>
              <a:t>13</a:t>
            </a:fld>
            <a:endParaRPr lang="hr-HR" altLang="sr-Latn-RS" i="0">
              <a:latin typeface="UnizgDisplay Normal" panose="02000505080000020003" pitchFamily="50" charset="0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C1E9802B-1D7C-63F1-F8BA-EAA65643CDAA}"/>
              </a:ext>
            </a:extLst>
          </p:cNvPr>
          <p:cNvSpPr txBox="1"/>
          <p:nvPr/>
        </p:nvSpPr>
        <p:spPr>
          <a:xfrm>
            <a:off x="323528" y="289997"/>
            <a:ext cx="8496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r-HR" sz="2000" dirty="0">
                <a:latin typeface="UnizgDisplay Normal" panose="02000505080000020003" pitchFamily="50" charset="0"/>
              </a:rPr>
              <a:t>Primjer korištenja materijala u neprikladnim uvjetima</a:t>
            </a:r>
            <a:endParaRPr lang="en-US" sz="2000" dirty="0">
              <a:latin typeface="UnizgDisplay Normal" panose="02000505080000020003" pitchFamily="50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A2D5922-5E40-3570-318F-D6DD5101B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5080055" cy="2857531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6323D74B-7974-2530-94EA-30E230CD9A66}"/>
              </a:ext>
            </a:extLst>
          </p:cNvPr>
          <p:cNvSpPr txBox="1"/>
          <p:nvPr/>
        </p:nvSpPr>
        <p:spPr>
          <a:xfrm>
            <a:off x="5940152" y="1942311"/>
            <a:ext cx="2582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>
                <a:latin typeface="UnizgDisplay Normal" panose="02000505080000020003" pitchFamily="50" charset="0"/>
              </a:rPr>
              <a:t>1986 Space Shuttle Challenger</a:t>
            </a:r>
          </a:p>
        </p:txBody>
      </p:sp>
      <p:pic>
        <p:nvPicPr>
          <p:cNvPr id="7" name="Slika 7">
            <a:extLst>
              <a:ext uri="{FF2B5EF4-FFF2-40B4-BE49-F238E27FC236}">
                <a16:creationId xmlns:a16="http://schemas.microsoft.com/office/drawing/2014/main" xmlns="" id="{2EDAE13E-26BC-05FA-9BFC-1B5147F27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1048"/>
            <a:ext cx="1512168" cy="2375278"/>
          </a:xfrm>
          <a:prstGeom prst="rect">
            <a:avLst/>
          </a:prstGeom>
        </p:spPr>
      </p:pic>
      <p:pic>
        <p:nvPicPr>
          <p:cNvPr id="8" name="Slika 9">
            <a:extLst>
              <a:ext uri="{FF2B5EF4-FFF2-40B4-BE49-F238E27FC236}">
                <a16:creationId xmlns:a16="http://schemas.microsoft.com/office/drawing/2014/main" xmlns="" id="{EAB90704-55B5-147B-CE6D-9B93E00CB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96" y="3861048"/>
            <a:ext cx="1583519" cy="2375278"/>
          </a:xfrm>
          <a:prstGeom prst="rect">
            <a:avLst/>
          </a:prstGeom>
        </p:spPr>
      </p:pic>
      <p:cxnSp>
        <p:nvCxnSpPr>
          <p:cNvPr id="9" name="Ravni poveznik sa strelicom 11">
            <a:extLst>
              <a:ext uri="{FF2B5EF4-FFF2-40B4-BE49-F238E27FC236}">
                <a16:creationId xmlns:a16="http://schemas.microsoft.com/office/drawing/2014/main" xmlns="" id="{ABF9CE6F-3AC4-D379-CAEE-F17BAE5952E6}"/>
              </a:ext>
            </a:extLst>
          </p:cNvPr>
          <p:cNvCxnSpPr/>
          <p:nvPr/>
        </p:nvCxnSpPr>
        <p:spPr>
          <a:xfrm flipH="1">
            <a:off x="1691680" y="4696748"/>
            <a:ext cx="79208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13">
            <a:extLst>
              <a:ext uri="{FF2B5EF4-FFF2-40B4-BE49-F238E27FC236}">
                <a16:creationId xmlns:a16="http://schemas.microsoft.com/office/drawing/2014/main" xmlns="" id="{C6549DD0-182A-290A-5BEC-15BDCA13CD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08" y="3861048"/>
            <a:ext cx="1807183" cy="238521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Ravni poveznik sa strelicom 14">
            <a:extLst>
              <a:ext uri="{FF2B5EF4-FFF2-40B4-BE49-F238E27FC236}">
                <a16:creationId xmlns:a16="http://schemas.microsoft.com/office/drawing/2014/main" xmlns="" id="{54624C10-8FD1-9723-299D-FB5D82DE6208}"/>
              </a:ext>
            </a:extLst>
          </p:cNvPr>
          <p:cNvCxnSpPr>
            <a:cxnSpLocks/>
          </p:cNvCxnSpPr>
          <p:nvPr/>
        </p:nvCxnSpPr>
        <p:spPr>
          <a:xfrm flipH="1" flipV="1">
            <a:off x="2982774" y="5024196"/>
            <a:ext cx="685634" cy="496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avokutnik: zaobljeni kutovi 16">
            <a:extLst>
              <a:ext uri="{FF2B5EF4-FFF2-40B4-BE49-F238E27FC236}">
                <a16:creationId xmlns:a16="http://schemas.microsoft.com/office/drawing/2014/main" xmlns="" id="{5A61B452-6D39-F4BF-8BC6-EC16A9B72131}"/>
              </a:ext>
            </a:extLst>
          </p:cNvPr>
          <p:cNvSpPr/>
          <p:nvPr/>
        </p:nvSpPr>
        <p:spPr>
          <a:xfrm>
            <a:off x="4788024" y="4408754"/>
            <a:ext cx="552495" cy="327309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kstniOkvir 17">
            <a:extLst>
              <a:ext uri="{FF2B5EF4-FFF2-40B4-BE49-F238E27FC236}">
                <a16:creationId xmlns:a16="http://schemas.microsoft.com/office/drawing/2014/main" xmlns="" id="{C75406D7-498F-0AFA-8D3C-8024F7B7CCBE}"/>
              </a:ext>
            </a:extLst>
          </p:cNvPr>
          <p:cNvSpPr txBox="1"/>
          <p:nvPr/>
        </p:nvSpPr>
        <p:spPr>
          <a:xfrm>
            <a:off x="5564184" y="4005064"/>
            <a:ext cx="3400304" cy="267765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hr-HR" sz="1400" i="0" dirty="0">
                <a:latin typeface="UnizgDisplay Normal" panose="02000505080000020003" pitchFamily="50" charset="0"/>
              </a:rPr>
              <a:t>Brtve (</a:t>
            </a:r>
            <a:r>
              <a:rPr lang="en-US" sz="1400" i="0" dirty="0">
                <a:latin typeface="UnizgDisplay Normal" panose="02000505080000020003" pitchFamily="50" charset="0"/>
              </a:rPr>
              <a:t>O-rings</a:t>
            </a:r>
            <a:r>
              <a:rPr lang="hr-HR" sz="1400" i="0" dirty="0">
                <a:latin typeface="UnizgDisplay Normal" panose="02000505080000020003" pitchFamily="50" charset="0"/>
              </a:rPr>
              <a:t>)</a:t>
            </a:r>
            <a:r>
              <a:rPr lang="en-US" sz="1400" i="0" dirty="0">
                <a:latin typeface="UnizgDisplay Normal" panose="02000505080000020003" pitchFamily="50" charset="0"/>
              </a:rPr>
              <a:t> </a:t>
            </a:r>
            <a:r>
              <a:rPr lang="hr-HR" sz="1400" i="0" dirty="0">
                <a:latin typeface="UnizgDisplay Normal" panose="02000505080000020003" pitchFamily="50" charset="0"/>
              </a:rPr>
              <a:t>od </a:t>
            </a:r>
            <a:r>
              <a:rPr lang="en-US" sz="1400" i="0" dirty="0">
                <a:latin typeface="UnizgDisplay Normal" panose="02000505080000020003" pitchFamily="50" charset="0"/>
              </a:rPr>
              <a:t>Viton</a:t>
            </a:r>
            <a:r>
              <a:rPr lang="hr-HR" sz="1400" i="0" dirty="0">
                <a:latin typeface="UnizgDisplay Normal" panose="02000505080000020003" pitchFamily="50" charset="0"/>
              </a:rPr>
              <a:t>a</a:t>
            </a:r>
            <a:r>
              <a:rPr lang="en-US" altLang="en-US" sz="1400" i="0" baseline="30000" dirty="0">
                <a:latin typeface="UnizgDisplay Normal" panose="02000505080000020003" pitchFamily="50" charset="0"/>
              </a:rPr>
              <a:t>®</a:t>
            </a:r>
            <a:r>
              <a:rPr lang="en-US" sz="1400" i="0" dirty="0">
                <a:latin typeface="UnizgDisplay Normal" panose="02000505080000020003" pitchFamily="50" charset="0"/>
              </a:rPr>
              <a:t> </a:t>
            </a:r>
          </a:p>
          <a:p>
            <a:pPr algn="ctr"/>
            <a:r>
              <a:rPr lang="en-US" sz="1400" i="0" dirty="0">
                <a:latin typeface="UnizgDisplay Normal" panose="02000505080000020003" pitchFamily="50" charset="0"/>
              </a:rPr>
              <a:t>(</a:t>
            </a:r>
            <a:r>
              <a:rPr lang="en-US" altLang="en-US" sz="1400" i="0" dirty="0" err="1">
                <a:latin typeface="UnizgDisplay Normal" panose="02000505080000020003" pitchFamily="50" charset="0"/>
              </a:rPr>
              <a:t>Fluoro</a:t>
            </a:r>
            <a:r>
              <a:rPr lang="hr-HR" altLang="en-US" sz="1400" i="0" dirty="0">
                <a:latin typeface="UnizgDisplay Normal" panose="02000505080000020003" pitchFamily="50" charset="0"/>
              </a:rPr>
              <a:t>ugljična</a:t>
            </a:r>
            <a:r>
              <a:rPr lang="en-US" altLang="en-US" sz="1400" i="0" dirty="0">
                <a:latin typeface="UnizgDisplay Normal" panose="02000505080000020003" pitchFamily="50" charset="0"/>
              </a:rPr>
              <a:t> </a:t>
            </a:r>
            <a:r>
              <a:rPr lang="hr-HR" altLang="en-US" sz="1400" i="0" dirty="0">
                <a:latin typeface="UnizgDisplay Normal" panose="02000505080000020003" pitchFamily="50" charset="0"/>
              </a:rPr>
              <a:t>guma</a:t>
            </a:r>
            <a:r>
              <a:rPr lang="en-US" altLang="en-US" sz="1400" i="0" dirty="0">
                <a:latin typeface="UnizgDisplay Normal" panose="02000505080000020003" pitchFamily="50" charset="0"/>
              </a:rPr>
              <a:t>)</a:t>
            </a:r>
          </a:p>
          <a:p>
            <a:pPr algn="ctr"/>
            <a:r>
              <a:rPr lang="hr-HR" sz="1400" i="0" dirty="0">
                <a:latin typeface="UnizgDisplay Normal" panose="02000505080000020003" pitchFamily="50" charset="0"/>
              </a:rPr>
              <a:t>Visoko temperaturna otpornost </a:t>
            </a:r>
          </a:p>
          <a:p>
            <a:pPr algn="ctr"/>
            <a:r>
              <a:rPr lang="en-US" sz="1400" i="0" dirty="0">
                <a:latin typeface="UnizgDisplay Normal" panose="02000505080000020003" pitchFamily="50" charset="0"/>
              </a:rPr>
              <a:t>(260 °C)</a:t>
            </a:r>
          </a:p>
          <a:p>
            <a:pPr algn="ctr"/>
            <a:endParaRPr lang="en-US" sz="1400" i="0" dirty="0">
              <a:latin typeface="UnizgDisplay Normal" panose="02000505080000020003" pitchFamily="50" charset="0"/>
            </a:endParaRPr>
          </a:p>
          <a:p>
            <a:pPr algn="ctr"/>
            <a:r>
              <a:rPr lang="hr-HR" sz="1400" i="0" dirty="0">
                <a:latin typeface="UnizgDisplay Normal" panose="02000505080000020003" pitchFamily="50" charset="0"/>
              </a:rPr>
              <a:t>Najniža temperatura na ranijim lansiranjima 1</a:t>
            </a:r>
            <a:r>
              <a:rPr lang="en-US" sz="1400" i="0" dirty="0">
                <a:latin typeface="UnizgDisplay Normal" panose="02000505080000020003" pitchFamily="50" charset="0"/>
              </a:rPr>
              <a:t>2 °C</a:t>
            </a:r>
          </a:p>
          <a:p>
            <a:pPr algn="ctr"/>
            <a:endParaRPr lang="en-US" sz="1400" i="0" dirty="0">
              <a:latin typeface="UnizgDisplay Normal" panose="02000505080000020003" pitchFamily="50" charset="0"/>
            </a:endParaRPr>
          </a:p>
          <a:p>
            <a:pPr algn="ctr"/>
            <a:r>
              <a:rPr lang="en-US" sz="1400" i="0" dirty="0">
                <a:latin typeface="UnizgDisplay Normal" panose="02000505080000020003" pitchFamily="50" charset="0"/>
              </a:rPr>
              <a:t>28</a:t>
            </a:r>
            <a:r>
              <a:rPr lang="hr-HR" sz="1400" i="0" dirty="0">
                <a:latin typeface="UnizgDisplay Normal" panose="02000505080000020003" pitchFamily="50" charset="0"/>
              </a:rPr>
              <a:t>.1.</a:t>
            </a:r>
            <a:r>
              <a:rPr lang="en-US" sz="1400" i="0" dirty="0">
                <a:latin typeface="UnizgDisplay Normal" panose="02000505080000020003" pitchFamily="50" charset="0"/>
              </a:rPr>
              <a:t>1986</a:t>
            </a:r>
            <a:r>
              <a:rPr lang="hr-HR" sz="1400" i="0" dirty="0">
                <a:latin typeface="UnizgDisplay Normal" panose="02000505080000020003" pitchFamily="50" charset="0"/>
              </a:rPr>
              <a:t>.</a:t>
            </a:r>
            <a:r>
              <a:rPr lang="en-US" sz="1400" i="0" dirty="0">
                <a:latin typeface="UnizgDisplay Normal" panose="02000505080000020003" pitchFamily="50" charset="0"/>
              </a:rPr>
              <a:t> temp. </a:t>
            </a:r>
            <a:r>
              <a:rPr lang="hr-HR" sz="1400" i="0" dirty="0">
                <a:latin typeface="UnizgDisplay Normal" panose="02000505080000020003" pitchFamily="50" charset="0"/>
              </a:rPr>
              <a:t>Tijekom noći</a:t>
            </a:r>
            <a:r>
              <a:rPr lang="en-US" sz="1400" i="0" dirty="0">
                <a:latin typeface="UnizgDisplay Normal" panose="02000505080000020003" pitchFamily="50" charset="0"/>
              </a:rPr>
              <a:t> -8 °C </a:t>
            </a:r>
            <a:endParaRPr lang="hr-HR" sz="1400" i="0" dirty="0">
              <a:latin typeface="UnizgDisplay Normal" panose="02000505080000020003" pitchFamily="50" charset="0"/>
            </a:endParaRPr>
          </a:p>
          <a:p>
            <a:pPr algn="ctr"/>
            <a:r>
              <a:rPr lang="hr-HR" sz="1400" i="0" dirty="0">
                <a:latin typeface="UnizgDisplay Normal" panose="02000505080000020003" pitchFamily="50" charset="0"/>
              </a:rPr>
              <a:t>Tijekom lansiranja </a:t>
            </a:r>
            <a:r>
              <a:rPr lang="en-US" sz="1400" i="0" dirty="0">
                <a:latin typeface="UnizgDisplay Normal" panose="02000505080000020003" pitchFamily="50" charset="0"/>
              </a:rPr>
              <a:t>2 °C</a:t>
            </a:r>
          </a:p>
          <a:p>
            <a:pPr algn="ctr"/>
            <a:endParaRPr lang="en-US" sz="1400" i="0" dirty="0">
              <a:latin typeface="UnizgDisplay Normal" panose="02000505080000020003" pitchFamily="50" charset="0"/>
            </a:endParaRPr>
          </a:p>
          <a:p>
            <a:pPr algn="ctr"/>
            <a:r>
              <a:rPr lang="hr-HR" sz="1400" i="0" dirty="0">
                <a:latin typeface="UnizgDisplay Normal" panose="02000505080000020003" pitchFamily="50" charset="0"/>
              </a:rPr>
              <a:t>Gubitak elastičnosti brtvi</a:t>
            </a:r>
            <a:r>
              <a:rPr lang="en-US" sz="1400" i="0" dirty="0">
                <a:latin typeface="UnizgDisplay Normal" panose="02000505080000020003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820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lika 29">
            <a:extLst>
              <a:ext uri="{FF2B5EF4-FFF2-40B4-BE49-F238E27FC236}">
                <a16:creationId xmlns:a16="http://schemas.microsoft.com/office/drawing/2014/main" xmlns="" id="{55A881D7-7E12-F4CD-1B8E-0865A8FBA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060" y="3716653"/>
            <a:ext cx="2417222" cy="11522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xmlns="" id="{5129F410-6147-8968-659F-298D537615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9" r="12462"/>
          <a:stretch/>
        </p:blipFill>
        <p:spPr>
          <a:xfrm>
            <a:off x="6110288" y="2373314"/>
            <a:ext cx="2536825" cy="11712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E6F700D-71A8-1AF4-F034-8B82B623FB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9" t="18279" b="18715"/>
          <a:stretch/>
        </p:blipFill>
        <p:spPr>
          <a:xfrm>
            <a:off x="2488961" y="2380953"/>
            <a:ext cx="2995612" cy="11925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386" name="Rezervirano mjesto broja slajda 1">
            <a:extLst>
              <a:ext uri="{FF2B5EF4-FFF2-40B4-BE49-F238E27FC236}">
                <a16:creationId xmlns:a16="http://schemas.microsoft.com/office/drawing/2014/main" xmlns="" id="{FDB880AA-4019-4029-80B5-EB9AB991CB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4E48E2-6DF3-41EC-8398-1FE507CEF13C}" type="slidenum">
              <a:rPr lang="hr-HR" altLang="sr-Latn-RS" i="0">
                <a:latin typeface="UnizgDisplay Normal" panose="02000505080000020003" pitchFamily="50" charset="0"/>
              </a:rPr>
              <a:pPr/>
              <a:t>14</a:t>
            </a:fld>
            <a:endParaRPr lang="hr-HR" altLang="sr-Latn-RS" i="0">
              <a:latin typeface="UnizgDisplay Normal" panose="02000505080000020003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DA391DD-2F44-41E9-A178-1A932F912E00}"/>
              </a:ext>
            </a:extLst>
          </p:cNvPr>
          <p:cNvSpPr txBox="1">
            <a:spLocks noChangeArrowheads="1"/>
          </p:cNvSpPr>
          <p:nvPr/>
        </p:nvSpPr>
        <p:spPr>
          <a:xfrm>
            <a:off x="262903" y="853282"/>
            <a:ext cx="8785225" cy="1438275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marL="268288" indent="-268288" eaLnBrk="1" hangingPunct="1">
              <a:lnSpc>
                <a:spcPct val="80000"/>
              </a:lnSpc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sz="1600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Identifikacija</a:t>
            </a:r>
            <a:r>
              <a:rPr lang="hr-HR" altLang="en-US" sz="1600" b="1" i="0" dirty="0">
                <a:latin typeface="UnizgDisplay Normal" panose="02000505080000020003" pitchFamily="50" charset="0"/>
              </a:rPr>
              <a:t> 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materijala na molekularno</a:t>
            </a:r>
            <a:r>
              <a:rPr lang="en-GB" altLang="en-US" sz="1600" i="0" dirty="0">
                <a:latin typeface="UnizgDisplay Normal" panose="02000505080000020003" pitchFamily="50" charset="0"/>
              </a:rPr>
              <a:t>m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 nivou zasniva se na </a:t>
            </a:r>
            <a:r>
              <a:rPr lang="hr-HR" altLang="en-US" sz="1600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određivanju</a:t>
            </a:r>
            <a:r>
              <a:rPr lang="hr-HR" altLang="en-US" sz="16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zgDisplay Normal" panose="02000505080000020003" pitchFamily="50" charset="0"/>
              </a:rPr>
              <a:t> </a:t>
            </a:r>
            <a:r>
              <a:rPr lang="hr-HR" altLang="en-US" sz="1600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karakterističnih elemenata ili skupina u materijalu</a:t>
            </a:r>
          </a:p>
          <a:p>
            <a:pPr eaLnBrk="1" hangingPunct="1">
              <a:lnSpc>
                <a:spcPct val="80000"/>
              </a:lnSpc>
              <a:buClr>
                <a:srgbClr val="39639D"/>
              </a:buClr>
              <a:defRPr/>
            </a:pPr>
            <a:endParaRPr lang="hr-HR" altLang="en-US" sz="1600" i="0" dirty="0">
              <a:latin typeface="UnizgDisplay Normal" panose="02000505080000020003" pitchFamily="50" charset="0"/>
            </a:endParaRPr>
          </a:p>
          <a:p>
            <a:pPr marL="268288" indent="-268288" eaLnBrk="1" hangingPunct="1">
              <a:lnSpc>
                <a:spcPct val="80000"/>
              </a:lnSpc>
              <a:buClrTx/>
              <a:buSzPct val="75000"/>
              <a:buFont typeface="Wingdings" panose="05000000000000000000" pitchFamily="2" charset="2"/>
              <a:buChar char="Ø"/>
              <a:defRPr/>
            </a:pPr>
            <a:r>
              <a:rPr lang="pl-PL" altLang="en-US" sz="1600" i="0" dirty="0">
                <a:latin typeface="UnizgDisplay Normal" panose="02000505080000020003" pitchFamily="50" charset="0"/>
              </a:rPr>
              <a:t>Jednostavno ih je odrediti budući da se razlikuju od ostatka materijala: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 </a:t>
            </a:r>
            <a:r>
              <a:rPr lang="hr-HR" altLang="en-US" sz="1600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S, N, OH, COOH, C</a:t>
            </a:r>
            <a:r>
              <a:rPr lang="en-US" altLang="en-US" sz="1600" b="1" i="0" dirty="0">
                <a:solidFill>
                  <a:srgbClr val="0070C0"/>
                </a:solidFill>
                <a:latin typeface="UnizgDisplay Normal" panose="02000505080000020003" pitchFamily="50" charset="0"/>
                <a:cs typeface="Arial" panose="020B0604020202020204" pitchFamily="34" charset="0"/>
              </a:rPr>
              <a:t>=</a:t>
            </a:r>
            <a:r>
              <a:rPr lang="hr-HR" altLang="en-US" sz="1600" b="1" i="0" dirty="0">
                <a:solidFill>
                  <a:srgbClr val="0070C0"/>
                </a:solidFill>
                <a:latin typeface="UnizgDisplay Normal" panose="02000505080000020003" pitchFamily="50" charset="0"/>
                <a:cs typeface="Arial" panose="020B0604020202020204" pitchFamily="34" charset="0"/>
              </a:rPr>
              <a:t>O, C</a:t>
            </a:r>
            <a:r>
              <a:rPr lang="en-US" altLang="en-US" sz="1600" b="1" i="0" dirty="0">
                <a:solidFill>
                  <a:srgbClr val="0070C0"/>
                </a:solidFill>
                <a:latin typeface="UnizgDisplay Normal" panose="02000505080000020003" pitchFamily="50" charset="0"/>
                <a:cs typeface="Arial" panose="020B0604020202020204" pitchFamily="34" charset="0"/>
              </a:rPr>
              <a:t>≡</a:t>
            </a:r>
            <a:r>
              <a:rPr lang="hr-HR" altLang="en-US" sz="1600" b="1" i="0" dirty="0">
                <a:solidFill>
                  <a:srgbClr val="0070C0"/>
                </a:solidFill>
                <a:latin typeface="UnizgDisplay Normal" panose="02000505080000020003" pitchFamily="50" charset="0"/>
                <a:cs typeface="Arial" panose="020B0604020202020204" pitchFamily="34" charset="0"/>
              </a:rPr>
              <a:t>N, C</a:t>
            </a:r>
            <a:r>
              <a:rPr lang="en-US" altLang="en-US" sz="1600" b="1" i="0" dirty="0">
                <a:solidFill>
                  <a:srgbClr val="0070C0"/>
                </a:solidFill>
                <a:latin typeface="UnizgDisplay Normal" panose="02000505080000020003" pitchFamily="50" charset="0"/>
                <a:cs typeface="Arial" panose="020B0604020202020204" pitchFamily="34" charset="0"/>
              </a:rPr>
              <a:t>=</a:t>
            </a:r>
            <a:r>
              <a:rPr lang="hr-HR" altLang="en-US" sz="1600" b="1" i="0" dirty="0">
                <a:solidFill>
                  <a:srgbClr val="0070C0"/>
                </a:solidFill>
                <a:latin typeface="UnizgDisplay Normal" panose="02000505080000020003" pitchFamily="50" charset="0"/>
                <a:cs typeface="Arial" panose="020B0604020202020204" pitchFamily="34" charset="0"/>
              </a:rPr>
              <a:t>C, </a:t>
            </a:r>
            <a:r>
              <a:rPr lang="hr-HR" altLang="en-US" sz="1600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Al, Fe…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xmlns="" id="{B9F8A0B7-F655-4313-A362-F43912824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4455" y="2500523"/>
            <a:ext cx="527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1400" b="1" i="0" dirty="0">
                <a:latin typeface="+mj-lt"/>
              </a:rPr>
              <a:t>PVC</a:t>
            </a: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xmlns="" id="{529F9850-889A-4F97-AE05-DFE820F2C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8519" y="3187527"/>
            <a:ext cx="360362" cy="431800"/>
          </a:xfrm>
          <a:prstGeom prst="ellipse">
            <a:avLst/>
          </a:prstGeom>
          <a:noFill/>
          <a:ln w="9525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r-Latn-CS" altLang="en-US">
              <a:latin typeface="+mj-lt"/>
            </a:endParaRP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xmlns="" id="{61FDD74E-F534-4591-B857-A910D7E09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6238" y="3169637"/>
            <a:ext cx="360363" cy="431800"/>
          </a:xfrm>
          <a:prstGeom prst="ellipse">
            <a:avLst/>
          </a:prstGeom>
          <a:noFill/>
          <a:ln w="9525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r-Latn-CS" altLang="en-US">
              <a:latin typeface="+mj-lt"/>
            </a:endParaRP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xmlns="" id="{97ED7324-0414-46FF-9008-2385DC635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9682" y="3168277"/>
            <a:ext cx="360363" cy="431800"/>
          </a:xfrm>
          <a:prstGeom prst="ellipse">
            <a:avLst/>
          </a:prstGeom>
          <a:noFill/>
          <a:ln w="9525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r-Latn-CS" altLang="en-US">
              <a:latin typeface="+mj-lt"/>
            </a:endParaRPr>
          </a:p>
        </p:txBody>
      </p:sp>
      <p:pic>
        <p:nvPicPr>
          <p:cNvPr id="16394" name="Picture 12">
            <a:extLst>
              <a:ext uri="{FF2B5EF4-FFF2-40B4-BE49-F238E27FC236}">
                <a16:creationId xmlns:a16="http://schemas.microsoft.com/office/drawing/2014/main" xmlns="" id="{2C01C242-5721-495B-AB83-99529CBE5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3694113"/>
            <a:ext cx="2017713" cy="117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3">
            <a:extLst>
              <a:ext uri="{FF2B5EF4-FFF2-40B4-BE49-F238E27FC236}">
                <a16:creationId xmlns:a16="http://schemas.microsoft.com/office/drawing/2014/main" xmlns="" id="{73060AF2-657D-4BD2-A1FE-FB38CED21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88" y="4424363"/>
            <a:ext cx="574675" cy="431800"/>
          </a:xfrm>
          <a:prstGeom prst="ellipse">
            <a:avLst/>
          </a:prstGeom>
          <a:noFill/>
          <a:ln w="9525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r-Latn-CS" altLang="en-US">
              <a:latin typeface="+mj-lt"/>
            </a:endParaRP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xmlns="" id="{36CDEBC7-6242-4723-8F2E-C6933C99A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3" y="4486275"/>
            <a:ext cx="804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1400" b="1" i="0" dirty="0" err="1">
                <a:latin typeface="+mj-lt"/>
              </a:rPr>
              <a:t>heksan</a:t>
            </a:r>
            <a:endParaRPr lang="hr-HR" sz="1400" b="1" i="0" dirty="0">
              <a:latin typeface="+mj-lt"/>
            </a:endParaRP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xmlns="" id="{52137F1B-4B69-4ABC-8FC1-7FBAB4004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6767" y="3708803"/>
            <a:ext cx="189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1400" b="1" i="0" dirty="0" err="1">
                <a:latin typeface="+mj-lt"/>
              </a:rPr>
              <a:t>Kloroprenska</a:t>
            </a:r>
            <a:r>
              <a:rPr lang="hr-HR" sz="1400" b="1" i="0" dirty="0">
                <a:latin typeface="+mj-lt"/>
              </a:rPr>
              <a:t> guma</a:t>
            </a:r>
          </a:p>
        </p:txBody>
      </p:sp>
      <p:sp>
        <p:nvSpPr>
          <p:cNvPr id="17" name="Oval 18">
            <a:extLst>
              <a:ext uri="{FF2B5EF4-FFF2-40B4-BE49-F238E27FC236}">
                <a16:creationId xmlns:a16="http://schemas.microsoft.com/office/drawing/2014/main" xmlns="" id="{84253C5D-92DE-439E-8732-39C8423BC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5930" y="3664258"/>
            <a:ext cx="504825" cy="431800"/>
          </a:xfrm>
          <a:prstGeom prst="ellipse">
            <a:avLst/>
          </a:prstGeom>
          <a:noFill/>
          <a:ln w="9525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r-Latn-CS" altLang="en-US">
              <a:latin typeface="+mj-lt"/>
            </a:endParaRPr>
          </a:p>
        </p:txBody>
      </p:sp>
      <p:sp>
        <p:nvSpPr>
          <p:cNvPr id="18" name="Oval 19">
            <a:extLst>
              <a:ext uri="{FF2B5EF4-FFF2-40B4-BE49-F238E27FC236}">
                <a16:creationId xmlns:a16="http://schemas.microsoft.com/office/drawing/2014/main" xmlns="" id="{D18F0527-846E-46EE-A58E-880BF85DA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081" y="4270375"/>
            <a:ext cx="504825" cy="431800"/>
          </a:xfrm>
          <a:prstGeom prst="ellipse">
            <a:avLst/>
          </a:prstGeom>
          <a:noFill/>
          <a:ln w="9525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r-Latn-CS" altLang="en-US">
              <a:latin typeface="+mj-lt"/>
            </a:endParaRPr>
          </a:p>
        </p:txBody>
      </p:sp>
      <p:pic>
        <p:nvPicPr>
          <p:cNvPr id="16401" name="Picture 20">
            <a:extLst>
              <a:ext uri="{FF2B5EF4-FFF2-40B4-BE49-F238E27FC236}">
                <a16:creationId xmlns:a16="http://schemas.microsoft.com/office/drawing/2014/main" xmlns="" id="{C48383E8-E94C-48A0-A1D5-673AD7956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t="50296"/>
          <a:stretch>
            <a:fillRect/>
          </a:stretch>
        </p:blipFill>
        <p:spPr bwMode="auto">
          <a:xfrm>
            <a:off x="5948363" y="3694113"/>
            <a:ext cx="3033712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2">
            <a:extLst>
              <a:ext uri="{FF2B5EF4-FFF2-40B4-BE49-F238E27FC236}">
                <a16:creationId xmlns:a16="http://schemas.microsoft.com/office/drawing/2014/main" xmlns="" id="{B9A370E3-E495-44A3-8891-828D45641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249863"/>
            <a:ext cx="87852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8288" indent="-268288" eaLnBrk="1" hangingPunct="1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sz="1600" i="0" dirty="0">
                <a:latin typeface="UnizgDisplay Normal" panose="02000505080000020003" pitchFamily="50" charset="0"/>
              </a:rPr>
              <a:t>Na tom principu razvile su se </a:t>
            </a:r>
            <a:r>
              <a:rPr lang="en-GB" sz="1600" b="1" i="0" dirty="0" err="1">
                <a:solidFill>
                  <a:srgbClr val="0070C0"/>
                </a:solidFill>
                <a:latin typeface="UnizgDisplay Normal" panose="02000505080000020003" pitchFamily="50" charset="0"/>
              </a:rPr>
              <a:t>tehnike</a:t>
            </a:r>
            <a:r>
              <a:rPr lang="en-GB" sz="1600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 </a:t>
            </a:r>
            <a:r>
              <a:rPr lang="hr-HR" sz="1600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za identifikaciju </a:t>
            </a:r>
            <a:r>
              <a:rPr lang="hr-HR" sz="1600" i="0" dirty="0">
                <a:latin typeface="UnizgDisplay Normal" panose="02000505080000020003" pitchFamily="50" charset="0"/>
              </a:rPr>
              <a:t>materijala</a:t>
            </a:r>
          </a:p>
          <a:p>
            <a:pPr marL="268288" indent="-268288" eaLnBrk="1" hangingPunct="1">
              <a:lnSpc>
                <a:spcPct val="9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sz="1600" i="0" dirty="0">
                <a:latin typeface="UnizgDisplay Normal" panose="02000505080000020003" pitchFamily="50" charset="0"/>
              </a:rPr>
              <a:t>Upotrebom</a:t>
            </a:r>
            <a:r>
              <a:rPr lang="hr-HR" sz="1600" b="1" i="0" dirty="0">
                <a:latin typeface="UnizgDisplay Normal" panose="02000505080000020003" pitchFamily="50" charset="0"/>
              </a:rPr>
              <a:t> </a:t>
            </a:r>
            <a:r>
              <a:rPr lang="hr-HR" sz="1600" i="0" dirty="0">
                <a:latin typeface="UnizgDisplay Normal" panose="02000505080000020003" pitchFamily="50" charset="0"/>
              </a:rPr>
              <a:t>analitičkih kemijskih ili instrumentalnih tehnika</a:t>
            </a:r>
            <a:r>
              <a:rPr lang="en-GB" sz="1600" i="0" dirty="0">
                <a:latin typeface="UnizgDisplay Normal" panose="02000505080000020003" pitchFamily="50" charset="0"/>
              </a:rPr>
              <a:t> </a:t>
            </a:r>
            <a:r>
              <a:rPr lang="hr-HR" sz="1600" i="0" dirty="0">
                <a:latin typeface="UnizgDisplay Normal" panose="02000505080000020003" pitchFamily="50" charset="0"/>
              </a:rPr>
              <a:t>svrha je odrediti </a:t>
            </a:r>
            <a:r>
              <a:rPr lang="hr-HR" sz="1600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karakterističnu skupinu ili element </a:t>
            </a:r>
            <a:r>
              <a:rPr lang="hr-HR" sz="1600" i="0" dirty="0">
                <a:latin typeface="UnizgDisplay Normal" panose="02000505080000020003" pitchFamily="50" charset="0"/>
              </a:rPr>
              <a:t>i tako prepoznati (identificirati) materijal</a:t>
            </a:r>
          </a:p>
        </p:txBody>
      </p:sp>
      <p:sp>
        <p:nvSpPr>
          <p:cNvPr id="23" name="Oval 25">
            <a:extLst>
              <a:ext uri="{FF2B5EF4-FFF2-40B4-BE49-F238E27FC236}">
                <a16:creationId xmlns:a16="http://schemas.microsoft.com/office/drawing/2014/main" xmlns="" id="{52A805F6-1DE2-4613-87B3-48BA35D00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225" y="3789363"/>
            <a:ext cx="360363" cy="503237"/>
          </a:xfrm>
          <a:prstGeom prst="ellipse">
            <a:avLst/>
          </a:prstGeom>
          <a:noFill/>
          <a:ln w="9525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r-Latn-CS" altLang="en-US">
              <a:latin typeface="+mj-lt"/>
            </a:endParaRPr>
          </a:p>
        </p:txBody>
      </p:sp>
      <p:pic>
        <p:nvPicPr>
          <p:cNvPr id="16406" name="Picture 36" descr="Slikovni rezultat za benzene">
            <a:extLst>
              <a:ext uri="{FF2B5EF4-FFF2-40B4-BE49-F238E27FC236}">
                <a16:creationId xmlns:a16="http://schemas.microsoft.com/office/drawing/2014/main" xmlns="" id="{F6014626-3EBE-4B54-B089-F77E4B780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382838"/>
            <a:ext cx="1006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>
            <a:extLst>
              <a:ext uri="{FF2B5EF4-FFF2-40B4-BE49-F238E27FC236}">
                <a16:creationId xmlns:a16="http://schemas.microsoft.com/office/drawing/2014/main" xmlns="" id="{DF0AB1B9-5ED9-49C3-BE54-1D567EDA4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8" y="314483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r-Latn-CS" altLang="en-US">
              <a:latin typeface="+mj-lt"/>
            </a:endParaRPr>
          </a:p>
        </p:txBody>
      </p:sp>
      <p:sp>
        <p:nvSpPr>
          <p:cNvPr id="12" name="Oval 26">
            <a:extLst>
              <a:ext uri="{FF2B5EF4-FFF2-40B4-BE49-F238E27FC236}">
                <a16:creationId xmlns:a16="http://schemas.microsoft.com/office/drawing/2014/main" xmlns="" id="{3D4458D0-749B-4953-A6E4-5C2DC4DB0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613" y="2566988"/>
            <a:ext cx="790575" cy="719137"/>
          </a:xfrm>
          <a:prstGeom prst="ellipse">
            <a:avLst/>
          </a:prstGeom>
          <a:noFill/>
          <a:ln w="9525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r-Latn-CS" altLang="en-US">
              <a:latin typeface="+mj-lt"/>
            </a:endParaRP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xmlns="" id="{2184FA30-6A40-4553-B496-C686C7FB9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554288"/>
            <a:ext cx="825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1400" b="1" i="0" dirty="0">
                <a:latin typeface="+mj-lt"/>
              </a:rPr>
              <a:t>benzen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xmlns="" id="{D65CB94F-64B2-4478-945C-D1B71766C4E6}"/>
              </a:ext>
            </a:extLst>
          </p:cNvPr>
          <p:cNvSpPr/>
          <p:nvPr/>
        </p:nvSpPr>
        <p:spPr>
          <a:xfrm>
            <a:off x="312738" y="2373313"/>
            <a:ext cx="1955800" cy="118110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AutoShape 24">
            <a:extLst>
              <a:ext uri="{FF2B5EF4-FFF2-40B4-BE49-F238E27FC236}">
                <a16:creationId xmlns:a16="http://schemas.microsoft.com/office/drawing/2014/main" xmlns="" id="{BC1A774D-D176-48C8-A896-02514A800F7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316956" y="3137695"/>
            <a:ext cx="142875" cy="576262"/>
          </a:xfrm>
          <a:prstGeom prst="upDownArrow">
            <a:avLst>
              <a:gd name="adj1" fmla="val 50000"/>
              <a:gd name="adj2" fmla="val 80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r-Latn-CS" altLang="en-US">
              <a:latin typeface="+mj-lt"/>
            </a:endParaRPr>
          </a:p>
        </p:txBody>
      </p:sp>
      <p:sp>
        <p:nvSpPr>
          <p:cNvPr id="22" name="AutoShape 24">
            <a:extLst>
              <a:ext uri="{FF2B5EF4-FFF2-40B4-BE49-F238E27FC236}">
                <a16:creationId xmlns:a16="http://schemas.microsoft.com/office/drawing/2014/main" xmlns="" id="{8D9471E8-CFDA-418D-972A-6619B12A9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5" y="3333750"/>
            <a:ext cx="142875" cy="576263"/>
          </a:xfrm>
          <a:prstGeom prst="upDownArrow">
            <a:avLst>
              <a:gd name="adj1" fmla="val 50000"/>
              <a:gd name="adj2" fmla="val 80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r-Latn-CS" altLang="en-US">
              <a:latin typeface="+mj-lt"/>
            </a:endParaRPr>
          </a:p>
        </p:txBody>
      </p:sp>
      <p:sp>
        <p:nvSpPr>
          <p:cNvPr id="27" name="Text Box 15">
            <a:extLst>
              <a:ext uri="{FF2B5EF4-FFF2-40B4-BE49-F238E27FC236}">
                <a16:creationId xmlns:a16="http://schemas.microsoft.com/office/drawing/2014/main" xmlns="" id="{99E9700A-E19C-448F-AD78-D220B9C0F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775" y="2380953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1400" b="1" i="0" dirty="0">
                <a:latin typeface="+mj-lt"/>
              </a:rPr>
              <a:t>PE</a:t>
            </a:r>
          </a:p>
        </p:txBody>
      </p:sp>
      <p:sp>
        <p:nvSpPr>
          <p:cNvPr id="2" name="Text Box 15">
            <a:extLst>
              <a:ext uri="{FF2B5EF4-FFF2-40B4-BE49-F238E27FC236}">
                <a16:creationId xmlns:a16="http://schemas.microsoft.com/office/drawing/2014/main" xmlns="" id="{34150B80-3298-F33C-72F2-F0202BDEE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076" y="4530824"/>
            <a:ext cx="249421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400" b="1" i="0" dirty="0">
                <a:latin typeface="+mj-lt"/>
              </a:rPr>
              <a:t>Poli(</a:t>
            </a:r>
            <a:r>
              <a:rPr lang="en-US" sz="1400" b="1" i="0" dirty="0" err="1">
                <a:latin typeface="+mj-lt"/>
              </a:rPr>
              <a:t>etilen-tereftalat</a:t>
            </a:r>
            <a:r>
              <a:rPr lang="en-US" sz="1400" b="1" i="0" dirty="0">
                <a:latin typeface="+mj-lt"/>
              </a:rPr>
              <a:t>)</a:t>
            </a:r>
            <a:endParaRPr lang="hr-HR" sz="1400" b="1" i="0" dirty="0">
              <a:latin typeface="+mj-lt"/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1E415195-5947-4B82-D4F4-B8347382FDBE}"/>
              </a:ext>
            </a:extLst>
          </p:cNvPr>
          <p:cNvSpPr/>
          <p:nvPr/>
        </p:nvSpPr>
        <p:spPr>
          <a:xfrm>
            <a:off x="0" y="222250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0" dirty="0">
                <a:latin typeface="UnizgDisplay Bold" panose="02000505090000020003" pitchFamily="50" charset="0"/>
              </a:rPr>
              <a:t>KARAKTERIZACIJA I IDENTIFIKACIJA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zervirano mjesto broja slajda 1">
            <a:extLst>
              <a:ext uri="{FF2B5EF4-FFF2-40B4-BE49-F238E27FC236}">
                <a16:creationId xmlns:a16="http://schemas.microsoft.com/office/drawing/2014/main" xmlns="" id="{562AD7E8-BBF5-4974-AAD9-695534DE67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A71EE9-665E-4447-BA41-4C8F24D82D63}" type="slidenum">
              <a:rPr lang="hr-HR" altLang="sr-Latn-RS" i="0">
                <a:latin typeface="UnizgDisplay Normal" panose="02000505080000020003" pitchFamily="50" charset="0"/>
              </a:rPr>
              <a:pPr/>
              <a:t>15</a:t>
            </a:fld>
            <a:endParaRPr lang="hr-HR" altLang="sr-Latn-RS" i="0" dirty="0">
              <a:latin typeface="UnizgDisplay Normal" panose="02000505080000020003" pitchFamily="50" charset="0"/>
            </a:endParaRPr>
          </a:p>
        </p:txBody>
      </p:sp>
      <p:sp>
        <p:nvSpPr>
          <p:cNvPr id="17412" name="Pravokutnik 5">
            <a:extLst>
              <a:ext uri="{FF2B5EF4-FFF2-40B4-BE49-F238E27FC236}">
                <a16:creationId xmlns:a16="http://schemas.microsoft.com/office/drawing/2014/main" xmlns="" id="{2357BB4F-FDE2-456E-8914-E4C352DE9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981075"/>
            <a:ext cx="8425631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Pct val="75000"/>
              <a:buFont typeface="Wingdings" panose="05000000000000000000" pitchFamily="2" charset="2"/>
              <a:buChar char="Ø"/>
            </a:pPr>
            <a:r>
              <a:rPr lang="en-US" altLang="en-US" sz="1800" i="0" dirty="0" err="1">
                <a:latin typeface="UnizgDisplay Normal" panose="02000505080000020003" pitchFamily="50" charset="0"/>
              </a:rPr>
              <a:t>Identifikacija</a:t>
            </a:r>
            <a:r>
              <a:rPr lang="en-US" altLang="en-US" sz="18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800" i="0" dirty="0" err="1">
                <a:latin typeface="UnizgDisplay Normal" panose="02000505080000020003" pitchFamily="50" charset="0"/>
              </a:rPr>
              <a:t>započinje</a:t>
            </a:r>
            <a:r>
              <a:rPr lang="en-US" altLang="en-US" sz="1800" i="0" dirty="0">
                <a:latin typeface="UnizgDisplay Normal" panose="02000505080000020003" pitchFamily="50" charset="0"/>
              </a:rPr>
              <a:t> - </a:t>
            </a:r>
            <a:r>
              <a:rPr lang="en-US" altLang="en-US" sz="1800" b="1" i="0" dirty="0" err="1">
                <a:latin typeface="UnizgDisplay Normal" panose="02000505080000020003" pitchFamily="50" charset="0"/>
              </a:rPr>
              <a:t>preliminarnim</a:t>
            </a:r>
            <a:r>
              <a:rPr lang="en-US" altLang="en-US" sz="1800" b="1" i="0" dirty="0">
                <a:latin typeface="UnizgDisplay Normal" panose="02000505080000020003" pitchFamily="50" charset="0"/>
              </a:rPr>
              <a:t> </a:t>
            </a:r>
            <a:r>
              <a:rPr lang="en-US" altLang="en-US" sz="1800" b="1" i="0" dirty="0" err="1">
                <a:latin typeface="UnizgDisplay Normal" panose="02000505080000020003" pitchFamily="50" charset="0"/>
              </a:rPr>
              <a:t>metodama</a:t>
            </a:r>
            <a:endParaRPr lang="en-US" altLang="en-US" sz="1800" b="1" i="0" dirty="0">
              <a:latin typeface="UnizgDisplay Normal" panose="02000505080000020003" pitchFamily="50" charset="0"/>
            </a:endParaRPr>
          </a:p>
          <a:p>
            <a:pPr marL="536575" indent="-176213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i="0" dirty="0" err="1">
                <a:latin typeface="UnizgDisplay Normal" panose="02000505080000020003" pitchFamily="50" charset="0"/>
              </a:rPr>
              <a:t>vizualnim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pregledom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izgled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uzorka</a:t>
            </a:r>
            <a:endParaRPr lang="en-US" altLang="en-US" sz="1600" i="0" dirty="0">
              <a:latin typeface="UnizgDisplay Normal" panose="02000505080000020003" pitchFamily="50" charset="0"/>
            </a:endParaRPr>
          </a:p>
          <a:p>
            <a:pPr marL="536575" indent="-176213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i="0" dirty="0">
                <a:latin typeface="UnizgDisplay Normal" panose="02000505080000020003" pitchFamily="50" charset="0"/>
              </a:rPr>
              <a:t>test s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kemikalijama</a:t>
            </a:r>
            <a:endParaRPr lang="en-US" altLang="en-US" sz="1600" i="0" dirty="0">
              <a:latin typeface="UnizgDisplay Normal" panose="02000505080000020003" pitchFamily="50" charset="0"/>
            </a:endParaRPr>
          </a:p>
          <a:p>
            <a:pPr marL="536575" indent="-176213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i="0" dirty="0">
                <a:latin typeface="UnizgDisplay Normal" panose="02000505080000020003" pitchFamily="50" charset="0"/>
              </a:rPr>
              <a:t>test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na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gorenje</a:t>
            </a:r>
            <a:endParaRPr lang="hr-HR" altLang="en-US" sz="1600" i="0" dirty="0">
              <a:latin typeface="UnizgDisplay Normal" panose="02000505080000020003" pitchFamily="50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0" dirty="0">
              <a:latin typeface="UnizgDisplay Normal" panose="02000505080000020003" pitchFamily="50" charset="0"/>
            </a:endParaRPr>
          </a:p>
          <a:p>
            <a:pPr marL="285750" indent="-285750">
              <a:spcBef>
                <a:spcPct val="0"/>
              </a:spcBef>
              <a:buClrTx/>
              <a:buSzPct val="75000"/>
              <a:buFont typeface="Wingdings" panose="05000000000000000000" pitchFamily="2" charset="2"/>
              <a:buChar char="Ø"/>
            </a:pPr>
            <a:r>
              <a:rPr lang="en-US" altLang="en-US" sz="1800" b="1" i="0" dirty="0" err="1">
                <a:latin typeface="UnizgDisplay Normal" panose="02000505080000020003" pitchFamily="50" charset="0"/>
              </a:rPr>
              <a:t>Vizualnim</a:t>
            </a:r>
            <a:r>
              <a:rPr lang="en-US" altLang="en-US" sz="1800" b="1" i="0" dirty="0">
                <a:latin typeface="UnizgDisplay Normal" panose="02000505080000020003" pitchFamily="50" charset="0"/>
              </a:rPr>
              <a:t> </a:t>
            </a:r>
            <a:r>
              <a:rPr lang="en-US" altLang="en-US" sz="1800" b="1" i="0" dirty="0" err="1">
                <a:latin typeface="UnizgDisplay Normal" panose="02000505080000020003" pitchFamily="50" charset="0"/>
              </a:rPr>
              <a:t>pregledom</a:t>
            </a:r>
            <a:r>
              <a:rPr lang="en-US" altLang="en-US" sz="1800" b="1" i="0" dirty="0">
                <a:latin typeface="UnizgDisplay Normal" panose="02000505080000020003" pitchFamily="50" charset="0"/>
              </a:rPr>
              <a:t> </a:t>
            </a:r>
            <a:r>
              <a:rPr lang="en-US" altLang="en-US" sz="1800" i="0" dirty="0" err="1">
                <a:latin typeface="UnizgDisplay Normal" panose="02000505080000020003" pitchFamily="50" charset="0"/>
              </a:rPr>
              <a:t>razvrsta</a:t>
            </a:r>
            <a:r>
              <a:rPr lang="en-US" altLang="en-US" sz="1800" i="0" dirty="0">
                <a:latin typeface="UnizgDisplay Normal" panose="02000505080000020003" pitchFamily="50" charset="0"/>
              </a:rPr>
              <a:t> se</a:t>
            </a:r>
          </a:p>
          <a:p>
            <a:pPr marL="536575" indent="-176213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i="0" dirty="0" err="1">
                <a:latin typeface="UnizgDisplay Normal" panose="02000505080000020003" pitchFamily="50" charset="0"/>
              </a:rPr>
              <a:t>metale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,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keramiku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,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staklo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,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plastiku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,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gumu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,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zatim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pjenaste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(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spužvaste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)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ili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krute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polimere</a:t>
            </a:r>
            <a:endParaRPr lang="hr-HR" altLang="en-US" sz="1600" i="0" dirty="0">
              <a:latin typeface="UnizgDisplay Normal" panose="02000505080000020003" pitchFamily="50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0" dirty="0">
              <a:latin typeface="UnizgDisplay Normal" panose="02000505080000020003" pitchFamily="50" charset="0"/>
            </a:endParaRPr>
          </a:p>
          <a:p>
            <a:pPr marL="285750" indent="-285750">
              <a:spcBef>
                <a:spcPct val="0"/>
              </a:spcBef>
              <a:buClrTx/>
              <a:buSzPct val="75000"/>
              <a:buFont typeface="Wingdings" panose="05000000000000000000" pitchFamily="2" charset="2"/>
              <a:buChar char="Ø"/>
            </a:pPr>
            <a:r>
              <a:rPr lang="en-US" altLang="en-US" sz="1800" b="1" i="0" dirty="0">
                <a:latin typeface="UnizgDisplay Normal" panose="02000505080000020003" pitchFamily="50" charset="0"/>
              </a:rPr>
              <a:t>Test s </a:t>
            </a:r>
            <a:r>
              <a:rPr lang="en-US" altLang="en-US" sz="1800" b="1" i="0" dirty="0" err="1">
                <a:latin typeface="UnizgDisplay Normal" panose="02000505080000020003" pitchFamily="50" charset="0"/>
              </a:rPr>
              <a:t>kemikalijama</a:t>
            </a:r>
            <a:endParaRPr lang="en-US" altLang="en-US" sz="1800" b="1" i="0" dirty="0">
              <a:latin typeface="UnizgDisplay Normal" panose="02000505080000020003" pitchFamily="50" charset="0"/>
            </a:endParaRPr>
          </a:p>
          <a:p>
            <a:pPr marL="536575" indent="-176213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i="0" dirty="0" err="1">
                <a:latin typeface="UnizgDisplay Normal" panose="02000505080000020003" pitchFamily="50" charset="0"/>
              </a:rPr>
              <a:t>kad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se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plastici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(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polimeru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) koji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sadrži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sumpor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dodaje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HNO</a:t>
            </a:r>
            <a:r>
              <a:rPr lang="en-US" altLang="en-US" sz="1600" i="0" baseline="-25000" dirty="0">
                <a:latin typeface="UnizgDisplay Normal" panose="02000505080000020003" pitchFamily="50" charset="0"/>
              </a:rPr>
              <a:t>3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nastaju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tamno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smeđe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pare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 (NO</a:t>
            </a:r>
            <a:r>
              <a:rPr lang="hr-HR" altLang="en-US" sz="1600" i="0" baseline="-25000" dirty="0">
                <a:latin typeface="UnizgDisplay Normal" panose="02000505080000020003" pitchFamily="50" charset="0"/>
              </a:rPr>
              <a:t>2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0" dirty="0">
              <a:latin typeface="UnizgDisplay Normal" panose="02000505080000020003" pitchFamily="50" charset="0"/>
            </a:endParaRPr>
          </a:p>
          <a:p>
            <a:pPr marL="285750" indent="-285750">
              <a:spcBef>
                <a:spcPct val="0"/>
              </a:spcBef>
              <a:buClrTx/>
              <a:buSzPct val="75000"/>
              <a:buFont typeface="Wingdings" panose="05000000000000000000" pitchFamily="2" charset="2"/>
              <a:buChar char="Ø"/>
            </a:pPr>
            <a:r>
              <a:rPr lang="en-US" altLang="en-US" sz="1800" b="1" i="0" dirty="0">
                <a:latin typeface="UnizgDisplay Normal" panose="02000505080000020003" pitchFamily="50" charset="0"/>
              </a:rPr>
              <a:t>Test </a:t>
            </a:r>
            <a:r>
              <a:rPr lang="en-US" altLang="en-US" sz="1800" b="1" i="0" dirty="0" err="1">
                <a:latin typeface="UnizgDisplay Normal" panose="02000505080000020003" pitchFamily="50" charset="0"/>
              </a:rPr>
              <a:t>na</a:t>
            </a:r>
            <a:r>
              <a:rPr lang="en-US" altLang="en-US" sz="1800" b="1" i="0" dirty="0">
                <a:latin typeface="UnizgDisplay Normal" panose="02000505080000020003" pitchFamily="50" charset="0"/>
              </a:rPr>
              <a:t> </a:t>
            </a:r>
            <a:r>
              <a:rPr lang="en-US" altLang="en-US" sz="1800" b="1" i="0" dirty="0" err="1">
                <a:latin typeface="UnizgDisplay Normal" panose="02000505080000020003" pitchFamily="50" charset="0"/>
              </a:rPr>
              <a:t>gorenje</a:t>
            </a:r>
            <a:endParaRPr lang="en-US" altLang="en-US" sz="1800" b="1" i="0" dirty="0">
              <a:latin typeface="UnizgDisplay Normal" panose="02000505080000020003" pitchFamily="50" charset="0"/>
            </a:endParaRPr>
          </a:p>
          <a:p>
            <a:pPr marL="536575" indent="-176213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i="0" dirty="0" err="1">
                <a:latin typeface="UnizgDisplay Normal" panose="02000505080000020003" pitchFamily="50" charset="0"/>
              </a:rPr>
              <a:t>boja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plamena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i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dima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-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žut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s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plavom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podlogom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,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miris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po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vosku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(PE)</a:t>
            </a:r>
          </a:p>
          <a:p>
            <a:pPr marL="536575" indent="-176213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i="0" dirty="0" err="1">
                <a:latin typeface="UnizgDisplay Normal" panose="02000505080000020003" pitchFamily="50" charset="0"/>
              </a:rPr>
              <a:t>čađavi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dim (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krpice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čađe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) (PS)</a:t>
            </a:r>
          </a:p>
          <a:p>
            <a:pPr marL="536575" indent="-176213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i="0" dirty="0" err="1">
                <a:latin typeface="UnizgDisplay Normal" panose="02000505080000020003" pitchFamily="50" charset="0"/>
              </a:rPr>
              <a:t>gorenje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PVC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na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Cu-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žici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, Cl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iz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PVC s Cu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daje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zeleni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plamen</a:t>
            </a:r>
            <a:endParaRPr lang="en-US" altLang="en-US" sz="1600" i="0" dirty="0">
              <a:latin typeface="UnizgDisplay Normal" panose="02000505080000020003" pitchFamily="50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zervirano mjesto broja slajda 1">
            <a:extLst>
              <a:ext uri="{FF2B5EF4-FFF2-40B4-BE49-F238E27FC236}">
                <a16:creationId xmlns:a16="http://schemas.microsoft.com/office/drawing/2014/main" xmlns="" id="{065A06C4-CC7B-4A47-85F3-D1C54946D6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5F86EC-3B8D-43B0-8169-914B62F0CDAB}" type="slidenum">
              <a:rPr lang="hr-HR" altLang="sr-Latn-RS" i="0">
                <a:latin typeface="UnizgDisplay Normal" panose="02000505080000020003" pitchFamily="50" charset="0"/>
              </a:rPr>
              <a:pPr/>
              <a:t>16</a:t>
            </a:fld>
            <a:endParaRPr lang="hr-HR" altLang="sr-Latn-RS" i="0" dirty="0">
              <a:latin typeface="UnizgDisplay Normal" panose="02000505080000020003" pitchFamily="50" charset="0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001F8570-13C4-475F-8FE4-07295479D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2780928"/>
            <a:ext cx="825658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b="1" i="0" dirty="0">
                <a:latin typeface="UnizgDisplay Normal" panose="02000505080000020003" pitchFamily="50" charset="0"/>
              </a:rPr>
              <a:t>Spektroskopske - NMR, FTIR, UV</a:t>
            </a:r>
          </a:p>
          <a:p>
            <a:pPr marL="265113" lvl="1">
              <a:buClr>
                <a:srgbClr val="0070C0"/>
              </a:buClr>
              <a:defRPr/>
            </a:pPr>
            <a:r>
              <a:rPr lang="hr-HR" sz="1600" i="0" dirty="0">
                <a:latin typeface="UnizgDisplay Normal" panose="02000505080000020003" pitchFamily="50" charset="0"/>
              </a:rPr>
              <a:t>Kemijski sastav, </a:t>
            </a:r>
            <a:r>
              <a:rPr lang="hr-HR" sz="1600" i="0" dirty="0" err="1">
                <a:latin typeface="UnizgDisplay Normal" panose="02000505080000020003" pitchFamily="50" charset="0"/>
              </a:rPr>
              <a:t>cis</a:t>
            </a:r>
            <a:r>
              <a:rPr lang="hr-HR" sz="1600" i="0" dirty="0">
                <a:latin typeface="UnizgDisplay Normal" panose="02000505080000020003" pitchFamily="50" charset="0"/>
              </a:rPr>
              <a:t>-, trans- položaj</a:t>
            </a:r>
          </a:p>
          <a:p>
            <a:pPr marL="265113" lvl="1">
              <a:buClr>
                <a:srgbClr val="0070C0"/>
              </a:buClr>
              <a:defRPr/>
            </a:pPr>
            <a:endParaRPr lang="hr-HR" sz="1000" i="0" dirty="0">
              <a:latin typeface="UnizgDisplay Normal" panose="02000505080000020003" pitchFamily="50" charset="0"/>
            </a:endParaRPr>
          </a:p>
          <a:p>
            <a:pPr marL="285750" indent="-285750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b="1" i="0" dirty="0">
                <a:latin typeface="UnizgDisplay Normal" panose="02000505080000020003" pitchFamily="50" charset="0"/>
              </a:rPr>
              <a:t>Toplinske - DSC, TGA, DMA</a:t>
            </a:r>
          </a:p>
          <a:p>
            <a:pPr marL="265113" lvl="1">
              <a:buClr>
                <a:srgbClr val="0070C0"/>
              </a:buClr>
              <a:defRPr/>
            </a:pPr>
            <a:r>
              <a:rPr lang="hr-HR" sz="1600" i="0" dirty="0" err="1">
                <a:latin typeface="UnizgDisplay Normal" panose="02000505080000020003" pitchFamily="50" charset="0"/>
              </a:rPr>
              <a:t>T</a:t>
            </a:r>
            <a:r>
              <a:rPr lang="hr-HR" sz="1600" i="0" baseline="-25000" dirty="0" err="1">
                <a:latin typeface="UnizgDisplay Normal" panose="02000505080000020003" pitchFamily="50" charset="0"/>
              </a:rPr>
              <a:t>g</a:t>
            </a:r>
            <a:r>
              <a:rPr lang="hr-HR" sz="1600" i="0" dirty="0">
                <a:latin typeface="UnizgDisplay Normal" panose="02000505080000020003" pitchFamily="50" charset="0"/>
              </a:rPr>
              <a:t>, T</a:t>
            </a:r>
            <a:r>
              <a:rPr lang="hr-HR" sz="1600" i="0" baseline="-25000" dirty="0">
                <a:latin typeface="UnizgDisplay Normal" panose="02000505080000020003" pitchFamily="50" charset="0"/>
              </a:rPr>
              <a:t>c</a:t>
            </a:r>
            <a:r>
              <a:rPr lang="hr-HR" sz="1600" i="0" dirty="0">
                <a:latin typeface="UnizgDisplay Normal" panose="02000505080000020003" pitchFamily="50" charset="0"/>
              </a:rPr>
              <a:t>, T</a:t>
            </a:r>
            <a:r>
              <a:rPr lang="hr-HR" sz="1600" i="0" baseline="-25000" dirty="0">
                <a:latin typeface="UnizgDisplay Normal" panose="02000505080000020003" pitchFamily="50" charset="0"/>
              </a:rPr>
              <a:t>m</a:t>
            </a:r>
            <a:r>
              <a:rPr lang="hr-HR" sz="1600" i="0" dirty="0">
                <a:latin typeface="UnizgDisplay Normal" panose="02000505080000020003" pitchFamily="50" charset="0"/>
              </a:rPr>
              <a:t>, E’, E’’(</a:t>
            </a:r>
            <a:r>
              <a:rPr lang="hr-HR" sz="1600" i="0" dirty="0" err="1">
                <a:latin typeface="UnizgDisplay Normal" panose="02000505080000020003" pitchFamily="50" charset="0"/>
              </a:rPr>
              <a:t>staklište</a:t>
            </a:r>
            <a:r>
              <a:rPr lang="hr-HR" sz="1600" i="0" dirty="0">
                <a:latin typeface="UnizgDisplay Normal" panose="02000505080000020003" pitchFamily="50" charset="0"/>
              </a:rPr>
              <a:t>, </a:t>
            </a:r>
            <a:r>
              <a:rPr lang="hr-HR" sz="1600" i="0" dirty="0" err="1">
                <a:latin typeface="UnizgDisplay Normal" panose="02000505080000020003" pitchFamily="50" charset="0"/>
              </a:rPr>
              <a:t>kristalište</a:t>
            </a:r>
            <a:r>
              <a:rPr lang="hr-HR" sz="1600" i="0" dirty="0">
                <a:latin typeface="UnizgDisplay Normal" panose="02000505080000020003" pitchFamily="50" charset="0"/>
              </a:rPr>
              <a:t>, talište, modul elastičnosti i viskoznosti)</a:t>
            </a:r>
          </a:p>
          <a:p>
            <a:pPr marL="265113" lvl="1">
              <a:buClr>
                <a:srgbClr val="0070C0"/>
              </a:buClr>
              <a:defRPr/>
            </a:pPr>
            <a:endParaRPr lang="hr-HR" sz="1000" i="0" dirty="0">
              <a:latin typeface="UnizgDisplay Normal" panose="02000505080000020003" pitchFamily="50" charset="0"/>
            </a:endParaRPr>
          </a:p>
          <a:p>
            <a:pPr marL="285750" indent="-285750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b="1" i="0" dirty="0">
                <a:latin typeface="UnizgDisplay Normal" panose="02000505080000020003" pitchFamily="50" charset="0"/>
              </a:rPr>
              <a:t>Mikroskopske - SEM, TEM</a:t>
            </a:r>
          </a:p>
          <a:p>
            <a:pPr marL="265113" lvl="1">
              <a:buClr>
                <a:srgbClr val="0070C0"/>
              </a:buClr>
              <a:defRPr/>
            </a:pPr>
            <a:r>
              <a:rPr lang="hr-HR" sz="1600" i="0" dirty="0">
                <a:latin typeface="UnizgDisplay Normal" panose="02000505080000020003" pitchFamily="50" charset="0"/>
              </a:rPr>
              <a:t>Morfologija</a:t>
            </a:r>
            <a:r>
              <a:rPr lang="en-GB" sz="1600" i="0" dirty="0">
                <a:latin typeface="UnizgDisplay Normal" panose="02000505080000020003" pitchFamily="50" charset="0"/>
              </a:rPr>
              <a:t>,</a:t>
            </a:r>
            <a:r>
              <a:rPr lang="hr-HR" sz="1600" i="0" dirty="0">
                <a:latin typeface="UnizgDisplay Normal" panose="02000505080000020003" pitchFamily="50" charset="0"/>
              </a:rPr>
              <a:t> višefazni materijal</a:t>
            </a:r>
            <a:r>
              <a:rPr lang="en-GB" sz="1600" i="0" dirty="0" err="1">
                <a:latin typeface="UnizgDisplay Normal" panose="02000505080000020003" pitchFamily="50" charset="0"/>
              </a:rPr>
              <a:t>i</a:t>
            </a:r>
            <a:endParaRPr lang="hr-HR" sz="1600" i="0" dirty="0">
              <a:latin typeface="UnizgDisplay Normal" panose="02000505080000020003" pitchFamily="50" charset="0"/>
            </a:endParaRPr>
          </a:p>
          <a:p>
            <a:pPr marL="265113" lvl="1">
              <a:buClr>
                <a:srgbClr val="0070C0"/>
              </a:buClr>
              <a:defRPr/>
            </a:pPr>
            <a:endParaRPr lang="hr-HR" sz="1000" i="0" dirty="0">
              <a:latin typeface="UnizgDisplay Normal" panose="02000505080000020003" pitchFamily="50" charset="0"/>
            </a:endParaRPr>
          </a:p>
          <a:p>
            <a:pPr marL="285750" indent="-285750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b="1" i="0" dirty="0">
                <a:latin typeface="UnizgDisplay Normal" panose="02000505080000020003" pitchFamily="50" charset="0"/>
              </a:rPr>
              <a:t>Mehaničke - test naprezanja, žilavosti</a:t>
            </a:r>
          </a:p>
          <a:p>
            <a:pPr marL="265113" lvl="1">
              <a:buClr>
                <a:srgbClr val="0070C0"/>
              </a:buClr>
              <a:defRPr/>
            </a:pPr>
            <a:r>
              <a:rPr lang="hr-HR" sz="1600" i="0" dirty="0">
                <a:latin typeface="UnizgDisplay Normal" panose="02000505080000020003" pitchFamily="50" charset="0"/>
              </a:rPr>
              <a:t>Čvrstoća, istezanje</a:t>
            </a:r>
            <a:r>
              <a:rPr lang="hr-HR" sz="1400" i="0" dirty="0">
                <a:latin typeface="UnizgDisplay Normal" panose="02000505080000020003" pitchFamily="50" charset="0"/>
              </a:rPr>
              <a:t> (elastičnost),</a:t>
            </a:r>
            <a:r>
              <a:rPr lang="hr-HR" sz="1600" i="0" dirty="0">
                <a:latin typeface="UnizgDisplay Normal" panose="02000505080000020003" pitchFamily="50" charset="0"/>
              </a:rPr>
              <a:t> tvrdoća, žilavost</a:t>
            </a:r>
          </a:p>
          <a:p>
            <a:pPr marL="265113" lvl="1">
              <a:buClr>
                <a:srgbClr val="0070C0"/>
              </a:buClr>
              <a:defRPr/>
            </a:pPr>
            <a:endParaRPr lang="hr-HR" sz="1000" i="0" dirty="0">
              <a:latin typeface="UnizgDisplay Normal" panose="02000505080000020003" pitchFamily="50" charset="0"/>
            </a:endParaRPr>
          </a:p>
          <a:p>
            <a:pPr marL="285750" indent="-285750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b="1" i="0" dirty="0">
                <a:latin typeface="UnizgDisplay Normal" panose="02000505080000020003" pitchFamily="50" charset="0"/>
              </a:rPr>
              <a:t>Rendgenska difrakcija - XRD</a:t>
            </a:r>
          </a:p>
          <a:p>
            <a:pPr marL="265113" lvl="1">
              <a:buClr>
                <a:srgbClr val="0070C0"/>
              </a:buClr>
              <a:defRPr/>
            </a:pPr>
            <a:r>
              <a:rPr lang="hr-HR" sz="1600" i="0" dirty="0">
                <a:latin typeface="UnizgDisplay Normal" panose="02000505080000020003" pitchFamily="50" charset="0"/>
              </a:rPr>
              <a:t>Kristalnost</a:t>
            </a:r>
            <a:r>
              <a:rPr lang="en-GB" sz="1600" i="0" dirty="0">
                <a:latin typeface="UnizgDisplay Normal" panose="02000505080000020003" pitchFamily="50" charset="0"/>
              </a:rPr>
              <a:t>,</a:t>
            </a:r>
            <a:r>
              <a:rPr lang="hr-HR" sz="1600" i="0" dirty="0">
                <a:latin typeface="UnizgDisplay Normal" panose="02000505080000020003" pitchFamily="50" charset="0"/>
              </a:rPr>
              <a:t> morfologija </a:t>
            </a:r>
            <a:endParaRPr lang="en-US" sz="1600" i="0" dirty="0">
              <a:latin typeface="UnizgDisplay Normal" panose="02000505080000020003" pitchFamily="50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93ECD38B-4D1B-4651-B6DC-FF9E96B62C00}"/>
              </a:ext>
            </a:extLst>
          </p:cNvPr>
          <p:cNvSpPr/>
          <p:nvPr/>
        </p:nvSpPr>
        <p:spPr>
          <a:xfrm>
            <a:off x="395288" y="1181100"/>
            <a:ext cx="82296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i="0" dirty="0" err="1">
                <a:latin typeface="UnizgDisplay Normal" panose="02000505080000020003" pitchFamily="50" charset="0"/>
              </a:rPr>
              <a:t>Instrumentalne</a:t>
            </a:r>
            <a:r>
              <a:rPr lang="en-US" i="0" dirty="0">
                <a:latin typeface="UnizgDisplay Normal" panose="02000505080000020003" pitchFamily="50" charset="0"/>
              </a:rPr>
              <a:t> </a:t>
            </a:r>
            <a:r>
              <a:rPr lang="en-US" i="0" dirty="0" err="1">
                <a:latin typeface="UnizgDisplay Normal" panose="02000505080000020003" pitchFamily="50" charset="0"/>
              </a:rPr>
              <a:t>tehnike</a:t>
            </a:r>
            <a:r>
              <a:rPr lang="en-US" i="0" dirty="0">
                <a:latin typeface="UnizgDisplay Normal" panose="02000505080000020003" pitchFamily="50" charset="0"/>
              </a:rPr>
              <a:t> </a:t>
            </a:r>
            <a:r>
              <a:rPr lang="en-US" i="0" dirty="0" err="1">
                <a:latin typeface="UnizgDisplay Normal" panose="02000505080000020003" pitchFamily="50" charset="0"/>
              </a:rPr>
              <a:t>zamjenjuju</a:t>
            </a:r>
            <a:r>
              <a:rPr lang="en-US" i="0" dirty="0">
                <a:latin typeface="UnizgDisplay Normal" panose="02000505080000020003" pitchFamily="50" charset="0"/>
              </a:rPr>
              <a:t> </a:t>
            </a:r>
            <a:r>
              <a:rPr lang="en-US" i="0" dirty="0" err="1">
                <a:latin typeface="UnizgDisplay Normal" panose="02000505080000020003" pitchFamily="50" charset="0"/>
              </a:rPr>
              <a:t>klasične</a:t>
            </a:r>
            <a:r>
              <a:rPr lang="en-US" i="0" dirty="0">
                <a:latin typeface="UnizgDisplay Normal" panose="02000505080000020003" pitchFamily="50" charset="0"/>
              </a:rPr>
              <a:t> </a:t>
            </a:r>
            <a:r>
              <a:rPr lang="en-US" i="0" dirty="0" err="1">
                <a:latin typeface="UnizgDisplay Normal" panose="02000505080000020003" pitchFamily="50" charset="0"/>
              </a:rPr>
              <a:t>kemijske</a:t>
            </a:r>
            <a:r>
              <a:rPr lang="en-US" i="0" dirty="0">
                <a:latin typeface="UnizgDisplay Normal" panose="02000505080000020003" pitchFamily="50" charset="0"/>
              </a:rPr>
              <a:t> </a:t>
            </a:r>
            <a:r>
              <a:rPr lang="en-US" i="0" dirty="0" err="1">
                <a:latin typeface="UnizgDisplay Normal" panose="02000505080000020003" pitchFamily="50" charset="0"/>
              </a:rPr>
              <a:t>analitičke</a:t>
            </a:r>
            <a:r>
              <a:rPr lang="en-US" i="0" dirty="0">
                <a:latin typeface="UnizgDisplay Normal" panose="02000505080000020003" pitchFamily="50" charset="0"/>
              </a:rPr>
              <a:t> </a:t>
            </a:r>
            <a:r>
              <a:rPr lang="en-US" i="0" dirty="0" err="1">
                <a:latin typeface="UnizgDisplay Normal" panose="02000505080000020003" pitchFamily="50" charset="0"/>
              </a:rPr>
              <a:t>metode</a:t>
            </a:r>
            <a:r>
              <a:rPr lang="en-US" i="0" dirty="0">
                <a:latin typeface="UnizgDisplay Normal" panose="02000505080000020003" pitchFamily="50" charset="0"/>
              </a:rPr>
              <a:t> (</a:t>
            </a:r>
            <a:r>
              <a:rPr lang="en-US" i="0" dirty="0" err="1">
                <a:latin typeface="UnizgDisplay Normal" panose="02000505080000020003" pitchFamily="50" charset="0"/>
              </a:rPr>
              <a:t>titracije</a:t>
            </a:r>
            <a:r>
              <a:rPr lang="en-US" i="0" dirty="0">
                <a:latin typeface="UnizgDisplay Normal" panose="02000505080000020003" pitchFamily="50" charset="0"/>
              </a:rPr>
              <a:t>…)</a:t>
            </a:r>
          </a:p>
          <a:p>
            <a:pPr marL="285750" indent="-285750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i="0" dirty="0" err="1">
                <a:solidFill>
                  <a:srgbClr val="0070C0"/>
                </a:solidFill>
                <a:latin typeface="UnizgDisplay Normal" panose="02000505080000020003" pitchFamily="50" charset="0"/>
              </a:rPr>
              <a:t>preciznije</a:t>
            </a:r>
            <a:r>
              <a:rPr lang="en-US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, </a:t>
            </a:r>
            <a:r>
              <a:rPr lang="en-US" i="0" dirty="0" err="1">
                <a:solidFill>
                  <a:srgbClr val="0070C0"/>
                </a:solidFill>
                <a:latin typeface="UnizgDisplay Normal" panose="02000505080000020003" pitchFamily="50" charset="0"/>
              </a:rPr>
              <a:t>značajno</a:t>
            </a:r>
            <a:r>
              <a:rPr lang="en-US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 </a:t>
            </a:r>
            <a:r>
              <a:rPr lang="en-US" i="0" dirty="0" err="1">
                <a:solidFill>
                  <a:srgbClr val="0070C0"/>
                </a:solidFill>
                <a:latin typeface="UnizgDisplay Normal" panose="02000505080000020003" pitchFamily="50" charset="0"/>
              </a:rPr>
              <a:t>kraći</a:t>
            </a:r>
            <a:r>
              <a:rPr lang="en-US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 </a:t>
            </a:r>
            <a:r>
              <a:rPr lang="en-US" i="0" dirty="0" err="1">
                <a:solidFill>
                  <a:srgbClr val="0070C0"/>
                </a:solidFill>
                <a:latin typeface="UnizgDisplay Normal" panose="02000505080000020003" pitchFamily="50" charset="0"/>
              </a:rPr>
              <a:t>postupak</a:t>
            </a:r>
            <a:r>
              <a:rPr lang="en-US" i="0" dirty="0">
                <a:latin typeface="UnizgDisplay Normal" panose="02000505080000020003" pitchFamily="50" charset="0"/>
              </a:rPr>
              <a:t>,...</a:t>
            </a:r>
          </a:p>
          <a:p>
            <a:pPr marL="285750" indent="-285750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i="0" dirty="0" err="1">
                <a:solidFill>
                  <a:srgbClr val="0070C0"/>
                </a:solidFill>
                <a:latin typeface="UnizgDisplay Normal" panose="02000505080000020003" pitchFamily="50" charset="0"/>
              </a:rPr>
              <a:t>značajno</a:t>
            </a:r>
            <a:r>
              <a:rPr lang="en-US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 </a:t>
            </a:r>
            <a:r>
              <a:rPr lang="en-US" i="0" dirty="0" err="1">
                <a:solidFill>
                  <a:srgbClr val="0070C0"/>
                </a:solidFill>
                <a:latin typeface="UnizgDisplay Normal" panose="02000505080000020003" pitchFamily="50" charset="0"/>
              </a:rPr>
              <a:t>osjetljivije</a:t>
            </a:r>
            <a:r>
              <a:rPr lang="en-US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 </a:t>
            </a:r>
            <a:r>
              <a:rPr lang="en-US" i="0" dirty="0">
                <a:latin typeface="UnizgDisplay Normal" panose="02000505080000020003" pitchFamily="50" charset="0"/>
              </a:rPr>
              <a:t>(</a:t>
            </a:r>
            <a:r>
              <a:rPr lang="en-US" i="0" dirty="0" err="1">
                <a:latin typeface="UnizgDisplay Normal" panose="02000505080000020003" pitchFamily="50" charset="0"/>
              </a:rPr>
              <a:t>detektir</a:t>
            </a:r>
            <a:r>
              <a:rPr lang="hr-HR" i="0" dirty="0">
                <a:latin typeface="UnizgDisplay Normal" panose="02000505080000020003" pitchFamily="50" charset="0"/>
              </a:rPr>
              <a:t>a</a:t>
            </a:r>
            <a:r>
              <a:rPr lang="en-US" i="0" dirty="0" err="1">
                <a:latin typeface="UnizgDisplay Normal" panose="02000505080000020003" pitchFamily="50" charset="0"/>
              </a:rPr>
              <a:t>ju</a:t>
            </a:r>
            <a:r>
              <a:rPr lang="en-US" i="0" dirty="0">
                <a:latin typeface="UnizgDisplay Normal" panose="02000505080000020003" pitchFamily="50" charset="0"/>
              </a:rPr>
              <a:t> </a:t>
            </a:r>
            <a:r>
              <a:rPr lang="en-US" i="0" dirty="0" err="1">
                <a:latin typeface="UnizgDisplay Normal" panose="02000505080000020003" pitchFamily="50" charset="0"/>
              </a:rPr>
              <a:t>niske</a:t>
            </a:r>
            <a:r>
              <a:rPr lang="en-US" i="0" dirty="0">
                <a:latin typeface="UnizgDisplay Normal" panose="02000505080000020003" pitchFamily="50" charset="0"/>
              </a:rPr>
              <a:t> </a:t>
            </a:r>
            <a:r>
              <a:rPr lang="en-US" i="0" dirty="0" err="1">
                <a:latin typeface="UnizgDisplay Normal" panose="02000505080000020003" pitchFamily="50" charset="0"/>
              </a:rPr>
              <a:t>koncentracije</a:t>
            </a:r>
            <a:r>
              <a:rPr lang="en-US" i="0" dirty="0">
                <a:latin typeface="UnizgDisplay Normal" panose="02000505080000020003" pitchFamily="50" charset="0"/>
              </a:rPr>
              <a:t> </a:t>
            </a:r>
            <a:r>
              <a:rPr lang="hr-HR" i="0" dirty="0">
                <a:latin typeface="UnizgDisplay Normal" panose="02000505080000020003" pitchFamily="50" charset="0"/>
              </a:rPr>
              <a:t>i</a:t>
            </a:r>
            <a:r>
              <a:rPr lang="en-US" i="0" dirty="0">
                <a:latin typeface="UnizgDisplay Normal" panose="02000505080000020003" pitchFamily="50" charset="0"/>
              </a:rPr>
              <a:t> </a:t>
            </a:r>
            <a:r>
              <a:rPr lang="en-US" i="0" dirty="0" err="1">
                <a:latin typeface="UnizgDisplay Normal" panose="02000505080000020003" pitchFamily="50" charset="0"/>
              </a:rPr>
              <a:t>procese</a:t>
            </a:r>
            <a:r>
              <a:rPr lang="en-US" i="0" dirty="0">
                <a:latin typeface="UnizgDisplay Normal" panose="02000505080000020003" pitchFamily="50" charset="0"/>
              </a:rPr>
              <a:t> </a:t>
            </a:r>
            <a:r>
              <a:rPr lang="en-US" i="0" dirty="0" err="1">
                <a:latin typeface="UnizgDisplay Normal" panose="02000505080000020003" pitchFamily="50" charset="0"/>
              </a:rPr>
              <a:t>koje</a:t>
            </a:r>
            <a:r>
              <a:rPr lang="en-US" i="0" dirty="0">
                <a:latin typeface="UnizgDisplay Normal" panose="02000505080000020003" pitchFamily="50" charset="0"/>
              </a:rPr>
              <a:t> </a:t>
            </a:r>
            <a:r>
              <a:rPr lang="en-US" i="0" dirty="0" err="1">
                <a:latin typeface="UnizgDisplay Normal" panose="02000505080000020003" pitchFamily="50" charset="0"/>
              </a:rPr>
              <a:t>nije</a:t>
            </a:r>
            <a:r>
              <a:rPr lang="en-US" i="0" dirty="0">
                <a:latin typeface="UnizgDisplay Normal" panose="02000505080000020003" pitchFamily="50" charset="0"/>
              </a:rPr>
              <a:t> </a:t>
            </a:r>
            <a:r>
              <a:rPr lang="en-US" i="0" dirty="0" err="1">
                <a:latin typeface="UnizgDisplay Normal" panose="02000505080000020003" pitchFamily="50" charset="0"/>
              </a:rPr>
              <a:t>moguće</a:t>
            </a:r>
            <a:r>
              <a:rPr lang="en-US" i="0" dirty="0">
                <a:latin typeface="UnizgDisplay Normal" panose="02000505080000020003" pitchFamily="50" charset="0"/>
              </a:rPr>
              <a:t> </a:t>
            </a:r>
            <a:r>
              <a:rPr lang="en-US" i="0" dirty="0" err="1">
                <a:latin typeface="UnizgDisplay Normal" panose="02000505080000020003" pitchFamily="50" charset="0"/>
              </a:rPr>
              <a:t>pratiti</a:t>
            </a:r>
            <a:r>
              <a:rPr lang="en-US" i="0" dirty="0">
                <a:latin typeface="UnizgDisplay Normal" panose="02000505080000020003" pitchFamily="50" charset="0"/>
              </a:rPr>
              <a:t> </a:t>
            </a:r>
            <a:r>
              <a:rPr lang="en-US" i="0" dirty="0" err="1">
                <a:latin typeface="UnizgDisplay Normal" panose="02000505080000020003" pitchFamily="50" charset="0"/>
              </a:rPr>
              <a:t>klasičnim</a:t>
            </a:r>
            <a:r>
              <a:rPr lang="en-US" i="0" dirty="0">
                <a:latin typeface="UnizgDisplay Normal" panose="02000505080000020003" pitchFamily="50" charset="0"/>
              </a:rPr>
              <a:t> </a:t>
            </a:r>
            <a:r>
              <a:rPr lang="en-US" i="0" dirty="0" err="1">
                <a:latin typeface="UnizgDisplay Normal" panose="02000505080000020003" pitchFamily="50" charset="0"/>
              </a:rPr>
              <a:t>metodama</a:t>
            </a:r>
            <a:r>
              <a:rPr lang="en-US" i="0" dirty="0">
                <a:latin typeface="UnizgDisplay Normal" panose="02000505080000020003" pitchFamily="50" charset="0"/>
              </a:rPr>
              <a:t>), </a:t>
            </a:r>
            <a:r>
              <a:rPr lang="en-US" i="0" dirty="0" err="1">
                <a:latin typeface="UnizgDisplay Normal" panose="02000505080000020003" pitchFamily="50" charset="0"/>
              </a:rPr>
              <a:t>stoga</a:t>
            </a:r>
            <a:r>
              <a:rPr lang="en-US" i="0" dirty="0">
                <a:latin typeface="UnizgDisplay Normal" panose="02000505080000020003" pitchFamily="50" charset="0"/>
              </a:rPr>
              <a:t> </a:t>
            </a:r>
            <a:r>
              <a:rPr lang="en-US" i="0" dirty="0" err="1">
                <a:latin typeface="UnizgDisplay Normal" panose="02000505080000020003" pitchFamily="50" charset="0"/>
              </a:rPr>
              <a:t>su</a:t>
            </a:r>
            <a:r>
              <a:rPr lang="en-US" i="0" dirty="0">
                <a:latin typeface="UnizgDisplay Normal" panose="02000505080000020003" pitchFamily="50" charset="0"/>
              </a:rPr>
              <a:t> </a:t>
            </a:r>
            <a:r>
              <a:rPr lang="en-US" i="0" dirty="0" err="1">
                <a:latin typeface="UnizgDisplay Normal" panose="02000505080000020003" pitchFamily="50" charset="0"/>
              </a:rPr>
              <a:t>če</a:t>
            </a:r>
            <a:r>
              <a:rPr lang="hr-HR" i="0" dirty="0">
                <a:latin typeface="UnizgDisplay Normal" panose="02000505080000020003" pitchFamily="50" charset="0"/>
              </a:rPr>
              <a:t>s</a:t>
            </a:r>
            <a:r>
              <a:rPr lang="en-US" i="0" dirty="0">
                <a:latin typeface="UnizgDisplay Normal" panose="02000505080000020003" pitchFamily="50" charset="0"/>
              </a:rPr>
              <a:t>to </a:t>
            </a:r>
            <a:r>
              <a:rPr lang="en-US" i="0" dirty="0" err="1">
                <a:latin typeface="UnizgDisplay Normal" panose="02000505080000020003" pitchFamily="50" charset="0"/>
              </a:rPr>
              <a:t>vrlo</a:t>
            </a:r>
            <a:r>
              <a:rPr lang="en-US" i="0" dirty="0">
                <a:latin typeface="UnizgDisplay Normal" panose="02000505080000020003" pitchFamily="50" charset="0"/>
              </a:rPr>
              <a:t> </a:t>
            </a:r>
            <a:r>
              <a:rPr lang="en-US" i="0" dirty="0" err="1">
                <a:latin typeface="UnizgDisplay Normal" panose="02000505080000020003" pitchFamily="50" charset="0"/>
              </a:rPr>
              <a:t>skupe</a:t>
            </a:r>
            <a:r>
              <a:rPr lang="en-US" i="0" dirty="0">
                <a:latin typeface="UnizgDisplay Normal" panose="02000505080000020003" pitchFamily="50" charset="0"/>
              </a:rPr>
              <a:t> pa </a:t>
            </a:r>
            <a:r>
              <a:rPr lang="en-US" i="0" dirty="0" err="1">
                <a:latin typeface="UnizgDisplay Normal" panose="02000505080000020003" pitchFamily="50" charset="0"/>
              </a:rPr>
              <a:t>onda</a:t>
            </a:r>
            <a:r>
              <a:rPr lang="en-US" i="0" dirty="0">
                <a:latin typeface="UnizgDisplay Normal" panose="02000505080000020003" pitchFamily="50" charset="0"/>
              </a:rPr>
              <a:t> </a:t>
            </a:r>
            <a:r>
              <a:rPr lang="en-US" i="0" dirty="0" err="1">
                <a:latin typeface="UnizgDisplay Normal" panose="02000505080000020003" pitchFamily="50" charset="0"/>
              </a:rPr>
              <a:t>i</a:t>
            </a:r>
            <a:r>
              <a:rPr lang="en-US" i="0" dirty="0">
                <a:latin typeface="UnizgDisplay Normal" panose="02000505080000020003" pitchFamily="50" charset="0"/>
              </a:rPr>
              <a:t> </a:t>
            </a:r>
            <a:r>
              <a:rPr lang="en-US" i="0" dirty="0" err="1">
                <a:latin typeface="UnizgDisplay Normal" panose="02000505080000020003" pitchFamily="50" charset="0"/>
              </a:rPr>
              <a:t>teže</a:t>
            </a:r>
            <a:r>
              <a:rPr lang="en-US" i="0" dirty="0">
                <a:latin typeface="UnizgDisplay Normal" panose="02000505080000020003" pitchFamily="50" charset="0"/>
              </a:rPr>
              <a:t> </a:t>
            </a:r>
            <a:r>
              <a:rPr lang="en-US" i="0" dirty="0" err="1">
                <a:latin typeface="UnizgDisplay Normal" panose="02000505080000020003" pitchFamily="50" charset="0"/>
              </a:rPr>
              <a:t>dostupne</a:t>
            </a:r>
            <a:endParaRPr lang="hr-HR" i="0" dirty="0">
              <a:latin typeface="UnizgDisplay Normal" panose="02000505080000020003" pitchFamily="50" charset="0"/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48C22B2E-DD36-EEB6-E6FB-6BF1754F00F4}"/>
              </a:ext>
            </a:extLst>
          </p:cNvPr>
          <p:cNvSpPr/>
          <p:nvPr/>
        </p:nvSpPr>
        <p:spPr>
          <a:xfrm>
            <a:off x="0" y="222250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0" dirty="0">
                <a:latin typeface="UnizgDisplay Bold" panose="02000505090000020003" pitchFamily="50" charset="0"/>
              </a:rPr>
              <a:t>KARAKTERIZACIJA I IDENTIFIKACIJA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6">
            <a:extLst>
              <a:ext uri="{FF2B5EF4-FFF2-40B4-BE49-F238E27FC236}">
                <a16:creationId xmlns:a16="http://schemas.microsoft.com/office/drawing/2014/main" xmlns="" id="{7F15200B-BA68-45B4-9343-AB8EF8ED6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805113"/>
            <a:ext cx="8640762" cy="4038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r-Latn-CS" altLang="en-US" sz="1400">
              <a:latin typeface="+mj-lt"/>
            </a:endParaRPr>
          </a:p>
        </p:txBody>
      </p:sp>
      <p:sp>
        <p:nvSpPr>
          <p:cNvPr id="18436" name="Rectangle 21">
            <a:extLst>
              <a:ext uri="{FF2B5EF4-FFF2-40B4-BE49-F238E27FC236}">
                <a16:creationId xmlns:a16="http://schemas.microsoft.com/office/drawing/2014/main" xmlns="" id="{AA9821A2-4E15-4C5E-8840-4CB611A5E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638" y="6008321"/>
            <a:ext cx="3908442" cy="830997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sz="1600" i="0" dirty="0">
                <a:latin typeface="UnizgDisplay Normal" panose="02000505080000020003" pitchFamily="50" charset="0"/>
              </a:rPr>
              <a:t>TERMOPLASTI 	– linearni ili razgranati</a:t>
            </a:r>
          </a:p>
          <a:p>
            <a:pPr eaLnBrk="1" hangingPunct="1">
              <a:defRPr/>
            </a:pPr>
            <a:r>
              <a:rPr lang="hr-HR" altLang="en-US" sz="1600" i="0" dirty="0">
                <a:latin typeface="UnizgDisplay Normal" panose="02000505080000020003" pitchFamily="50" charset="0"/>
              </a:rPr>
              <a:t>TERMOSETI	– umreženi</a:t>
            </a:r>
          </a:p>
          <a:p>
            <a:pPr eaLnBrk="1" hangingPunct="1">
              <a:defRPr/>
            </a:pPr>
            <a:r>
              <a:rPr lang="hr-HR" altLang="en-US" sz="1600" i="0" dirty="0">
                <a:latin typeface="UnizgDisplay Normal" panose="02000505080000020003" pitchFamily="50" charset="0"/>
              </a:rPr>
              <a:t>ELASTOMERI 	 – umreženi</a:t>
            </a:r>
            <a:endParaRPr lang="hr-HR" altLang="en-US" sz="1600" dirty="0">
              <a:latin typeface="UnizgDisplay Normal" panose="02000505080000020003" pitchFamily="50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37F8E120-F8BC-40C9-A658-5D50DFB833A4}"/>
              </a:ext>
            </a:extLst>
          </p:cNvPr>
          <p:cNvSpPr/>
          <p:nvPr/>
        </p:nvSpPr>
        <p:spPr>
          <a:xfrm>
            <a:off x="323850" y="6122988"/>
            <a:ext cx="3960813" cy="5699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54000">
              <a:defRPr/>
            </a:pPr>
            <a:endParaRPr lang="hr-HR" sz="1100" b="1" i="0" dirty="0">
              <a:latin typeface="+mj-lt"/>
            </a:endParaRPr>
          </a:p>
          <a:p>
            <a:pPr>
              <a:defRPr/>
            </a:pPr>
            <a:r>
              <a:rPr lang="hr-HR" b="1" i="0" dirty="0" err="1">
                <a:latin typeface="UnizgDisplay Normal" panose="02000505080000020003" pitchFamily="50" charset="0"/>
                <a:cs typeface="Times New Roman" pitchFamily="18" charset="0"/>
              </a:rPr>
              <a:t>Kristalasti</a:t>
            </a:r>
            <a:r>
              <a:rPr lang="hr-HR" sz="2000" b="1" i="0" dirty="0">
                <a:latin typeface="UnizgDisplay Normal" panose="02000505080000020003" pitchFamily="50" charset="0"/>
                <a:cs typeface="Times New Roman" pitchFamily="18" charset="0"/>
              </a:rPr>
              <a:t> 	       </a:t>
            </a:r>
            <a:r>
              <a:rPr lang="en-US" sz="2000" b="1" i="0" dirty="0">
                <a:latin typeface="UnizgDisplay Normal" panose="02000505080000020003" pitchFamily="50" charset="0"/>
                <a:cs typeface="Times New Roman" pitchFamily="18" charset="0"/>
              </a:rPr>
              <a:t>     A</a:t>
            </a:r>
            <a:r>
              <a:rPr lang="hr-HR" b="1" i="0" dirty="0" err="1">
                <a:latin typeface="UnizgDisplay Normal" panose="02000505080000020003" pitchFamily="50" charset="0"/>
                <a:cs typeface="Times New Roman" pitchFamily="18" charset="0"/>
              </a:rPr>
              <a:t>morfni</a:t>
            </a:r>
            <a:r>
              <a:rPr lang="hr-HR" b="1" i="0" dirty="0">
                <a:latin typeface="UnizgDisplay Normal" panose="02000505080000020003" pitchFamily="50" charset="0"/>
                <a:cs typeface="Times New Roman" pitchFamily="18" charset="0"/>
              </a:rPr>
              <a:t> </a:t>
            </a:r>
            <a:endParaRPr lang="hr-HR" i="0" dirty="0">
              <a:latin typeface="UnizgDisplay Normal" panose="02000505080000020003" pitchFamily="50" charset="0"/>
            </a:endParaRPr>
          </a:p>
        </p:txBody>
      </p:sp>
      <p:grpSp>
        <p:nvGrpSpPr>
          <p:cNvPr id="19462" name="Group 55">
            <a:extLst>
              <a:ext uri="{FF2B5EF4-FFF2-40B4-BE49-F238E27FC236}">
                <a16:creationId xmlns:a16="http://schemas.microsoft.com/office/drawing/2014/main" xmlns="" id="{6669791F-1BB9-45D8-821A-B61F53CAC384}"/>
              </a:ext>
            </a:extLst>
          </p:cNvPr>
          <p:cNvGrpSpPr>
            <a:grpSpLocks/>
          </p:cNvGrpSpPr>
          <p:nvPr/>
        </p:nvGrpSpPr>
        <p:grpSpPr bwMode="auto">
          <a:xfrm>
            <a:off x="647700" y="2882900"/>
            <a:ext cx="7812088" cy="3455988"/>
            <a:chOff x="395536" y="1435189"/>
            <a:chExt cx="7812360" cy="3455907"/>
          </a:xfrm>
        </p:grpSpPr>
        <p:sp>
          <p:nvSpPr>
            <p:cNvPr id="18445" name="Rectangle 25">
              <a:extLst>
                <a:ext uri="{FF2B5EF4-FFF2-40B4-BE49-F238E27FC236}">
                  <a16:creationId xmlns:a16="http://schemas.microsoft.com/office/drawing/2014/main" xmlns="" id="{9137D7D1-1D42-4124-A2A4-DEB63975B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737" y="1435189"/>
              <a:ext cx="4572159" cy="40004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hr-HR" altLang="en-US" sz="2000" b="1" i="0" dirty="0">
                  <a:latin typeface="UnizgDisplay Normal" panose="02000505080000020003" pitchFamily="50" charset="0"/>
                  <a:cs typeface="Times New Roman" pitchFamily="18" charset="0"/>
                </a:rPr>
                <a:t>POLIMERI</a:t>
              </a:r>
              <a:r>
                <a:rPr lang="hr-HR" altLang="en-US" sz="2000" i="0" dirty="0">
                  <a:latin typeface="UnizgDisplay Normal" panose="02000505080000020003" pitchFamily="50" charset="0"/>
                  <a:cs typeface="Times New Roman" pitchFamily="18" charset="0"/>
                </a:rPr>
                <a:t> </a:t>
              </a:r>
              <a:r>
                <a:rPr lang="hr-HR" altLang="en-US" sz="1600" i="0" dirty="0">
                  <a:latin typeface="UnizgDisplay Normal" panose="02000505080000020003" pitchFamily="50" charset="0"/>
                </a:rPr>
                <a:t>(</a:t>
              </a:r>
              <a:r>
                <a:rPr lang="hr-HR" altLang="en-US" sz="1600" i="0" dirty="0" err="1">
                  <a:latin typeface="UnizgDisplay Normal" panose="02000505080000020003" pitchFamily="50" charset="0"/>
                </a:rPr>
                <a:t>homopolimeri</a:t>
              </a:r>
              <a:r>
                <a:rPr lang="hr-HR" altLang="en-US" sz="1600" i="0" dirty="0">
                  <a:latin typeface="UnizgDisplay Normal" panose="02000505080000020003" pitchFamily="50" charset="0"/>
                </a:rPr>
                <a:t>, </a:t>
              </a:r>
              <a:r>
                <a:rPr lang="hr-HR" altLang="en-US" sz="1600" i="0" dirty="0" err="1">
                  <a:latin typeface="UnizgDisplay Normal" panose="02000505080000020003" pitchFamily="50" charset="0"/>
                </a:rPr>
                <a:t>kopolimeri</a:t>
              </a:r>
              <a:r>
                <a:rPr lang="hr-HR" altLang="en-US" sz="1600" i="0" dirty="0">
                  <a:latin typeface="UnizgDisplay Normal" panose="02000505080000020003" pitchFamily="50" charset="0"/>
                </a:rPr>
                <a:t>)</a:t>
              </a:r>
            </a:p>
          </p:txBody>
        </p:sp>
        <p:cxnSp>
          <p:nvCxnSpPr>
            <p:cNvPr id="24591" name="Straight Connector 31">
              <a:extLst>
                <a:ext uri="{FF2B5EF4-FFF2-40B4-BE49-F238E27FC236}">
                  <a16:creationId xmlns:a16="http://schemas.microsoft.com/office/drawing/2014/main" xmlns="" id="{1668BA4F-4D35-48CF-A335-F96BB1723A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60032" y="1772816"/>
              <a:ext cx="0" cy="36004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2" name="Straight Connector 35">
              <a:extLst>
                <a:ext uri="{FF2B5EF4-FFF2-40B4-BE49-F238E27FC236}">
                  <a16:creationId xmlns:a16="http://schemas.microsoft.com/office/drawing/2014/main" xmlns="" id="{2BF35063-1154-4AE5-BDAB-C6218D1ACA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31840" y="2157239"/>
              <a:ext cx="36004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3" name="Straight Connector 36">
              <a:extLst>
                <a:ext uri="{FF2B5EF4-FFF2-40B4-BE49-F238E27FC236}">
                  <a16:creationId xmlns:a16="http://schemas.microsoft.com/office/drawing/2014/main" xmlns="" id="{FB4F4D91-3C12-4B1A-95E9-7292E5E01B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36032" y="2142381"/>
              <a:ext cx="0" cy="36004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4" name="Straight Connector 37">
              <a:extLst>
                <a:ext uri="{FF2B5EF4-FFF2-40B4-BE49-F238E27FC236}">
                  <a16:creationId xmlns:a16="http://schemas.microsoft.com/office/drawing/2014/main" xmlns="" id="{936A9BE8-4F37-4602-BBEF-B5F151253A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36432" y="2142381"/>
              <a:ext cx="0" cy="36004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5" name="Straight Connector 38">
              <a:extLst>
                <a:ext uri="{FF2B5EF4-FFF2-40B4-BE49-F238E27FC236}">
                  <a16:creationId xmlns:a16="http://schemas.microsoft.com/office/drawing/2014/main" xmlns="" id="{45B8D411-3836-4B82-9450-660F3E83B0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31840" y="3140968"/>
              <a:ext cx="0" cy="36004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6" name="Straight Connector 41">
              <a:extLst>
                <a:ext uri="{FF2B5EF4-FFF2-40B4-BE49-F238E27FC236}">
                  <a16:creationId xmlns:a16="http://schemas.microsoft.com/office/drawing/2014/main" xmlns="" id="{139F9C25-FE21-4AFF-B7E2-2C7D2D2625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5536" y="4531095"/>
              <a:ext cx="2664296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7" name="Straight Connector 42">
              <a:extLst>
                <a:ext uri="{FF2B5EF4-FFF2-40B4-BE49-F238E27FC236}">
                  <a16:creationId xmlns:a16="http://schemas.microsoft.com/office/drawing/2014/main" xmlns="" id="{712C9313-D98C-45BF-A82A-811DF68076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59832" y="4531055"/>
              <a:ext cx="0" cy="36004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8" name="Straight Connector 43">
              <a:extLst>
                <a:ext uri="{FF2B5EF4-FFF2-40B4-BE49-F238E27FC236}">
                  <a16:creationId xmlns:a16="http://schemas.microsoft.com/office/drawing/2014/main" xmlns="" id="{FA303B5B-6361-449A-900A-985263B117D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19672" y="4292214"/>
              <a:ext cx="0" cy="216024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9" name="Straight Connector 44">
              <a:extLst>
                <a:ext uri="{FF2B5EF4-FFF2-40B4-BE49-F238E27FC236}">
                  <a16:creationId xmlns:a16="http://schemas.microsoft.com/office/drawing/2014/main" xmlns="" id="{E9C24164-BEB8-40FB-A44A-9A12B5DFD6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16016" y="3501008"/>
              <a:ext cx="0" cy="36004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0" name="Straight Connector 45">
              <a:extLst>
                <a:ext uri="{FF2B5EF4-FFF2-40B4-BE49-F238E27FC236}">
                  <a16:creationId xmlns:a16="http://schemas.microsoft.com/office/drawing/2014/main" xmlns="" id="{DE1FA109-3502-4E7E-A860-34327444041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19672" y="3506341"/>
              <a:ext cx="0" cy="36004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56" name="Rectangle 48">
              <a:extLst>
                <a:ext uri="{FF2B5EF4-FFF2-40B4-BE49-F238E27FC236}">
                  <a16:creationId xmlns:a16="http://schemas.microsoft.com/office/drawing/2014/main" xmlns="" id="{14B73BC2-11E1-4236-B574-EC2032B49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958" y="3760822"/>
              <a:ext cx="5184956" cy="98581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b="1" i="0" dirty="0">
                  <a:solidFill>
                    <a:srgbClr val="00B050"/>
                  </a:solidFill>
                  <a:latin typeface="UnizgDisplay Normal" panose="02000505080000020003" pitchFamily="50" charset="0"/>
                  <a:cs typeface="Times New Roman" pitchFamily="18" charset="0"/>
                </a:rPr>
                <a:t>    </a:t>
              </a:r>
              <a:r>
                <a:rPr lang="hr-HR" altLang="en-US" b="1" i="0" dirty="0">
                  <a:solidFill>
                    <a:srgbClr val="00B050"/>
                  </a:solidFill>
                  <a:latin typeface="UnizgDisplay Normal" panose="02000505080000020003" pitchFamily="50" charset="0"/>
                  <a:cs typeface="Times New Roman" pitchFamily="18" charset="0"/>
                </a:rPr>
                <a:t>TERMOPLASTI</a:t>
              </a:r>
              <a:r>
                <a:rPr lang="en-GB" altLang="en-US" b="1" i="0" dirty="0">
                  <a:solidFill>
                    <a:srgbClr val="00B050"/>
                  </a:solidFill>
                  <a:latin typeface="UnizgDisplay Normal" panose="02000505080000020003" pitchFamily="50" charset="0"/>
                  <a:cs typeface="Times New Roman" pitchFamily="18" charset="0"/>
                </a:rPr>
                <a:t> </a:t>
              </a:r>
              <a:r>
                <a:rPr lang="en-GB" altLang="en-US" b="1" i="0" dirty="0">
                  <a:solidFill>
                    <a:srgbClr val="33CC33"/>
                  </a:solidFill>
                  <a:latin typeface="UnizgDisplay Normal" panose="02000505080000020003" pitchFamily="50" charset="0"/>
                  <a:cs typeface="Times New Roman" pitchFamily="18" charset="0"/>
                </a:rPr>
                <a:t>		            </a:t>
              </a:r>
              <a:r>
                <a:rPr lang="hr-HR" altLang="en-US" b="1" i="0" dirty="0">
                  <a:solidFill>
                    <a:srgbClr val="00B050"/>
                  </a:solidFill>
                  <a:latin typeface="UnizgDisplay Normal" panose="02000505080000020003" pitchFamily="50" charset="0"/>
                  <a:cs typeface="Times New Roman" pitchFamily="18" charset="0"/>
                </a:rPr>
                <a:t>TERMOSETI</a:t>
              </a:r>
              <a:endParaRPr lang="en-GB" altLang="en-US" b="1" i="0" dirty="0">
                <a:solidFill>
                  <a:srgbClr val="00B050"/>
                </a:solidFill>
                <a:latin typeface="UnizgDisplay Normal" panose="02000505080000020003" pitchFamily="50" charset="0"/>
                <a:cs typeface="Times New Roman" pitchFamily="18" charset="0"/>
              </a:endParaRPr>
            </a:p>
            <a:p>
              <a:pPr eaLnBrk="1" hangingPunct="1">
                <a:defRPr/>
              </a:pPr>
              <a:r>
                <a:rPr lang="hr-HR" altLang="en-US" sz="1600" b="1" i="0" dirty="0">
                  <a:latin typeface="UnizgDisplay Normal" panose="02000505080000020003" pitchFamily="50" charset="0"/>
                  <a:cs typeface="Times New Roman" pitchFamily="18" charset="0"/>
                </a:rPr>
                <a:t>  </a:t>
              </a:r>
              <a:r>
                <a:rPr lang="en-US" altLang="en-US" sz="1600" b="1" i="0" dirty="0">
                  <a:latin typeface="UnizgDisplay Normal" panose="02000505080000020003" pitchFamily="50" charset="0"/>
                  <a:cs typeface="Times New Roman" pitchFamily="18" charset="0"/>
                </a:rPr>
                <a:t>        </a:t>
              </a:r>
              <a:r>
                <a:rPr lang="en-GB" altLang="en-US" sz="1600" b="1" i="0" dirty="0">
                  <a:latin typeface="UnizgDisplay Normal" panose="02000505080000020003" pitchFamily="50" charset="0"/>
                  <a:cs typeface="Times New Roman" pitchFamily="18" charset="0"/>
                </a:rPr>
                <a:t>(</a:t>
              </a:r>
              <a:r>
                <a:rPr lang="en-GB" altLang="en-US" sz="1600" i="0" dirty="0" err="1">
                  <a:latin typeface="UnizgDisplay Normal" panose="02000505080000020003" pitchFamily="50" charset="0"/>
                  <a:cs typeface="Times New Roman" pitchFamily="18" charset="0"/>
                </a:rPr>
                <a:t>plastomeri</a:t>
              </a:r>
              <a:r>
                <a:rPr lang="en-GB" altLang="en-US" sz="1600" b="1" i="0" dirty="0">
                  <a:latin typeface="UnizgDisplay Normal" panose="02000505080000020003" pitchFamily="50" charset="0"/>
                  <a:cs typeface="Times New Roman" pitchFamily="18" charset="0"/>
                </a:rPr>
                <a:t>)		                  (</a:t>
              </a:r>
              <a:r>
                <a:rPr lang="en-GB" altLang="en-US" sz="1600" i="0" dirty="0" err="1">
                  <a:latin typeface="UnizgDisplay Normal" panose="02000505080000020003" pitchFamily="50" charset="0"/>
                  <a:cs typeface="Times New Roman" pitchFamily="18" charset="0"/>
                </a:rPr>
                <a:t>duromeri</a:t>
              </a:r>
              <a:r>
                <a:rPr lang="en-GB" altLang="en-US" sz="1600" b="1" i="0" dirty="0">
                  <a:latin typeface="UnizgDisplay Normal" panose="02000505080000020003" pitchFamily="50" charset="0"/>
                  <a:cs typeface="Times New Roman" pitchFamily="18" charset="0"/>
                </a:rPr>
                <a:t>)</a:t>
              </a:r>
              <a:r>
                <a:rPr lang="hr-HR" altLang="en-US" sz="2000" b="1" i="0" dirty="0">
                  <a:solidFill>
                    <a:srgbClr val="33CC33"/>
                  </a:solidFill>
                  <a:latin typeface="UnizgDisplay Normal" panose="02000505080000020003" pitchFamily="50" charset="0"/>
                  <a:cs typeface="Times New Roman" pitchFamily="18" charset="0"/>
                </a:rPr>
                <a:t>	      	</a:t>
              </a:r>
              <a:endParaRPr lang="hr-HR" altLang="en-US" dirty="0">
                <a:latin typeface="UnizgDisplay Normal" panose="02000505080000020003" pitchFamily="50" charset="0"/>
              </a:endParaRPr>
            </a:p>
          </p:txBody>
        </p:sp>
        <p:cxnSp>
          <p:nvCxnSpPr>
            <p:cNvPr id="24602" name="Straight Connector 51">
              <a:extLst>
                <a:ext uri="{FF2B5EF4-FFF2-40B4-BE49-F238E27FC236}">
                  <a16:creationId xmlns:a16="http://schemas.microsoft.com/office/drawing/2014/main" xmlns="" id="{4056F7CC-CFCA-44F3-8E0C-66E5C65EF7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5536" y="4531056"/>
              <a:ext cx="0" cy="36004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3" name="Straight Connector 40">
              <a:extLst>
                <a:ext uri="{FF2B5EF4-FFF2-40B4-BE49-F238E27FC236}">
                  <a16:creationId xmlns:a16="http://schemas.microsoft.com/office/drawing/2014/main" xmlns="" id="{9DBD1D3E-DB05-4874-82B7-C4DC98AA75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19672" y="3501008"/>
              <a:ext cx="3096344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439" name="Rectangle 52">
            <a:extLst>
              <a:ext uri="{FF2B5EF4-FFF2-40B4-BE49-F238E27FC236}">
                <a16:creationId xmlns:a16="http://schemas.microsoft.com/office/drawing/2014/main" xmlns="" id="{006CD3DF-D6AA-44BD-86D6-8A97BD5A5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819525"/>
            <a:ext cx="8172450" cy="768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indent="457200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hr-HR" altLang="en-US" sz="2000" b="1" i="0" dirty="0">
                <a:solidFill>
                  <a:srgbClr val="0000FF"/>
                </a:solidFill>
                <a:latin typeface="+mj-lt"/>
              </a:rPr>
              <a:t>          </a:t>
            </a:r>
            <a:r>
              <a:rPr lang="hr-HR" altLang="en-US" sz="2000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POLIPLASTI</a:t>
            </a:r>
            <a:r>
              <a:rPr lang="hr-HR" altLang="en-US" sz="2800" b="1" i="0" dirty="0">
                <a:solidFill>
                  <a:srgbClr val="0000FF"/>
                </a:solidFill>
                <a:latin typeface="+mj-lt"/>
              </a:rPr>
              <a:t>	 		       </a:t>
            </a:r>
            <a:r>
              <a:rPr lang="hr-HR" altLang="en-US" sz="2000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ELASTOMERI</a:t>
            </a:r>
            <a:endParaRPr lang="hr-HR" altLang="en-US" sz="2000" i="0" dirty="0">
              <a:solidFill>
                <a:srgbClr val="0070C0"/>
              </a:solidFill>
              <a:latin typeface="UnizgDisplay Normal" panose="02000505080000020003" pitchFamily="50" charset="0"/>
            </a:endParaRPr>
          </a:p>
          <a:p>
            <a:pPr>
              <a:defRPr/>
            </a:pPr>
            <a:r>
              <a:rPr lang="hr-HR" altLang="en-US" sz="1600" i="0" dirty="0">
                <a:latin typeface="UnizgDisplay Normal" panose="02000505080000020003" pitchFamily="50" charset="0"/>
                <a:cs typeface="Times New Roman" pitchFamily="18" charset="0"/>
              </a:rPr>
              <a:t>(plastična svojstva</a:t>
            </a:r>
            <a:r>
              <a:rPr lang="en-US" altLang="en-US" sz="1600" i="0" dirty="0">
                <a:latin typeface="UnizgDisplay Normal" panose="02000505080000020003" pitchFamily="50" charset="0"/>
                <a:cs typeface="Times New Roman" pitchFamily="18" charset="0"/>
              </a:rPr>
              <a:t> – </a:t>
            </a:r>
            <a:r>
              <a:rPr lang="en-US" altLang="en-US" sz="1600" b="1" i="0" dirty="0">
                <a:latin typeface="UnizgDisplay Normal" panose="02000505080000020003" pitchFamily="50" charset="0"/>
                <a:cs typeface="Times New Roman" pitchFamily="18" charset="0"/>
              </a:rPr>
              <a:t>p</a:t>
            </a:r>
            <a:r>
              <a:rPr lang="hr-HR" altLang="en-US" sz="1600" b="1" i="0" dirty="0">
                <a:latin typeface="UnizgDisplay Normal" panose="02000505080000020003" pitchFamily="50" charset="0"/>
                <a:cs typeface="Times New Roman" pitchFamily="18" charset="0"/>
              </a:rPr>
              <a:t>lastika</a:t>
            </a:r>
            <a:r>
              <a:rPr lang="hr-HR" altLang="en-US" sz="1600" i="0" dirty="0">
                <a:latin typeface="UnizgDisplay Normal" panose="02000505080000020003" pitchFamily="50" charset="0"/>
                <a:cs typeface="Times New Roman" pitchFamily="18" charset="0"/>
              </a:rPr>
              <a:t>)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 </a:t>
            </a:r>
            <a:r>
              <a:rPr lang="hr-HR" altLang="en-US" sz="1600" i="0" dirty="0">
                <a:latin typeface="+mj-lt"/>
              </a:rPr>
              <a:t>	</a:t>
            </a:r>
            <a:r>
              <a:rPr lang="hr-HR" altLang="en-US" sz="1600" i="0" dirty="0">
                <a:latin typeface="+mj-lt"/>
                <a:cs typeface="Times New Roman" pitchFamily="18" charset="0"/>
              </a:rPr>
              <a:t>	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            </a:t>
            </a:r>
            <a:r>
              <a:rPr lang="hr-HR" altLang="en-US" sz="1600" i="0" dirty="0">
                <a:latin typeface="UnizgDisplay Normal" panose="02000505080000020003" pitchFamily="50" charset="0"/>
                <a:cs typeface="Times New Roman" pitchFamily="18" charset="0"/>
              </a:rPr>
              <a:t>(elastična svojstva</a:t>
            </a:r>
            <a:r>
              <a:rPr lang="en-US" altLang="en-US" sz="1600" i="0" dirty="0">
                <a:latin typeface="UnizgDisplay Normal" panose="02000505080000020003" pitchFamily="50" charset="0"/>
                <a:cs typeface="Times New Roman" pitchFamily="18" charset="0"/>
              </a:rPr>
              <a:t> – </a:t>
            </a:r>
            <a:r>
              <a:rPr lang="en-US" altLang="en-US" sz="1600" b="1" i="0" dirty="0">
                <a:latin typeface="UnizgDisplay Normal" panose="02000505080000020003" pitchFamily="50" charset="0"/>
                <a:cs typeface="Times New Roman" pitchFamily="18" charset="0"/>
              </a:rPr>
              <a:t>g</a:t>
            </a:r>
            <a:r>
              <a:rPr lang="hr-HR" altLang="en-US" sz="1600" b="1" i="0" dirty="0">
                <a:latin typeface="UnizgDisplay Normal" panose="02000505080000020003" pitchFamily="50" charset="0"/>
                <a:cs typeface="Times New Roman" pitchFamily="18" charset="0"/>
              </a:rPr>
              <a:t>uma</a:t>
            </a:r>
            <a:r>
              <a:rPr lang="hr-HR" altLang="en-US" sz="1600" i="0" dirty="0">
                <a:latin typeface="UnizgDisplay Normal" panose="02000505080000020003" pitchFamily="50" charset="0"/>
                <a:cs typeface="Times New Roman" pitchFamily="18" charset="0"/>
              </a:rPr>
              <a:t>)</a:t>
            </a:r>
            <a:endParaRPr lang="hr-HR" altLang="en-US" sz="1600" i="0" dirty="0">
              <a:latin typeface="UnizgDisplay Normal" panose="02000505080000020003" pitchFamily="50" charset="0"/>
            </a:endParaRPr>
          </a:p>
        </p:txBody>
      </p:sp>
      <p:sp>
        <p:nvSpPr>
          <p:cNvPr id="18440" name="Rectangle 1">
            <a:extLst>
              <a:ext uri="{FF2B5EF4-FFF2-40B4-BE49-F238E27FC236}">
                <a16:creationId xmlns:a16="http://schemas.microsoft.com/office/drawing/2014/main" xmlns="" id="{2BFD663B-E1F0-41B7-87B6-89B6B9C94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3" y="3236913"/>
            <a:ext cx="4292600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sz="1600" dirty="0">
                <a:latin typeface="UnizgDisplay Normal" panose="02000505080000020003" pitchFamily="50" charset="0"/>
              </a:rPr>
              <a:t>p</a:t>
            </a:r>
            <a:r>
              <a:rPr lang="hr-HR" altLang="en-US" sz="1600" dirty="0">
                <a:latin typeface="UnizgDisplay Normal" panose="02000505080000020003" pitchFamily="50" charset="0"/>
              </a:rPr>
              <a:t>odjela prema mehaničkim svojstvima</a:t>
            </a:r>
          </a:p>
        </p:txBody>
      </p:sp>
      <p:sp>
        <p:nvSpPr>
          <p:cNvPr id="18441" name="Rectangle 21">
            <a:extLst>
              <a:ext uri="{FF2B5EF4-FFF2-40B4-BE49-F238E27FC236}">
                <a16:creationId xmlns:a16="http://schemas.microsoft.com/office/drawing/2014/main" xmlns="" id="{D03EC635-16E9-442C-83A6-F61A71605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806450"/>
            <a:ext cx="87931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sz="1600" i="0" dirty="0">
                <a:latin typeface="UnizgDisplay Normal" panose="02000505080000020003" pitchFamily="50" charset="0"/>
              </a:rPr>
              <a:t>Polimeri su tvari (materijali), tj. makromolekule koje nastaju sintezom monomera (</a:t>
            </a:r>
            <a:r>
              <a:rPr lang="hr-HR" altLang="en-US" sz="1600" i="0" dirty="0" err="1">
                <a:latin typeface="UnizgDisplay Normal" panose="02000505080000020003" pitchFamily="50" charset="0"/>
              </a:rPr>
              <a:t>niskomolekularn</a:t>
            </a:r>
            <a:r>
              <a:rPr lang="en-GB" altLang="en-US" sz="1600" i="0" dirty="0" err="1">
                <a:latin typeface="UnizgDisplay Normal" panose="02000505080000020003" pitchFamily="50" charset="0"/>
              </a:rPr>
              <a:t>ih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 tvari), različitim procesima </a:t>
            </a:r>
            <a:r>
              <a:rPr lang="hr-HR" altLang="en-US" sz="1600" i="0" dirty="0" err="1">
                <a:latin typeface="UnizgDisplay Normal" panose="02000505080000020003" pitchFamily="50" charset="0"/>
              </a:rPr>
              <a:t>polimerizacij</a:t>
            </a:r>
            <a:r>
              <a:rPr lang="en-GB" altLang="en-US" sz="1600" i="0" dirty="0">
                <a:latin typeface="UnizgDisplay Normal" panose="02000505080000020003" pitchFamily="50" charset="0"/>
              </a:rPr>
              <a:t>e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 gdje dolazi do kemijskog povezivanja monomera </a:t>
            </a:r>
            <a:r>
              <a:rPr lang="en-GB" altLang="en-US" sz="1600" i="0" dirty="0">
                <a:latin typeface="UnizgDisplay Normal" panose="02000505080000020003" pitchFamily="50" charset="0"/>
              </a:rPr>
              <a:t>u </a:t>
            </a:r>
            <a:r>
              <a:rPr lang="hr-HR" altLang="en-US" sz="1600" i="0" dirty="0" err="1">
                <a:latin typeface="UnizgDisplay Normal" panose="02000505080000020003" pitchFamily="50" charset="0"/>
              </a:rPr>
              <a:t>makromolekul</a:t>
            </a:r>
            <a:r>
              <a:rPr lang="en-GB" altLang="en-US" sz="1600" i="0" dirty="0">
                <a:latin typeface="UnizgDisplay Normal" panose="02000505080000020003" pitchFamily="50" charset="0"/>
              </a:rPr>
              <a:t>u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 polimera</a:t>
            </a:r>
            <a:r>
              <a:rPr lang="en-GB" altLang="en-US" sz="1600" i="0" dirty="0">
                <a:latin typeface="UnizgDisplay Normal" panose="02000505080000020003" pitchFamily="50" charset="0"/>
              </a:rPr>
              <a:t> (</a:t>
            </a:r>
            <a:r>
              <a:rPr lang="en-GB" altLang="en-US" sz="1600" i="0" dirty="0" err="1">
                <a:latin typeface="UnizgDisplay Normal" panose="02000505080000020003" pitchFamily="50" charset="0"/>
              </a:rPr>
              <a:t>polimerni</a:t>
            </a:r>
            <a:r>
              <a:rPr lang="en-GB" altLang="en-US" sz="1600" i="0" dirty="0">
                <a:latin typeface="UnizgDisplay Normal" panose="02000505080000020003" pitchFamily="50" charset="0"/>
              </a:rPr>
              <a:t> “</a:t>
            </a:r>
            <a:r>
              <a:rPr lang="en-GB" altLang="en-US" sz="1600" i="0" dirty="0" err="1">
                <a:latin typeface="UnizgDisplay Normal" panose="02000505080000020003" pitchFamily="50" charset="0"/>
              </a:rPr>
              <a:t>lanac</a:t>
            </a:r>
            <a:r>
              <a:rPr lang="en-GB" altLang="en-US" sz="1600" i="0" dirty="0">
                <a:latin typeface="UnizgDisplay Normal" panose="02000505080000020003" pitchFamily="50" charset="0"/>
              </a:rPr>
              <a:t>”) 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 </a:t>
            </a:r>
          </a:p>
        </p:txBody>
      </p:sp>
      <p:pic>
        <p:nvPicPr>
          <p:cNvPr id="24585" name="Picture 23">
            <a:extLst>
              <a:ext uri="{FF2B5EF4-FFF2-40B4-BE49-F238E27FC236}">
                <a16:creationId xmlns:a16="http://schemas.microsoft.com/office/drawing/2014/main" xmlns="" id="{107817E7-8BAC-4B32-A826-58061EB10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23"/>
          <a:stretch>
            <a:fillRect/>
          </a:stretch>
        </p:blipFill>
        <p:spPr bwMode="auto">
          <a:xfrm>
            <a:off x="3059113" y="1703388"/>
            <a:ext cx="28797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Box 1">
            <a:extLst>
              <a:ext uri="{FF2B5EF4-FFF2-40B4-BE49-F238E27FC236}">
                <a16:creationId xmlns:a16="http://schemas.microsoft.com/office/drawing/2014/main" xmlns="" id="{6E82961C-D5BF-4059-B204-A776336A3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488891"/>
            <a:ext cx="2704587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1400" dirty="0">
                <a:latin typeface="UnizgDisplay Normal" panose="02000505080000020003" pitchFamily="50" charset="0"/>
              </a:rPr>
              <a:t>     </a:t>
            </a:r>
            <a:r>
              <a:rPr lang="en-GB" altLang="en-US" sz="1400" dirty="0" err="1">
                <a:latin typeface="UnizgDisplay Normal" panose="02000505080000020003" pitchFamily="50" charset="0"/>
              </a:rPr>
              <a:t>etilen</a:t>
            </a:r>
            <a:r>
              <a:rPr lang="en-GB" altLang="en-US" sz="1400" dirty="0">
                <a:latin typeface="UnizgDisplay Normal" panose="02000505080000020003" pitchFamily="50" charset="0"/>
              </a:rPr>
              <a:t>                             </a:t>
            </a:r>
            <a:r>
              <a:rPr lang="en-GB" altLang="en-US" sz="1400" dirty="0" err="1">
                <a:latin typeface="UnizgDisplay Normal" panose="02000505080000020003" pitchFamily="50" charset="0"/>
              </a:rPr>
              <a:t>polietilen</a:t>
            </a:r>
            <a:r>
              <a:rPr lang="en-GB" altLang="en-US" sz="1400" dirty="0">
                <a:latin typeface="UnizgDisplay Normal" panose="02000505080000020003" pitchFamily="50" charset="0"/>
              </a:rPr>
              <a:t> (PE)</a:t>
            </a:r>
          </a:p>
        </p:txBody>
      </p:sp>
      <p:sp>
        <p:nvSpPr>
          <p:cNvPr id="18444" name="Rectangle 1">
            <a:extLst>
              <a:ext uri="{FF2B5EF4-FFF2-40B4-BE49-F238E27FC236}">
                <a16:creationId xmlns:a16="http://schemas.microsoft.com/office/drawing/2014/main" xmlns="" id="{7DBA1C76-163A-46F8-B70D-C3FF57C73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3" y="4587875"/>
            <a:ext cx="4113212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sz="1600">
                <a:latin typeface="+mj-lt"/>
              </a:rPr>
              <a:t>p</a:t>
            </a:r>
            <a:r>
              <a:rPr lang="hr-HR" altLang="en-US" sz="1600">
                <a:latin typeface="+mj-lt"/>
              </a:rPr>
              <a:t>odjela prema toplinskim</a:t>
            </a:r>
            <a:r>
              <a:rPr lang="en-GB" altLang="en-US" sz="1600">
                <a:latin typeface="+mj-lt"/>
              </a:rPr>
              <a:t> </a:t>
            </a:r>
            <a:r>
              <a:rPr lang="hr-HR" altLang="en-US" sz="1600">
                <a:latin typeface="+mj-lt"/>
              </a:rPr>
              <a:t>svojstvima</a:t>
            </a:r>
          </a:p>
        </p:txBody>
      </p:sp>
      <p:sp>
        <p:nvSpPr>
          <p:cNvPr id="24588" name="Slide Number Placeholder 3">
            <a:extLst>
              <a:ext uri="{FF2B5EF4-FFF2-40B4-BE49-F238E27FC236}">
                <a16:creationId xmlns:a16="http://schemas.microsoft.com/office/drawing/2014/main" xmlns="" id="{ED0EEF7C-21AA-4EA9-A0E4-C43BB9369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31238" y="6408738"/>
            <a:ext cx="366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434999-7D07-428B-800F-183298D07AD2}" type="slidenum">
              <a:rPr lang="hr-HR" altLang="sr-Latn-RS" sz="1000" i="0">
                <a:latin typeface="UnizgDisplay Normal" panose="02000505080000020003" pitchFamily="50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hr-HR" altLang="sr-Latn-RS" sz="1000" i="0" dirty="0">
              <a:latin typeface="UnizgDisplay Normal" panose="02000505080000020003" pitchFamily="50" charset="0"/>
            </a:endParaRP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F01C17C7-4E61-BBC2-503C-7646719251A4}"/>
              </a:ext>
            </a:extLst>
          </p:cNvPr>
          <p:cNvSpPr/>
          <p:nvPr/>
        </p:nvSpPr>
        <p:spPr>
          <a:xfrm>
            <a:off x="0" y="222250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0" dirty="0">
                <a:latin typeface="UnizgDisplay Bold" panose="02000505090000020003" pitchFamily="50" charset="0"/>
              </a:rPr>
              <a:t>KARAKTERIZACIJA I IDENTIFIKACIJA POLIMERA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6" grpId="0"/>
      <p:bldP spid="48" grpId="0"/>
      <p:bldP spid="18439" grpId="0"/>
      <p:bldP spid="18440" grpId="0"/>
      <p:bldP spid="184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>
            <a:extLst>
              <a:ext uri="{FF2B5EF4-FFF2-40B4-BE49-F238E27FC236}">
                <a16:creationId xmlns:a16="http://schemas.microsoft.com/office/drawing/2014/main" xmlns="" id="{07F861AA-70A9-483C-9E11-D90C988CD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2713"/>
            <a:ext cx="872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2000" b="1" i="0" dirty="0">
                <a:latin typeface="UnizgDisplay Normal" panose="02000505080000020003" pitchFamily="50" charset="0"/>
              </a:rPr>
              <a:t>KEMIJSKI SASTAV I STRUKTURA POLIMERA</a:t>
            </a:r>
            <a:endParaRPr lang="hr-HR" altLang="en-US" sz="2000" b="1" i="0" dirty="0">
              <a:latin typeface="UnizgDisplay Normal" panose="02000505080000020003" pitchFamily="50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xmlns="" id="{42AEB814-DB00-406C-8980-E4CD27DC2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FE7455-B69A-4DFC-A6C7-FF2E5B493F5A}" type="slidenum">
              <a:rPr lang="hr-HR" altLang="sr-Latn-RS" sz="1000" i="0">
                <a:latin typeface="UnizgDisplay Normal" panose="02000505080000020003" pitchFamily="50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hr-HR" altLang="sr-Latn-RS" sz="1000" i="0" dirty="0">
              <a:latin typeface="UnizgDisplay Normal" panose="02000505080000020003" pitchFamily="50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55BE7330-4A67-4A9D-9C89-CDE609C70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93738"/>
            <a:ext cx="5834063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hr-HR" altLang="en-US" sz="2000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1. Kemijski sastav</a:t>
            </a:r>
          </a:p>
          <a:p>
            <a:pPr>
              <a:defRPr/>
            </a:pPr>
            <a:r>
              <a:rPr lang="hr-HR" altLang="en-US" sz="2000" b="1" i="0" dirty="0">
                <a:solidFill>
                  <a:srgbClr val="FF3300"/>
                </a:solidFill>
                <a:latin typeface="UnizgDisplay Normal" panose="02000505080000020003" pitchFamily="50" charset="0"/>
              </a:rPr>
              <a:t>		</a:t>
            </a:r>
            <a:r>
              <a:rPr lang="hr-HR" altLang="en-US" i="0" dirty="0">
                <a:latin typeface="UnizgDisplay Normal" panose="02000505080000020003" pitchFamily="50" charset="0"/>
              </a:rPr>
              <a:t>- </a:t>
            </a:r>
            <a:r>
              <a:rPr lang="hr-HR" altLang="en-US" i="0" dirty="0" err="1">
                <a:latin typeface="UnizgDisplay Normal" panose="02000505080000020003" pitchFamily="50" charset="0"/>
              </a:rPr>
              <a:t>olefinski</a:t>
            </a:r>
            <a:r>
              <a:rPr lang="hr-HR" altLang="en-US" i="0" dirty="0">
                <a:latin typeface="UnizgDisplay Normal" panose="02000505080000020003" pitchFamily="50" charset="0"/>
              </a:rPr>
              <a:t> </a:t>
            </a:r>
            <a:r>
              <a:rPr lang="hr-HR" altLang="en-US" i="0" dirty="0" err="1">
                <a:latin typeface="UnizgDisplay Normal" panose="02000505080000020003" pitchFamily="50" charset="0"/>
              </a:rPr>
              <a:t>polim</a:t>
            </a:r>
            <a:r>
              <a:rPr lang="hr-HR" altLang="en-US" i="0" dirty="0">
                <a:latin typeface="UnizgDisplay Normal" panose="02000505080000020003" pitchFamily="50" charset="0"/>
              </a:rPr>
              <a:t>. (PE,PP)</a:t>
            </a:r>
          </a:p>
          <a:p>
            <a:pPr>
              <a:defRPr/>
            </a:pPr>
            <a:r>
              <a:rPr lang="hr-HR" altLang="en-US" i="0" dirty="0">
                <a:latin typeface="UnizgDisplay Normal" panose="02000505080000020003" pitchFamily="50" charset="0"/>
              </a:rPr>
              <a:t>		- </a:t>
            </a:r>
            <a:r>
              <a:rPr lang="hr-HR" altLang="en-US" i="0" dirty="0" err="1">
                <a:latin typeface="UnizgDisplay Normal" panose="02000505080000020003" pitchFamily="50" charset="0"/>
              </a:rPr>
              <a:t>poliesteri</a:t>
            </a:r>
            <a:r>
              <a:rPr lang="hr-HR" altLang="en-US" i="0" dirty="0">
                <a:latin typeface="UnizgDisplay Normal" panose="02000505080000020003" pitchFamily="50" charset="0"/>
              </a:rPr>
              <a:t>  (PET)</a:t>
            </a:r>
          </a:p>
          <a:p>
            <a:pPr>
              <a:defRPr/>
            </a:pPr>
            <a:r>
              <a:rPr lang="hr-HR" altLang="en-US" i="0" dirty="0">
                <a:latin typeface="UnizgDisplay Normal" panose="02000505080000020003" pitchFamily="50" charset="0"/>
              </a:rPr>
              <a:t>		- poliuretani (PUR)</a:t>
            </a:r>
          </a:p>
          <a:p>
            <a:pPr>
              <a:defRPr/>
            </a:pPr>
            <a:endParaRPr lang="hr-HR" altLang="en-US" sz="1200" b="1" i="0" dirty="0">
              <a:latin typeface="UnizgDisplay Normal" panose="02000505080000020003" pitchFamily="50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hr-HR" altLang="en-US" sz="2000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2. Struktura molekule</a:t>
            </a:r>
            <a:r>
              <a:rPr lang="en-GB" altLang="en-US" sz="2000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 (</a:t>
            </a:r>
            <a:r>
              <a:rPr lang="hr-HR" altLang="en-US" sz="2000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lanca</a:t>
            </a:r>
            <a:r>
              <a:rPr lang="en-GB" altLang="en-US" sz="2000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)</a:t>
            </a:r>
            <a:endParaRPr lang="hr-HR" altLang="en-US" sz="2000" b="1" i="0" dirty="0">
              <a:solidFill>
                <a:srgbClr val="0070C0"/>
              </a:solidFill>
              <a:latin typeface="UnizgDisplay Normal" panose="02000505080000020003" pitchFamily="50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hr-HR" altLang="en-US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2. a) Molekulske mase</a:t>
            </a:r>
          </a:p>
          <a:p>
            <a:pPr>
              <a:defRPr/>
            </a:pPr>
            <a:r>
              <a:rPr lang="hr-HR" altLang="en-US" b="1" i="0" dirty="0">
                <a:solidFill>
                  <a:srgbClr val="9966FF"/>
                </a:solidFill>
                <a:latin typeface="UnizgDisplay Normal" panose="02000505080000020003" pitchFamily="50" charset="0"/>
              </a:rPr>
              <a:t>		</a:t>
            </a:r>
            <a:r>
              <a:rPr lang="hr-HR" altLang="en-US" i="0" dirty="0">
                <a:latin typeface="UnizgDisplay Normal" panose="02000505080000020003" pitchFamily="50" charset="0"/>
              </a:rPr>
              <a:t>-</a:t>
            </a:r>
            <a:r>
              <a:rPr lang="hr-HR" altLang="en-US" i="0" dirty="0">
                <a:solidFill>
                  <a:srgbClr val="9966FF"/>
                </a:solidFill>
                <a:latin typeface="UnizgDisplay Normal" panose="02000505080000020003" pitchFamily="50" charset="0"/>
              </a:rPr>
              <a:t> </a:t>
            </a:r>
            <a:r>
              <a:rPr lang="hr-HR" altLang="en-US" i="0" dirty="0">
                <a:latin typeface="UnizgDisplay Normal" panose="02000505080000020003" pitchFamily="50" charset="0"/>
              </a:rPr>
              <a:t>niske (1 -20 tisuća)</a:t>
            </a:r>
          </a:p>
          <a:p>
            <a:pPr>
              <a:defRPr/>
            </a:pPr>
            <a:r>
              <a:rPr lang="hr-HR" altLang="en-US" i="0" dirty="0">
                <a:latin typeface="UnizgDisplay Normal" panose="02000505080000020003" pitchFamily="50" charset="0"/>
              </a:rPr>
              <a:t>		- srednje (20- 300 tisuća)</a:t>
            </a:r>
          </a:p>
          <a:p>
            <a:pPr>
              <a:defRPr/>
            </a:pPr>
            <a:r>
              <a:rPr lang="hr-HR" altLang="en-US" i="0" dirty="0">
                <a:latin typeface="UnizgDisplay Normal" panose="02000505080000020003" pitchFamily="50" charset="0"/>
              </a:rPr>
              <a:t>		- </a:t>
            </a:r>
            <a:r>
              <a:rPr lang="hr-HR" altLang="en-US" i="0" dirty="0" err="1">
                <a:latin typeface="UnizgDisplay Normal" panose="02000505080000020003" pitchFamily="50" charset="0"/>
              </a:rPr>
              <a:t>ultra</a:t>
            </a:r>
            <a:r>
              <a:rPr lang="hr-HR" altLang="en-US" i="0" dirty="0">
                <a:latin typeface="UnizgDisplay Normal" panose="02000505080000020003" pitchFamily="50" charset="0"/>
              </a:rPr>
              <a:t> velike (400 tis. -2 </a:t>
            </a:r>
            <a:r>
              <a:rPr lang="hr-HR" altLang="en-US" i="0" dirty="0" err="1">
                <a:latin typeface="UnizgDisplay Normal" panose="02000505080000020003" pitchFamily="50" charset="0"/>
              </a:rPr>
              <a:t>mil</a:t>
            </a:r>
            <a:r>
              <a:rPr lang="hr-HR" altLang="en-US" i="0" dirty="0">
                <a:latin typeface="UnizgDisplay Normal" panose="02000505080000020003" pitchFamily="50" charset="0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hr-HR" altLang="en-US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2. b) Raspodjela </a:t>
            </a:r>
            <a:r>
              <a:rPr lang="hr-HR" altLang="en-US" b="1" i="0" dirty="0" err="1">
                <a:solidFill>
                  <a:srgbClr val="0070C0"/>
                </a:solidFill>
                <a:latin typeface="UnizgDisplay Normal" panose="02000505080000020003" pitchFamily="50" charset="0"/>
              </a:rPr>
              <a:t>molek</a:t>
            </a:r>
            <a:r>
              <a:rPr lang="hr-HR" altLang="en-US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. masa</a:t>
            </a:r>
          </a:p>
          <a:p>
            <a:pPr>
              <a:defRPr/>
            </a:pPr>
            <a:r>
              <a:rPr lang="hr-HR" altLang="en-US" b="1" i="0" dirty="0">
                <a:solidFill>
                  <a:srgbClr val="FF3300"/>
                </a:solidFill>
                <a:latin typeface="UnizgDisplay Normal" panose="02000505080000020003" pitchFamily="50" charset="0"/>
              </a:rPr>
              <a:t>		</a:t>
            </a:r>
            <a:r>
              <a:rPr lang="hr-HR" altLang="en-US" i="0" dirty="0">
                <a:latin typeface="UnizgDisplay Normal" panose="02000505080000020003" pitchFamily="50" charset="0"/>
              </a:rPr>
              <a:t>- uska </a:t>
            </a:r>
          </a:p>
          <a:p>
            <a:pPr>
              <a:defRPr/>
            </a:pPr>
            <a:r>
              <a:rPr lang="hr-HR" altLang="en-US" i="0" dirty="0">
                <a:latin typeface="UnizgDisplay Normal" panose="02000505080000020003" pitchFamily="50" charset="0"/>
              </a:rPr>
              <a:t>		- široka</a:t>
            </a:r>
            <a:endParaRPr lang="en-US" altLang="en-US" i="0" dirty="0">
              <a:latin typeface="UnizgDisplay Normal" panose="02000505080000020003" pitchFamily="50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90FB0BD-0593-4C56-B008-DB341A242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941888"/>
            <a:ext cx="5834063" cy="1754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r-HR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2. c)</a:t>
            </a:r>
            <a:r>
              <a:rPr lang="en-GB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 </a:t>
            </a:r>
            <a:r>
              <a:rPr lang="hr-HR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Neumreženi </a:t>
            </a:r>
            <a:r>
              <a:rPr lang="hr-HR" b="1" i="0" dirty="0">
                <a:solidFill>
                  <a:srgbClr val="9966FF"/>
                </a:solidFill>
                <a:latin typeface="UnizgDisplay Normal" panose="02000505080000020003" pitchFamily="50" charset="0"/>
              </a:rPr>
              <a:t>		</a:t>
            </a:r>
            <a:r>
              <a:rPr lang="hr-HR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Umreženi</a:t>
            </a:r>
          </a:p>
          <a:p>
            <a:pPr lvl="1">
              <a:defRPr/>
            </a:pPr>
            <a:r>
              <a:rPr lang="hr-HR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nizgDisplay Normal" panose="02000505080000020003" pitchFamily="50" charset="0"/>
              </a:rPr>
              <a:t>   </a:t>
            </a:r>
            <a:r>
              <a:rPr lang="hr-HR" i="0" dirty="0">
                <a:effectLst>
                  <a:outerShdw blurRad="38100" dist="38100" dir="2700000" algn="tl">
                    <a:srgbClr val="FFFFFF"/>
                  </a:outerShdw>
                </a:effectLst>
                <a:latin typeface="UnizgDisplay Normal" panose="02000505080000020003" pitchFamily="50" charset="0"/>
              </a:rPr>
              <a:t>linearni	</a:t>
            </a:r>
            <a:r>
              <a:rPr lang="hr-HR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UnizgDisplay Normal" panose="02000505080000020003" pitchFamily="50" charset="0"/>
              </a:rPr>
              <a:t>	 </a:t>
            </a:r>
            <a:r>
              <a:rPr lang="en-US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UnizgDisplay Normal" panose="02000505080000020003" pitchFamily="50" charset="0"/>
              </a:rPr>
              <a:t>   </a:t>
            </a:r>
            <a:r>
              <a:rPr lang="hr-HR" i="0" dirty="0">
                <a:latin typeface="UnizgDisplay Normal" panose="02000505080000020003" pitchFamily="50" charset="0"/>
              </a:rPr>
              <a:t>guste mreže</a:t>
            </a:r>
            <a:r>
              <a:rPr lang="en-US" i="0" dirty="0">
                <a:latin typeface="UnizgDisplay Normal" panose="02000505080000020003" pitchFamily="50" charset="0"/>
              </a:rPr>
              <a:t> </a:t>
            </a:r>
            <a:r>
              <a:rPr lang="en-GB" i="0" dirty="0">
                <a:effectLst>
                  <a:outerShdw blurRad="38100" dist="38100" dir="2700000" algn="tl">
                    <a:srgbClr val="FFFFFF"/>
                  </a:outerShdw>
                </a:effectLst>
                <a:latin typeface="UnizgDisplay Normal" panose="02000505080000020003" pitchFamily="50" charset="0"/>
              </a:rPr>
              <a:t>(</a:t>
            </a:r>
            <a:r>
              <a:rPr lang="en-GB" i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UnizgDisplay Normal" panose="02000505080000020003" pitchFamily="50" charset="0"/>
              </a:rPr>
              <a:t>duromeri</a:t>
            </a:r>
            <a:r>
              <a:rPr lang="en-GB" i="0" dirty="0">
                <a:effectLst>
                  <a:outerShdw blurRad="38100" dist="38100" dir="2700000" algn="tl">
                    <a:srgbClr val="FFFFFF"/>
                  </a:outerShdw>
                </a:effectLst>
                <a:latin typeface="UnizgDisplay Normal" panose="02000505080000020003" pitchFamily="50" charset="0"/>
              </a:rPr>
              <a:t>)</a:t>
            </a:r>
            <a:endParaRPr lang="hr-HR" i="0" dirty="0">
              <a:latin typeface="UnizgDisplay Normal" panose="02000505080000020003" pitchFamily="50" charset="0"/>
            </a:endParaRPr>
          </a:p>
          <a:p>
            <a:pPr lvl="1">
              <a:defRPr/>
            </a:pPr>
            <a:r>
              <a:rPr lang="hr-HR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UnizgDisplay Normal" panose="02000505080000020003" pitchFamily="50" charset="0"/>
              </a:rPr>
              <a:t>   </a:t>
            </a:r>
            <a:r>
              <a:rPr lang="hr-HR" i="0" dirty="0">
                <a:effectLst>
                  <a:outerShdw blurRad="38100" dist="38100" dir="2700000" algn="tl">
                    <a:srgbClr val="FFFFFF"/>
                  </a:outerShdw>
                </a:effectLst>
                <a:latin typeface="UnizgDisplay Normal" panose="02000505080000020003" pitchFamily="50" charset="0"/>
              </a:rPr>
              <a:t>razgranati	</a:t>
            </a:r>
            <a:r>
              <a:rPr lang="en-GB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UnizgDisplay Normal" panose="02000505080000020003" pitchFamily="50" charset="0"/>
              </a:rPr>
              <a:t>	   </a:t>
            </a:r>
            <a:r>
              <a:rPr lang="en-GB" i="0" dirty="0">
                <a:effectLst>
                  <a:outerShdw blurRad="38100" dist="38100" dir="2700000" algn="tl">
                    <a:srgbClr val="FFFFFF"/>
                  </a:outerShdw>
                </a:effectLst>
                <a:latin typeface="UnizgDisplay Normal" panose="02000505080000020003" pitchFamily="50" charset="0"/>
              </a:rPr>
              <a:t> </a:t>
            </a:r>
            <a:r>
              <a:rPr lang="hr-HR" i="0" dirty="0">
                <a:effectLst>
                  <a:outerShdw blurRad="38100" dist="38100" dir="2700000" algn="tl">
                    <a:srgbClr val="FFFFFF"/>
                  </a:outerShdw>
                </a:effectLst>
                <a:latin typeface="UnizgDisplay Normal" panose="02000505080000020003" pitchFamily="50" charset="0"/>
              </a:rPr>
              <a:t>labave mreže</a:t>
            </a:r>
            <a:r>
              <a:rPr lang="en-US" i="0" dirty="0">
                <a:effectLst>
                  <a:outerShdw blurRad="38100" dist="38100" dir="2700000" algn="tl">
                    <a:srgbClr val="FFFFFF"/>
                  </a:outerShdw>
                </a:effectLst>
                <a:latin typeface="UnizgDisplay Normal" panose="02000505080000020003" pitchFamily="50" charset="0"/>
              </a:rPr>
              <a:t> </a:t>
            </a:r>
            <a:r>
              <a:rPr lang="en-GB" i="0" dirty="0">
                <a:effectLst>
                  <a:outerShdw blurRad="38100" dist="38100" dir="2700000" algn="tl">
                    <a:srgbClr val="FFFFFF"/>
                  </a:outerShdw>
                </a:effectLst>
                <a:latin typeface="UnizgDisplay Normal" panose="02000505080000020003" pitchFamily="50" charset="0"/>
              </a:rPr>
              <a:t>(</a:t>
            </a:r>
            <a:r>
              <a:rPr lang="en-GB" i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UnizgDisplay Normal" panose="02000505080000020003" pitchFamily="50" charset="0"/>
              </a:rPr>
              <a:t>gume</a:t>
            </a:r>
            <a:r>
              <a:rPr lang="en-GB" i="0" dirty="0">
                <a:effectLst>
                  <a:outerShdw blurRad="38100" dist="38100" dir="2700000" algn="tl">
                    <a:srgbClr val="FFFFFF"/>
                  </a:outerShdw>
                </a:effectLst>
                <a:latin typeface="UnizgDisplay Normal" panose="02000505080000020003" pitchFamily="50" charset="0"/>
              </a:rPr>
              <a:t>)</a:t>
            </a:r>
            <a:r>
              <a:rPr lang="hr-HR" i="0" dirty="0">
                <a:effectLst>
                  <a:outerShdw blurRad="38100" dist="38100" dir="2700000" algn="tl">
                    <a:srgbClr val="FFFFFF"/>
                  </a:outerShdw>
                </a:effectLst>
                <a:latin typeface="UnizgDisplay Normal" panose="02000505080000020003" pitchFamily="50" charset="0"/>
              </a:rPr>
              <a:t> </a:t>
            </a:r>
            <a:r>
              <a:rPr lang="hr-HR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UnizgDisplay Normal" panose="02000505080000020003" pitchFamily="50" charset="0"/>
              </a:rPr>
              <a:t>	 </a:t>
            </a:r>
            <a:endParaRPr lang="en-GB" b="1" i="0" dirty="0">
              <a:effectLst>
                <a:outerShdw blurRad="38100" dist="38100" dir="2700000" algn="tl">
                  <a:srgbClr val="FFFFFF"/>
                </a:outerShdw>
              </a:effectLst>
              <a:latin typeface="UnizgDisplay Normal" panose="02000505080000020003" pitchFamily="50" charset="0"/>
            </a:endParaRPr>
          </a:p>
          <a:p>
            <a:pPr lvl="1">
              <a:defRPr/>
            </a:pPr>
            <a:r>
              <a:rPr lang="en-GB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UnizgDisplay Normal" panose="02000505080000020003" pitchFamily="50" charset="0"/>
              </a:rPr>
              <a:t>   </a:t>
            </a:r>
            <a:r>
              <a:rPr lang="hr-HR" i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UnizgDisplay Normal" panose="02000505080000020003" pitchFamily="50" charset="0"/>
              </a:rPr>
              <a:t>homopolimeri</a:t>
            </a:r>
            <a:r>
              <a:rPr lang="hr-HR" i="0" dirty="0">
                <a:effectLst>
                  <a:outerShdw blurRad="38100" dist="38100" dir="2700000" algn="tl">
                    <a:srgbClr val="FFFFFF"/>
                  </a:outerShdw>
                </a:effectLst>
                <a:latin typeface="UnizgDisplay Normal" panose="02000505080000020003" pitchFamily="50" charset="0"/>
              </a:rPr>
              <a:t> </a:t>
            </a:r>
            <a:r>
              <a:rPr lang="en-GB" i="0" dirty="0">
                <a:effectLst>
                  <a:outerShdw blurRad="38100" dist="38100" dir="2700000" algn="tl">
                    <a:srgbClr val="FFFFFF"/>
                  </a:outerShdw>
                </a:effectLst>
                <a:latin typeface="UnizgDisplay Normal" panose="02000505080000020003" pitchFamily="50" charset="0"/>
              </a:rPr>
              <a:t>	</a:t>
            </a:r>
            <a:endParaRPr lang="hr-HR" i="0" dirty="0">
              <a:effectLst>
                <a:outerShdw blurRad="38100" dist="38100" dir="2700000" algn="tl">
                  <a:srgbClr val="FFFFFF"/>
                </a:outerShdw>
              </a:effectLst>
              <a:latin typeface="UnizgDisplay Normal" panose="02000505080000020003" pitchFamily="50" charset="0"/>
            </a:endParaRPr>
          </a:p>
          <a:p>
            <a:pPr lvl="1">
              <a:defRPr/>
            </a:pPr>
            <a:r>
              <a:rPr lang="hr-HR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UnizgDisplay Normal" panose="02000505080000020003" pitchFamily="50" charset="0"/>
              </a:rPr>
              <a:t>   </a:t>
            </a:r>
            <a:r>
              <a:rPr lang="hr-HR" i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UnizgDisplay Normal" panose="02000505080000020003" pitchFamily="50" charset="0"/>
              </a:rPr>
              <a:t>kopolimeri</a:t>
            </a:r>
            <a:r>
              <a:rPr lang="hr-HR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UnizgDisplay Normal" panose="02000505080000020003" pitchFamily="50" charset="0"/>
              </a:rPr>
              <a:t>		</a:t>
            </a:r>
            <a:r>
              <a:rPr lang="en-GB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UnizgDisplay Normal" panose="02000505080000020003" pitchFamily="50" charset="0"/>
              </a:rPr>
              <a:t>  </a:t>
            </a:r>
            <a:r>
              <a:rPr lang="hr-HR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UnizgDisplay Normal" panose="02000505080000020003" pitchFamily="50" charset="0"/>
              </a:rPr>
              <a:t>	</a:t>
            </a:r>
          </a:p>
          <a:p>
            <a:pPr lvl="1">
              <a:defRPr/>
            </a:pPr>
            <a:r>
              <a:rPr lang="hr-HR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UnizgDisplay Normal" panose="02000505080000020003" pitchFamily="50" charset="0"/>
              </a:rPr>
              <a:t>   </a:t>
            </a:r>
            <a:r>
              <a:rPr lang="hr-HR" i="0" dirty="0">
                <a:effectLst>
                  <a:outerShdw blurRad="38100" dist="38100" dir="2700000" algn="tl">
                    <a:srgbClr val="FFFFFF"/>
                  </a:outerShdw>
                </a:effectLst>
                <a:latin typeface="UnizgDisplay Normal" panose="02000505080000020003" pitchFamily="50" charset="0"/>
              </a:rPr>
              <a:t>cijepljeni </a:t>
            </a:r>
            <a:r>
              <a:rPr lang="hr-HR" i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UnizgDisplay Normal" panose="02000505080000020003" pitchFamily="50" charset="0"/>
              </a:rPr>
              <a:t>kopolimeri</a:t>
            </a:r>
            <a:r>
              <a:rPr lang="hr-HR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nizgDisplay Normal" panose="02000505080000020003" pitchFamily="50" charset="0"/>
              </a:rPr>
              <a:t>	</a:t>
            </a:r>
            <a:endParaRPr lang="en-US" b="1" i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UnizgDisplay Normal" panose="02000505080000020003" pitchFamily="50" charset="0"/>
            </a:endParaRPr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xmlns="" id="{911C82FE-95FF-4113-97B5-34E9DB022F0B}"/>
              </a:ext>
            </a:extLst>
          </p:cNvPr>
          <p:cNvSpPr>
            <a:spLocks noChangeArrowheads="1"/>
          </p:cNvSpPr>
          <p:nvPr/>
        </p:nvSpPr>
        <p:spPr bwMode="auto">
          <a:xfrm rot="9306833">
            <a:off x="5724525" y="1866900"/>
            <a:ext cx="865188" cy="217488"/>
          </a:xfrm>
          <a:prstGeom prst="leftArrow">
            <a:avLst>
              <a:gd name="adj1" fmla="val 50000"/>
              <a:gd name="adj2" fmla="val 9945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r-Latn-CS" altLang="en-US">
              <a:latin typeface="+mj-lt"/>
            </a:endParaRP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xmlns="" id="{9EB619BC-015D-4564-979A-1A9048FD99A2}"/>
              </a:ext>
            </a:extLst>
          </p:cNvPr>
          <p:cNvSpPr>
            <a:spLocks noChangeArrowheads="1"/>
          </p:cNvSpPr>
          <p:nvPr/>
        </p:nvSpPr>
        <p:spPr bwMode="auto">
          <a:xfrm rot="20122018">
            <a:off x="5724525" y="2227263"/>
            <a:ext cx="865188" cy="217487"/>
          </a:xfrm>
          <a:prstGeom prst="leftArrow">
            <a:avLst>
              <a:gd name="adj1" fmla="val 50000"/>
              <a:gd name="adj2" fmla="val 9945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r-Latn-CS" altLang="en-US">
              <a:latin typeface="+mj-lt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A6FC5F71-A7C6-484C-84F7-1749AE598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275" y="706438"/>
            <a:ext cx="287972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hr-HR" altLang="en-US" sz="2000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Svojstva su posljedica svega navedenog</a:t>
            </a:r>
          </a:p>
          <a:p>
            <a:pPr>
              <a:spcBef>
                <a:spcPct val="50000"/>
              </a:spcBef>
              <a:defRPr/>
            </a:pPr>
            <a:endParaRPr lang="hr-HR" altLang="en-US" sz="2000" b="1" i="0" dirty="0">
              <a:solidFill>
                <a:srgbClr val="0070C0"/>
              </a:solidFill>
              <a:latin typeface="UnizgDisplay Normal" panose="02000505080000020003" pitchFamily="50" charset="0"/>
            </a:endParaRPr>
          </a:p>
          <a:p>
            <a:pPr>
              <a:defRPr/>
            </a:pPr>
            <a:r>
              <a:rPr lang="hr-HR" altLang="en-US" sz="2000" b="1" i="0" dirty="0">
                <a:solidFill>
                  <a:srgbClr val="FF3300"/>
                </a:solidFill>
                <a:latin typeface="UnizgDisplay Normal" panose="02000505080000020003" pitchFamily="50" charset="0"/>
              </a:rPr>
              <a:t>	</a:t>
            </a:r>
            <a:r>
              <a:rPr lang="hr-HR" altLang="en-US" i="0" dirty="0">
                <a:latin typeface="UnizgDisplay Normal" panose="02000505080000020003" pitchFamily="50" charset="0"/>
              </a:rPr>
              <a:t>- mehanička</a:t>
            </a:r>
          </a:p>
          <a:p>
            <a:pPr>
              <a:defRPr/>
            </a:pPr>
            <a:r>
              <a:rPr lang="hr-HR" altLang="en-US" i="0" dirty="0">
                <a:latin typeface="UnizgDisplay Normal" panose="02000505080000020003" pitchFamily="50" charset="0"/>
              </a:rPr>
              <a:t>	- kemijska</a:t>
            </a:r>
          </a:p>
          <a:p>
            <a:pPr>
              <a:defRPr/>
            </a:pPr>
            <a:r>
              <a:rPr lang="hr-HR" altLang="en-US" i="0" dirty="0">
                <a:latin typeface="UnizgDisplay Normal" panose="02000505080000020003" pitchFamily="50" charset="0"/>
              </a:rPr>
              <a:t>	- fizička</a:t>
            </a:r>
          </a:p>
          <a:p>
            <a:pPr>
              <a:defRPr/>
            </a:pPr>
            <a:r>
              <a:rPr lang="hr-HR" altLang="en-US" i="0" dirty="0">
                <a:latin typeface="UnizgDisplay Normal" panose="02000505080000020003" pitchFamily="50" charset="0"/>
              </a:rPr>
              <a:t>	- optička</a:t>
            </a:r>
          </a:p>
          <a:p>
            <a:pPr>
              <a:defRPr/>
            </a:pPr>
            <a:r>
              <a:rPr lang="hr-HR" altLang="en-US" i="0" dirty="0">
                <a:latin typeface="UnizgDisplay Normal" panose="02000505080000020003" pitchFamily="50" charset="0"/>
              </a:rPr>
              <a:t>	- električna</a:t>
            </a:r>
            <a:endParaRPr lang="en-US" altLang="en-US" i="0" dirty="0">
              <a:latin typeface="UnizgDisplay Normal" panose="02000505080000020003" pitchFamily="50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6">
            <a:extLst>
              <a:ext uri="{FF2B5EF4-FFF2-40B4-BE49-F238E27FC236}">
                <a16:creationId xmlns:a16="http://schemas.microsoft.com/office/drawing/2014/main" xmlns="" id="{B29EDEF6-4238-455C-984B-1FB960F57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113" y="4959350"/>
            <a:ext cx="409575" cy="33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hr-HR" altLang="en-US" sz="1600" b="1" i="0" dirty="0">
                <a:latin typeface="UnizgDisplay Normal" panose="02000505080000020003" pitchFamily="50" charset="0"/>
              </a:rPr>
              <a:t>PS</a:t>
            </a:r>
            <a:endParaRPr lang="en-US" altLang="en-US" sz="1600" b="1" i="0" dirty="0">
              <a:latin typeface="UnizgDisplay Normal" panose="02000505080000020003" pitchFamily="50" charset="0"/>
            </a:endParaRPr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xmlns="" id="{5BAF523C-9583-4436-98FB-43A3E04CC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100" y="1085850"/>
            <a:ext cx="20224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i="0" dirty="0">
                <a:latin typeface="UnizgDisplay Normal" panose="02000505080000020003" pitchFamily="50" charset="0"/>
              </a:rPr>
              <a:t>Linearni</a:t>
            </a:r>
            <a:r>
              <a:rPr lang="hr-HR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UnizgDisplay Normal" panose="02000505080000020003" pitchFamily="50" charset="0"/>
              </a:rPr>
              <a:t>	</a:t>
            </a:r>
            <a:endParaRPr lang="en-US" b="1" i="0" dirty="0">
              <a:effectLst>
                <a:outerShdw blurRad="38100" dist="38100" dir="2700000" algn="tl">
                  <a:srgbClr val="C0C0C0"/>
                </a:outerShdw>
              </a:effectLst>
              <a:latin typeface="UnizgDisplay Normal" panose="02000505080000020003" pitchFamily="50" charset="0"/>
            </a:endParaRP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xmlns="" id="{E882A6F1-0E15-49CF-BAC4-8B7BFEB7E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3" y="1085850"/>
            <a:ext cx="2032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i="0" dirty="0">
                <a:latin typeface="UnizgDisplay Normal" panose="02000505080000020003" pitchFamily="50" charset="0"/>
              </a:rPr>
              <a:t>Razgranati</a:t>
            </a:r>
            <a:r>
              <a:rPr lang="hr-HR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UnizgDisplay Normal" panose="02000505080000020003" pitchFamily="50" charset="0"/>
              </a:rPr>
              <a:t>	</a:t>
            </a:r>
            <a:endParaRPr lang="en-US" b="1" i="0" dirty="0">
              <a:effectLst>
                <a:outerShdw blurRad="38100" dist="38100" dir="2700000" algn="tl">
                  <a:srgbClr val="C0C0C0"/>
                </a:outerShdw>
              </a:effectLst>
              <a:latin typeface="UnizgDisplay Normal" panose="02000505080000020003" pitchFamily="50" charset="0"/>
            </a:endParaRPr>
          </a:p>
        </p:txBody>
      </p:sp>
      <p:grpSp>
        <p:nvGrpSpPr>
          <p:cNvPr id="15365" name="Group 22">
            <a:extLst>
              <a:ext uri="{FF2B5EF4-FFF2-40B4-BE49-F238E27FC236}">
                <a16:creationId xmlns:a16="http://schemas.microsoft.com/office/drawing/2014/main" xmlns="" id="{B1BFA0BC-1A59-44CD-999B-895C287429EF}"/>
              </a:ext>
            </a:extLst>
          </p:cNvPr>
          <p:cNvGrpSpPr>
            <a:grpSpLocks/>
          </p:cNvGrpSpPr>
          <p:nvPr/>
        </p:nvGrpSpPr>
        <p:grpSpPr bwMode="auto">
          <a:xfrm>
            <a:off x="219075" y="3724275"/>
            <a:ext cx="3255963" cy="404813"/>
            <a:chOff x="3469" y="8362"/>
            <a:chExt cx="4332" cy="297"/>
          </a:xfrm>
        </p:grpSpPr>
        <p:sp>
          <p:nvSpPr>
            <p:cNvPr id="14414" name="Oval 23">
              <a:extLst>
                <a:ext uri="{FF2B5EF4-FFF2-40B4-BE49-F238E27FC236}">
                  <a16:creationId xmlns:a16="http://schemas.microsoft.com/office/drawing/2014/main" xmlns="" id="{AB7AFD93-B6AE-4964-AA87-CD345282D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9" y="8428"/>
              <a:ext cx="228" cy="227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415" name="Oval 24">
              <a:extLst>
                <a:ext uri="{FF2B5EF4-FFF2-40B4-BE49-F238E27FC236}">
                  <a16:creationId xmlns:a16="http://schemas.microsoft.com/office/drawing/2014/main" xmlns="" id="{5A30D9FE-5317-4C47-A66E-A389648EC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8428"/>
              <a:ext cx="228" cy="22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416" name="Oval 25">
              <a:extLst>
                <a:ext uri="{FF2B5EF4-FFF2-40B4-BE49-F238E27FC236}">
                  <a16:creationId xmlns:a16="http://schemas.microsoft.com/office/drawing/2014/main" xmlns="" id="{40501E44-B40E-4459-ACFC-651E36FE9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5" y="8416"/>
              <a:ext cx="228" cy="228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417" name="Oval 26">
              <a:extLst>
                <a:ext uri="{FF2B5EF4-FFF2-40B4-BE49-F238E27FC236}">
                  <a16:creationId xmlns:a16="http://schemas.microsoft.com/office/drawing/2014/main" xmlns="" id="{C6336122-AA91-4BCA-9303-9CB4D2BA8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" y="8431"/>
              <a:ext cx="228" cy="228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418" name="Oval 27">
              <a:extLst>
                <a:ext uri="{FF2B5EF4-FFF2-40B4-BE49-F238E27FC236}">
                  <a16:creationId xmlns:a16="http://schemas.microsoft.com/office/drawing/2014/main" xmlns="" id="{7D71783F-3803-444D-89FA-31F501C12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" y="8428"/>
              <a:ext cx="228" cy="227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419" name="Oval 28">
              <a:extLst>
                <a:ext uri="{FF2B5EF4-FFF2-40B4-BE49-F238E27FC236}">
                  <a16:creationId xmlns:a16="http://schemas.microsoft.com/office/drawing/2014/main" xmlns="" id="{3BE03A69-8D30-4AB3-8D23-739532CB7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" y="8428"/>
              <a:ext cx="228" cy="227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420" name="Oval 29">
              <a:extLst>
                <a:ext uri="{FF2B5EF4-FFF2-40B4-BE49-F238E27FC236}">
                  <a16:creationId xmlns:a16="http://schemas.microsoft.com/office/drawing/2014/main" xmlns="" id="{FEC56116-7722-4423-833E-AA1C2A18A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8" y="8428"/>
              <a:ext cx="228" cy="227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421" name="Oval 30">
              <a:extLst>
                <a:ext uri="{FF2B5EF4-FFF2-40B4-BE49-F238E27FC236}">
                  <a16:creationId xmlns:a16="http://schemas.microsoft.com/office/drawing/2014/main" xmlns="" id="{15ECA97C-54C2-4678-8487-18B7F0998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6" y="8428"/>
              <a:ext cx="228" cy="22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422" name="Oval 31">
              <a:extLst>
                <a:ext uri="{FF2B5EF4-FFF2-40B4-BE49-F238E27FC236}">
                  <a16:creationId xmlns:a16="http://schemas.microsoft.com/office/drawing/2014/main" xmlns="" id="{F7574DBA-2773-41E1-B8A0-8C277FE2D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4" y="8428"/>
              <a:ext cx="228" cy="227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423" name="Oval 32">
              <a:extLst>
                <a:ext uri="{FF2B5EF4-FFF2-40B4-BE49-F238E27FC236}">
                  <a16:creationId xmlns:a16="http://schemas.microsoft.com/office/drawing/2014/main" xmlns="" id="{E63063DA-3F41-4BE6-BDFA-9164DEFA3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" y="8428"/>
              <a:ext cx="226" cy="22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424" name="Oval 33">
              <a:extLst>
                <a:ext uri="{FF2B5EF4-FFF2-40B4-BE49-F238E27FC236}">
                  <a16:creationId xmlns:a16="http://schemas.microsoft.com/office/drawing/2014/main" xmlns="" id="{79152303-8518-4AB5-B37A-1BB5FBA21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8" y="8400"/>
              <a:ext cx="228" cy="227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425" name="Oval 34">
              <a:extLst>
                <a:ext uri="{FF2B5EF4-FFF2-40B4-BE49-F238E27FC236}">
                  <a16:creationId xmlns:a16="http://schemas.microsoft.com/office/drawing/2014/main" xmlns="" id="{909A93F5-7CBE-4662-92DF-39B0EB8BB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6" y="8374"/>
              <a:ext cx="228" cy="228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426" name="Oval 35">
              <a:extLst>
                <a:ext uri="{FF2B5EF4-FFF2-40B4-BE49-F238E27FC236}">
                  <a16:creationId xmlns:a16="http://schemas.microsoft.com/office/drawing/2014/main" xmlns="" id="{A34F7FC0-ED7F-4DFC-80E0-1A9BCE22B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4" y="8362"/>
              <a:ext cx="228" cy="22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427" name="Oval 36">
              <a:extLst>
                <a:ext uri="{FF2B5EF4-FFF2-40B4-BE49-F238E27FC236}">
                  <a16:creationId xmlns:a16="http://schemas.microsoft.com/office/drawing/2014/main" xmlns="" id="{62ECF13B-7335-4075-9EED-DEE474E16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" y="8362"/>
              <a:ext cx="228" cy="228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428" name="Oval 37">
              <a:extLst>
                <a:ext uri="{FF2B5EF4-FFF2-40B4-BE49-F238E27FC236}">
                  <a16:creationId xmlns:a16="http://schemas.microsoft.com/office/drawing/2014/main" xmlns="" id="{E631BB8B-7846-482D-9A86-04963EAE2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0" y="8389"/>
              <a:ext cx="228" cy="22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429" name="Oval 38">
              <a:extLst>
                <a:ext uri="{FF2B5EF4-FFF2-40B4-BE49-F238E27FC236}">
                  <a16:creationId xmlns:a16="http://schemas.microsoft.com/office/drawing/2014/main" xmlns="" id="{AEB518BC-EA47-44E3-AAB8-B90D81CF5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9" y="8371"/>
              <a:ext cx="228" cy="227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430" name="Oval 39">
              <a:extLst>
                <a:ext uri="{FF2B5EF4-FFF2-40B4-BE49-F238E27FC236}">
                  <a16:creationId xmlns:a16="http://schemas.microsoft.com/office/drawing/2014/main" xmlns="" id="{50A287BC-0D43-4D5B-8ADE-391067525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7" y="8379"/>
              <a:ext cx="228" cy="226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431" name="Oval 40">
              <a:extLst>
                <a:ext uri="{FF2B5EF4-FFF2-40B4-BE49-F238E27FC236}">
                  <a16:creationId xmlns:a16="http://schemas.microsoft.com/office/drawing/2014/main" xmlns="" id="{42204D3B-A94E-4883-94BE-05113996D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5" y="8377"/>
              <a:ext cx="228" cy="228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432" name="Oval 41">
              <a:extLst>
                <a:ext uri="{FF2B5EF4-FFF2-40B4-BE49-F238E27FC236}">
                  <a16:creationId xmlns:a16="http://schemas.microsoft.com/office/drawing/2014/main" xmlns="" id="{2E1E315B-1D0F-409F-9D7F-429B0B7AA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3" y="8371"/>
              <a:ext cx="228" cy="227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</p:grpSp>
      <p:sp>
        <p:nvSpPr>
          <p:cNvPr id="114730" name="Rectangle 42">
            <a:extLst>
              <a:ext uri="{FF2B5EF4-FFF2-40B4-BE49-F238E27FC236}">
                <a16:creationId xmlns:a16="http://schemas.microsoft.com/office/drawing/2014/main" xmlns="" id="{4124DA14-7596-4DC0-A82E-0742CD3A3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3140075"/>
            <a:ext cx="2032000" cy="430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 algn="ctr">
              <a:defRPr/>
            </a:pPr>
            <a:r>
              <a:rPr lang="hr-HR" sz="2000" b="1" i="0" dirty="0" err="1">
                <a:latin typeface="UnizgDisplay Normal" panose="02000505080000020003" pitchFamily="50" charset="0"/>
              </a:rPr>
              <a:t>Kopolimeri</a:t>
            </a:r>
            <a:r>
              <a:rPr lang="hr-HR" sz="22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UnizgDisplay Normal" panose="02000505080000020003" pitchFamily="50" charset="0"/>
              </a:rPr>
              <a:t>	</a:t>
            </a:r>
            <a:endParaRPr lang="en-US" sz="2200" b="1" i="0" dirty="0">
              <a:effectLst>
                <a:outerShdw blurRad="38100" dist="38100" dir="2700000" algn="tl">
                  <a:srgbClr val="C0C0C0"/>
                </a:outerShdw>
              </a:effectLst>
              <a:latin typeface="UnizgDisplay Normal" panose="02000505080000020003" pitchFamily="50" charset="0"/>
            </a:endParaRPr>
          </a:p>
        </p:txBody>
      </p:sp>
      <p:grpSp>
        <p:nvGrpSpPr>
          <p:cNvPr id="15367" name="Group 43">
            <a:extLst>
              <a:ext uri="{FF2B5EF4-FFF2-40B4-BE49-F238E27FC236}">
                <a16:creationId xmlns:a16="http://schemas.microsoft.com/office/drawing/2014/main" xmlns="" id="{E240DB0E-DDFF-4F60-BF3C-C9878B443C63}"/>
              </a:ext>
            </a:extLst>
          </p:cNvPr>
          <p:cNvGrpSpPr>
            <a:grpSpLocks/>
          </p:cNvGrpSpPr>
          <p:nvPr/>
        </p:nvGrpSpPr>
        <p:grpSpPr bwMode="auto">
          <a:xfrm>
            <a:off x="5132388" y="3716338"/>
            <a:ext cx="3327400" cy="360362"/>
            <a:chOff x="3469" y="9520"/>
            <a:chExt cx="4332" cy="285"/>
          </a:xfrm>
        </p:grpSpPr>
        <p:sp>
          <p:nvSpPr>
            <p:cNvPr id="14395" name="Oval 44">
              <a:extLst>
                <a:ext uri="{FF2B5EF4-FFF2-40B4-BE49-F238E27FC236}">
                  <a16:creationId xmlns:a16="http://schemas.microsoft.com/office/drawing/2014/main" xmlns="" id="{B9AA28B7-B69A-482F-8A8C-A94A49484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9" y="9576"/>
              <a:ext cx="227" cy="229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96" name="Oval 45">
              <a:extLst>
                <a:ext uri="{FF2B5EF4-FFF2-40B4-BE49-F238E27FC236}">
                  <a16:creationId xmlns:a16="http://schemas.microsoft.com/office/drawing/2014/main" xmlns="" id="{E4606873-FCB2-4708-9BA4-B8274CE35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9576"/>
              <a:ext cx="229" cy="229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97" name="Oval 46">
              <a:extLst>
                <a:ext uri="{FF2B5EF4-FFF2-40B4-BE49-F238E27FC236}">
                  <a16:creationId xmlns:a16="http://schemas.microsoft.com/office/drawing/2014/main" xmlns="" id="{799AF699-2BA0-4C11-8919-FFD7D4D95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6" y="9565"/>
              <a:ext cx="227" cy="227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98" name="Oval 47">
              <a:extLst>
                <a:ext uri="{FF2B5EF4-FFF2-40B4-BE49-F238E27FC236}">
                  <a16:creationId xmlns:a16="http://schemas.microsoft.com/office/drawing/2014/main" xmlns="" id="{49F296CA-21D2-4245-872A-614E88166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" y="9565"/>
              <a:ext cx="227" cy="227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99" name="Oval 48">
              <a:extLst>
                <a:ext uri="{FF2B5EF4-FFF2-40B4-BE49-F238E27FC236}">
                  <a16:creationId xmlns:a16="http://schemas.microsoft.com/office/drawing/2014/main" xmlns="" id="{4471AD46-7B13-42DE-842F-95E5C519A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0" y="9576"/>
              <a:ext cx="229" cy="229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400" name="Oval 49">
              <a:extLst>
                <a:ext uri="{FF2B5EF4-FFF2-40B4-BE49-F238E27FC236}">
                  <a16:creationId xmlns:a16="http://schemas.microsoft.com/office/drawing/2014/main" xmlns="" id="{21E80192-7D7B-421E-A844-8A34284D5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" y="9576"/>
              <a:ext cx="227" cy="229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401" name="Oval 50">
              <a:extLst>
                <a:ext uri="{FF2B5EF4-FFF2-40B4-BE49-F238E27FC236}">
                  <a16:creationId xmlns:a16="http://schemas.microsoft.com/office/drawing/2014/main" xmlns="" id="{F830FA65-3E05-4143-B612-2BCAC1650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7" y="9576"/>
              <a:ext cx="227" cy="229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402" name="Oval 51">
              <a:extLst>
                <a:ext uri="{FF2B5EF4-FFF2-40B4-BE49-F238E27FC236}">
                  <a16:creationId xmlns:a16="http://schemas.microsoft.com/office/drawing/2014/main" xmlns="" id="{44AFB410-208A-42BD-B90D-647AA4F7D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5" y="9576"/>
              <a:ext cx="229" cy="229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403" name="Oval 52">
              <a:extLst>
                <a:ext uri="{FF2B5EF4-FFF2-40B4-BE49-F238E27FC236}">
                  <a16:creationId xmlns:a16="http://schemas.microsoft.com/office/drawing/2014/main" xmlns="" id="{76454617-D562-4069-B1A5-650709526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4" y="9576"/>
              <a:ext cx="227" cy="229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404" name="Oval 53">
              <a:extLst>
                <a:ext uri="{FF2B5EF4-FFF2-40B4-BE49-F238E27FC236}">
                  <a16:creationId xmlns:a16="http://schemas.microsoft.com/office/drawing/2014/main" xmlns="" id="{F09F3D40-274A-4924-AE1B-DE572A789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1" y="9576"/>
              <a:ext cx="227" cy="229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405" name="Oval 54">
              <a:extLst>
                <a:ext uri="{FF2B5EF4-FFF2-40B4-BE49-F238E27FC236}">
                  <a16:creationId xmlns:a16="http://schemas.microsoft.com/office/drawing/2014/main" xmlns="" id="{4FFE0FCD-A57C-48FC-A339-940F36484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9" y="9565"/>
              <a:ext cx="227" cy="227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406" name="Oval 55">
              <a:extLst>
                <a:ext uri="{FF2B5EF4-FFF2-40B4-BE49-F238E27FC236}">
                  <a16:creationId xmlns:a16="http://schemas.microsoft.com/office/drawing/2014/main" xmlns="" id="{FE4D1EFA-024B-41AB-A616-054F8E1D4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6" y="9568"/>
              <a:ext cx="229" cy="230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407" name="Oval 56">
              <a:extLst>
                <a:ext uri="{FF2B5EF4-FFF2-40B4-BE49-F238E27FC236}">
                  <a16:creationId xmlns:a16="http://schemas.microsoft.com/office/drawing/2014/main" xmlns="" id="{58AFEA19-8C82-4E30-8CAD-FF89AC170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5" y="9556"/>
              <a:ext cx="227" cy="226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408" name="Oval 57">
              <a:extLst>
                <a:ext uri="{FF2B5EF4-FFF2-40B4-BE49-F238E27FC236}">
                  <a16:creationId xmlns:a16="http://schemas.microsoft.com/office/drawing/2014/main" xmlns="" id="{14A8D5C6-7698-48CB-80A5-C84AC623F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3" y="9556"/>
              <a:ext cx="227" cy="226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409" name="Oval 58">
              <a:extLst>
                <a:ext uri="{FF2B5EF4-FFF2-40B4-BE49-F238E27FC236}">
                  <a16:creationId xmlns:a16="http://schemas.microsoft.com/office/drawing/2014/main" xmlns="" id="{B59269E8-54D9-4623-B891-6FFDE5F6E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0" y="9538"/>
              <a:ext cx="229" cy="231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410" name="Oval 59">
              <a:extLst>
                <a:ext uri="{FF2B5EF4-FFF2-40B4-BE49-F238E27FC236}">
                  <a16:creationId xmlns:a16="http://schemas.microsoft.com/office/drawing/2014/main" xmlns="" id="{F402FEAC-AB32-4E4F-85A7-CE0012877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0" y="9535"/>
              <a:ext cx="227" cy="229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411" name="Oval 60">
              <a:extLst>
                <a:ext uri="{FF2B5EF4-FFF2-40B4-BE49-F238E27FC236}">
                  <a16:creationId xmlns:a16="http://schemas.microsoft.com/office/drawing/2014/main" xmlns="" id="{8F6D5B5B-ACBE-402A-A072-B7B48D0F2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7" y="9529"/>
              <a:ext cx="227" cy="230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412" name="Oval 61">
              <a:extLst>
                <a:ext uri="{FF2B5EF4-FFF2-40B4-BE49-F238E27FC236}">
                  <a16:creationId xmlns:a16="http://schemas.microsoft.com/office/drawing/2014/main" xmlns="" id="{73E51456-4EB4-41D6-B847-A8A8E3004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4" y="9526"/>
              <a:ext cx="229" cy="227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413" name="Oval 62">
              <a:extLst>
                <a:ext uri="{FF2B5EF4-FFF2-40B4-BE49-F238E27FC236}">
                  <a16:creationId xmlns:a16="http://schemas.microsoft.com/office/drawing/2014/main" xmlns="" id="{91F14BD8-27EE-4705-A7B4-073C15588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4" y="9520"/>
              <a:ext cx="227" cy="229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</p:grpSp>
      <p:grpSp>
        <p:nvGrpSpPr>
          <p:cNvPr id="15368" name="Group 63">
            <a:extLst>
              <a:ext uri="{FF2B5EF4-FFF2-40B4-BE49-F238E27FC236}">
                <a16:creationId xmlns:a16="http://schemas.microsoft.com/office/drawing/2014/main" xmlns="" id="{FAA88A63-0883-4788-9696-041489C1EB3A}"/>
              </a:ext>
            </a:extLst>
          </p:cNvPr>
          <p:cNvGrpSpPr>
            <a:grpSpLocks/>
          </p:cNvGrpSpPr>
          <p:nvPr/>
        </p:nvGrpSpPr>
        <p:grpSpPr bwMode="auto">
          <a:xfrm>
            <a:off x="5073650" y="4816475"/>
            <a:ext cx="2663825" cy="1366838"/>
            <a:chOff x="3378" y="5606"/>
            <a:chExt cx="4560" cy="1653"/>
          </a:xfrm>
        </p:grpSpPr>
        <p:sp>
          <p:nvSpPr>
            <p:cNvPr id="14363" name="Oval 64">
              <a:extLst>
                <a:ext uri="{FF2B5EF4-FFF2-40B4-BE49-F238E27FC236}">
                  <a16:creationId xmlns:a16="http://schemas.microsoft.com/office/drawing/2014/main" xmlns="" id="{93961B10-E0E7-4CC9-B003-3E360911E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" y="6341"/>
              <a:ext cx="228" cy="22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64" name="Oval 65">
              <a:extLst>
                <a:ext uri="{FF2B5EF4-FFF2-40B4-BE49-F238E27FC236}">
                  <a16:creationId xmlns:a16="http://schemas.microsoft.com/office/drawing/2014/main" xmlns="" id="{7EB161D8-85C1-4DF1-A76B-52DA5AB1D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6341"/>
              <a:ext cx="228" cy="22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65" name="Oval 66">
              <a:extLst>
                <a:ext uri="{FF2B5EF4-FFF2-40B4-BE49-F238E27FC236}">
                  <a16:creationId xmlns:a16="http://schemas.microsoft.com/office/drawing/2014/main" xmlns="" id="{D14D6889-DA82-40AF-8280-EC7925FB2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6330"/>
              <a:ext cx="228" cy="22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66" name="Oval 67">
              <a:extLst>
                <a:ext uri="{FF2B5EF4-FFF2-40B4-BE49-F238E27FC236}">
                  <a16:creationId xmlns:a16="http://schemas.microsoft.com/office/drawing/2014/main" xmlns="" id="{AE333C6A-5571-4A34-999E-EBF80177A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" y="6330"/>
              <a:ext cx="228" cy="22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67" name="Oval 68">
              <a:extLst>
                <a:ext uri="{FF2B5EF4-FFF2-40B4-BE49-F238E27FC236}">
                  <a16:creationId xmlns:a16="http://schemas.microsoft.com/office/drawing/2014/main" xmlns="" id="{FA305FA9-68A7-48F7-BB88-5E9052CBE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1" y="6341"/>
              <a:ext cx="228" cy="22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68" name="Oval 69">
              <a:extLst>
                <a:ext uri="{FF2B5EF4-FFF2-40B4-BE49-F238E27FC236}">
                  <a16:creationId xmlns:a16="http://schemas.microsoft.com/office/drawing/2014/main" xmlns="" id="{E62F707A-9C0F-4B39-AA02-CEF984067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9" y="6341"/>
              <a:ext cx="226" cy="22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69" name="Oval 70">
              <a:extLst>
                <a:ext uri="{FF2B5EF4-FFF2-40B4-BE49-F238E27FC236}">
                  <a16:creationId xmlns:a16="http://schemas.microsoft.com/office/drawing/2014/main" xmlns="" id="{3162884B-102F-4E49-8B78-A445C0FB7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" y="6341"/>
              <a:ext cx="228" cy="22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70" name="Oval 71">
              <a:extLst>
                <a:ext uri="{FF2B5EF4-FFF2-40B4-BE49-F238E27FC236}">
                  <a16:creationId xmlns:a16="http://schemas.microsoft.com/office/drawing/2014/main" xmlns="" id="{2A5461BF-C91B-4610-8938-F90DE09C1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3" y="6341"/>
              <a:ext cx="228" cy="22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71" name="Oval 72">
              <a:extLst>
                <a:ext uri="{FF2B5EF4-FFF2-40B4-BE49-F238E27FC236}">
                  <a16:creationId xmlns:a16="http://schemas.microsoft.com/office/drawing/2014/main" xmlns="" id="{D5D0D0C5-82C4-407B-A824-0EC68295F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" y="6341"/>
              <a:ext cx="228" cy="22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72" name="Oval 73">
              <a:extLst>
                <a:ext uri="{FF2B5EF4-FFF2-40B4-BE49-F238E27FC236}">
                  <a16:creationId xmlns:a16="http://schemas.microsoft.com/office/drawing/2014/main" xmlns="" id="{77C3C485-FE64-433A-8B53-F337B4351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0" y="6341"/>
              <a:ext cx="228" cy="22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73" name="Oval 74">
              <a:extLst>
                <a:ext uri="{FF2B5EF4-FFF2-40B4-BE49-F238E27FC236}">
                  <a16:creationId xmlns:a16="http://schemas.microsoft.com/office/drawing/2014/main" xmlns="" id="{002962B4-AF4D-4BFA-8EC7-46729788D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8" y="6330"/>
              <a:ext cx="228" cy="22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74" name="Oval 75">
              <a:extLst>
                <a:ext uri="{FF2B5EF4-FFF2-40B4-BE49-F238E27FC236}">
                  <a16:creationId xmlns:a16="http://schemas.microsoft.com/office/drawing/2014/main" xmlns="" id="{757823D8-15FA-456D-ABAA-AF4D69F71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6" y="6334"/>
              <a:ext cx="228" cy="227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75" name="Oval 76">
              <a:extLst>
                <a:ext uri="{FF2B5EF4-FFF2-40B4-BE49-F238E27FC236}">
                  <a16:creationId xmlns:a16="http://schemas.microsoft.com/office/drawing/2014/main" xmlns="" id="{2BFF0D93-8DFE-4E85-9568-432771293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" y="6320"/>
              <a:ext cx="228" cy="22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76" name="Oval 77">
              <a:extLst>
                <a:ext uri="{FF2B5EF4-FFF2-40B4-BE49-F238E27FC236}">
                  <a16:creationId xmlns:a16="http://schemas.microsoft.com/office/drawing/2014/main" xmlns="" id="{1CCFAB6B-9582-4428-85E2-99017A637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3" y="6320"/>
              <a:ext cx="228" cy="22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77" name="Oval 78">
              <a:extLst>
                <a:ext uri="{FF2B5EF4-FFF2-40B4-BE49-F238E27FC236}">
                  <a16:creationId xmlns:a16="http://schemas.microsoft.com/office/drawing/2014/main" xmlns="" id="{51962745-999D-43D9-BBD2-539405801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1" y="6303"/>
              <a:ext cx="228" cy="22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78" name="Oval 79">
              <a:extLst>
                <a:ext uri="{FF2B5EF4-FFF2-40B4-BE49-F238E27FC236}">
                  <a16:creationId xmlns:a16="http://schemas.microsoft.com/office/drawing/2014/main" xmlns="" id="{C89138CC-054D-4E96-A54D-DDE299D0B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" y="6299"/>
              <a:ext cx="226" cy="22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79" name="Oval 80">
              <a:extLst>
                <a:ext uri="{FF2B5EF4-FFF2-40B4-BE49-F238E27FC236}">
                  <a16:creationId xmlns:a16="http://schemas.microsoft.com/office/drawing/2014/main" xmlns="" id="{D691C7B4-2EBD-4FC0-8781-AD540404B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5" y="6293"/>
              <a:ext cx="228" cy="22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80" name="Oval 81">
              <a:extLst>
                <a:ext uri="{FF2B5EF4-FFF2-40B4-BE49-F238E27FC236}">
                  <a16:creationId xmlns:a16="http://schemas.microsoft.com/office/drawing/2014/main" xmlns="" id="{C1FE1750-F25F-495C-B62C-276DEE35A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3" y="6291"/>
              <a:ext cx="228" cy="22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81" name="Oval 82">
              <a:extLst>
                <a:ext uri="{FF2B5EF4-FFF2-40B4-BE49-F238E27FC236}">
                  <a16:creationId xmlns:a16="http://schemas.microsoft.com/office/drawing/2014/main" xmlns="" id="{8A56347F-DFE9-46D6-8AF7-020373FBA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1" y="6286"/>
              <a:ext cx="228" cy="227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82" name="Oval 83">
              <a:extLst>
                <a:ext uri="{FF2B5EF4-FFF2-40B4-BE49-F238E27FC236}">
                  <a16:creationId xmlns:a16="http://schemas.microsoft.com/office/drawing/2014/main" xmlns="" id="{69659650-9827-4C51-92A3-C1701C76A4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088548">
              <a:off x="4082" y="6556"/>
              <a:ext cx="228" cy="228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83" name="Oval 84">
              <a:extLst>
                <a:ext uri="{FF2B5EF4-FFF2-40B4-BE49-F238E27FC236}">
                  <a16:creationId xmlns:a16="http://schemas.microsoft.com/office/drawing/2014/main" xmlns="" id="{F55DFA42-B448-465B-A91A-46F02FFE30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088548">
              <a:off x="3962" y="6748"/>
              <a:ext cx="228" cy="228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84" name="Oval 85">
              <a:extLst>
                <a:ext uri="{FF2B5EF4-FFF2-40B4-BE49-F238E27FC236}">
                  <a16:creationId xmlns:a16="http://schemas.microsoft.com/office/drawing/2014/main" xmlns="" id="{2469A623-A4AF-466D-B494-928BD621E3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088548">
              <a:off x="3852" y="6949"/>
              <a:ext cx="227" cy="228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85" name="Oval 86">
              <a:extLst>
                <a:ext uri="{FF2B5EF4-FFF2-40B4-BE49-F238E27FC236}">
                  <a16:creationId xmlns:a16="http://schemas.microsoft.com/office/drawing/2014/main" xmlns="" id="{5456DC57-9975-4403-9FC3-FC53376562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088548">
              <a:off x="3664" y="7020"/>
              <a:ext cx="227" cy="228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86" name="Oval 87">
              <a:extLst>
                <a:ext uri="{FF2B5EF4-FFF2-40B4-BE49-F238E27FC236}">
                  <a16:creationId xmlns:a16="http://schemas.microsoft.com/office/drawing/2014/main" xmlns="" id="{AF017AEC-99ED-451E-9E8A-8A837358F4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088548">
              <a:off x="3435" y="7031"/>
              <a:ext cx="228" cy="228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87" name="Oval 88">
              <a:extLst>
                <a:ext uri="{FF2B5EF4-FFF2-40B4-BE49-F238E27FC236}">
                  <a16:creationId xmlns:a16="http://schemas.microsoft.com/office/drawing/2014/main" xmlns="" id="{271FAF99-58F1-494F-8724-77F5650B13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198208">
              <a:off x="6219" y="6112"/>
              <a:ext cx="227" cy="228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88" name="Oval 89">
              <a:extLst>
                <a:ext uri="{FF2B5EF4-FFF2-40B4-BE49-F238E27FC236}">
                  <a16:creationId xmlns:a16="http://schemas.microsoft.com/office/drawing/2014/main" xmlns="" id="{6263FCBF-6D56-42F3-9C04-BECCAC5592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198208">
              <a:off x="6416" y="5979"/>
              <a:ext cx="228" cy="228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89" name="Oval 90">
              <a:extLst>
                <a:ext uri="{FF2B5EF4-FFF2-40B4-BE49-F238E27FC236}">
                  <a16:creationId xmlns:a16="http://schemas.microsoft.com/office/drawing/2014/main" xmlns="" id="{B72D8574-8391-4DDC-BF9A-42D4574FBC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198208">
              <a:off x="6582" y="5804"/>
              <a:ext cx="228" cy="228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90" name="Oval 91">
              <a:extLst>
                <a:ext uri="{FF2B5EF4-FFF2-40B4-BE49-F238E27FC236}">
                  <a16:creationId xmlns:a16="http://schemas.microsoft.com/office/drawing/2014/main" xmlns="" id="{10D23A65-9F54-489B-94B1-589A38455B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198208">
              <a:off x="6807" y="5740"/>
              <a:ext cx="228" cy="228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91" name="Oval 92">
              <a:extLst>
                <a:ext uri="{FF2B5EF4-FFF2-40B4-BE49-F238E27FC236}">
                  <a16:creationId xmlns:a16="http://schemas.microsoft.com/office/drawing/2014/main" xmlns="" id="{DCD73BEC-06B6-4E76-9140-2A68896FA5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198208">
              <a:off x="7039" y="5751"/>
              <a:ext cx="227" cy="228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92" name="Oval 93">
              <a:extLst>
                <a:ext uri="{FF2B5EF4-FFF2-40B4-BE49-F238E27FC236}">
                  <a16:creationId xmlns:a16="http://schemas.microsoft.com/office/drawing/2014/main" xmlns="" id="{7544C937-6D64-45B9-A416-02A0AE13CD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198208">
              <a:off x="7253" y="5694"/>
              <a:ext cx="228" cy="228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93" name="Oval 94">
              <a:extLst>
                <a:ext uri="{FF2B5EF4-FFF2-40B4-BE49-F238E27FC236}">
                  <a16:creationId xmlns:a16="http://schemas.microsoft.com/office/drawing/2014/main" xmlns="" id="{76E0AD72-58B8-45F8-AB93-28A57B5A3C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198208">
              <a:off x="7481" y="5637"/>
              <a:ext cx="228" cy="228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394" name="Oval 95">
              <a:extLst>
                <a:ext uri="{FF2B5EF4-FFF2-40B4-BE49-F238E27FC236}">
                  <a16:creationId xmlns:a16="http://schemas.microsoft.com/office/drawing/2014/main" xmlns="" id="{B28B514D-49A4-4020-BC5B-E936C8C608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198208">
              <a:off x="7710" y="5606"/>
              <a:ext cx="228" cy="228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r-Latn-CS" altLang="en-US">
                <a:latin typeface="UnizgDisplay Normal" panose="02000505080000020003" pitchFamily="50" charset="0"/>
              </a:endParaRPr>
            </a:p>
          </p:txBody>
        </p:sp>
      </p:grpSp>
      <p:sp>
        <p:nvSpPr>
          <p:cNvPr id="14345" name="Text Box 97">
            <a:extLst>
              <a:ext uri="{FF2B5EF4-FFF2-40B4-BE49-F238E27FC236}">
                <a16:creationId xmlns:a16="http://schemas.microsoft.com/office/drawing/2014/main" xmlns="" id="{5CAFF5AC-1EBC-49A2-AD82-0AEAE43CC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138" y="5108575"/>
            <a:ext cx="82907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hr-HR" altLang="en-US" b="1" i="0" dirty="0">
                <a:latin typeface="UnizgDisplay Normal" panose="02000505080000020003" pitchFamily="50" charset="0"/>
              </a:rPr>
              <a:t>EPDM</a:t>
            </a:r>
            <a:endParaRPr lang="en-US" altLang="en-US" b="1" i="0" dirty="0">
              <a:latin typeface="UnizgDisplay Normal" panose="02000505080000020003" pitchFamily="50" charset="0"/>
            </a:endParaRPr>
          </a:p>
        </p:txBody>
      </p:sp>
      <p:sp>
        <p:nvSpPr>
          <p:cNvPr id="14346" name="Text Box 101">
            <a:extLst>
              <a:ext uri="{FF2B5EF4-FFF2-40B4-BE49-F238E27FC236}">
                <a16:creationId xmlns:a16="http://schemas.microsoft.com/office/drawing/2014/main" xmlns="" id="{66C1E68C-B9E2-489D-B397-F4207BA6E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4249738"/>
            <a:ext cx="3940502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hr-HR" altLang="en-US" i="0" dirty="0">
                <a:latin typeface="UnizgDisplay Normal" panose="02000505080000020003" pitchFamily="50" charset="0"/>
              </a:rPr>
              <a:t>Polimerni lanac-stohastički </a:t>
            </a:r>
            <a:r>
              <a:rPr lang="hr-HR" altLang="en-US" i="0" dirty="0" err="1">
                <a:latin typeface="UnizgDisplay Normal" panose="02000505080000020003" pitchFamily="50" charset="0"/>
              </a:rPr>
              <a:t>kopolimer</a:t>
            </a:r>
            <a:endParaRPr lang="hr-HR" altLang="en-US" i="0" dirty="0">
              <a:latin typeface="UnizgDisplay Normal" panose="02000505080000020003" pitchFamily="50" charset="0"/>
            </a:endParaRPr>
          </a:p>
          <a:p>
            <a:pPr>
              <a:defRPr/>
            </a:pPr>
            <a:r>
              <a:rPr lang="hr-HR" altLang="en-US" sz="1200" b="1" i="0" dirty="0">
                <a:latin typeface="UnizgDisplay Normal" panose="02000505080000020003" pitchFamily="50" charset="0"/>
              </a:rPr>
              <a:t>A i B monomerne jedinice nepravilno su poredane u nizu</a:t>
            </a:r>
          </a:p>
        </p:txBody>
      </p:sp>
      <p:sp>
        <p:nvSpPr>
          <p:cNvPr id="14347" name="Text Box 104">
            <a:extLst>
              <a:ext uri="{FF2B5EF4-FFF2-40B4-BE49-F238E27FC236}">
                <a16:creationId xmlns:a16="http://schemas.microsoft.com/office/drawing/2014/main" xmlns="" id="{B6662F44-F740-4CB8-8EA9-4AA89E7A8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075" y="4260850"/>
            <a:ext cx="4098925" cy="554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hr-HR" altLang="en-US" i="0" dirty="0">
                <a:latin typeface="UnizgDisplay Normal" panose="02000505080000020003" pitchFamily="50" charset="0"/>
              </a:rPr>
              <a:t>Polimerni lanac - blok </a:t>
            </a:r>
            <a:r>
              <a:rPr lang="hr-HR" altLang="en-US" i="0" dirty="0" err="1">
                <a:latin typeface="UnizgDisplay Normal" panose="02000505080000020003" pitchFamily="50" charset="0"/>
              </a:rPr>
              <a:t>kopolimer</a:t>
            </a:r>
            <a:endParaRPr lang="hr-HR" altLang="en-US" i="0" dirty="0">
              <a:latin typeface="UnizgDisplay Normal" panose="02000505080000020003" pitchFamily="50" charset="0"/>
            </a:endParaRPr>
          </a:p>
          <a:p>
            <a:pPr>
              <a:spcBef>
                <a:spcPts val="0"/>
              </a:spcBef>
              <a:defRPr/>
            </a:pPr>
            <a:r>
              <a:rPr lang="hr-HR" altLang="en-US" sz="1200" b="1" i="0" dirty="0">
                <a:latin typeface="UnizgDisplay Normal" panose="02000505080000020003" pitchFamily="50" charset="0"/>
              </a:rPr>
              <a:t>A i B monomerne jedinice vezene u blokove</a:t>
            </a:r>
          </a:p>
        </p:txBody>
      </p:sp>
      <p:sp>
        <p:nvSpPr>
          <p:cNvPr id="114793" name="Text Box 105">
            <a:extLst>
              <a:ext uri="{FF2B5EF4-FFF2-40B4-BE49-F238E27FC236}">
                <a16:creationId xmlns:a16="http://schemas.microsoft.com/office/drawing/2014/main" xmlns="" id="{020D3734-B5CB-4D23-B651-984A0BB84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188913"/>
            <a:ext cx="8728075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hr-HR" sz="2000" b="1" i="0" dirty="0">
                <a:latin typeface="UnizgDisplay Normal" panose="02000505080000020003" pitchFamily="50" charset="0"/>
              </a:rPr>
              <a:t>Svojstva su posljedica </a:t>
            </a:r>
            <a:r>
              <a:rPr lang="hr-HR" sz="2000" b="1" i="0" dirty="0" err="1">
                <a:latin typeface="UnizgDisplay Normal" panose="02000505080000020003" pitchFamily="50" charset="0"/>
              </a:rPr>
              <a:t>kemijsk</a:t>
            </a:r>
            <a:r>
              <a:rPr lang="en-GB" sz="2000" b="1" i="0" dirty="0" err="1">
                <a:latin typeface="UnizgDisplay Normal" panose="02000505080000020003" pitchFamily="50" charset="0"/>
              </a:rPr>
              <a:t>og</a:t>
            </a:r>
            <a:r>
              <a:rPr lang="hr-HR" sz="2000" b="1" i="0" dirty="0">
                <a:latin typeface="UnizgDisplay Normal" panose="02000505080000020003" pitchFamily="50" charset="0"/>
              </a:rPr>
              <a:t> sastava i strukture</a:t>
            </a:r>
            <a:endParaRPr lang="en-US" sz="2000" b="1" i="0" dirty="0">
              <a:latin typeface="UnizgDisplay Normal" panose="02000505080000020003" pitchFamily="50" charset="0"/>
            </a:endParaRPr>
          </a:p>
        </p:txBody>
      </p:sp>
      <p:sp>
        <p:nvSpPr>
          <p:cNvPr id="14349" name="Text Box 106">
            <a:extLst>
              <a:ext uri="{FF2B5EF4-FFF2-40B4-BE49-F238E27FC236}">
                <a16:creationId xmlns:a16="http://schemas.microsoft.com/office/drawing/2014/main" xmlns="" id="{D9FC8429-9996-4AB6-AC59-E2466222D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1489075"/>
            <a:ext cx="2447925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i="0" dirty="0">
                <a:latin typeface="UnizgDisplay Normal" panose="02000505080000020003" pitchFamily="50" charset="0"/>
              </a:rPr>
              <a:t>-(CH</a:t>
            </a:r>
            <a:r>
              <a:rPr lang="hr-HR" altLang="en-US" i="0" baseline="-25000" dirty="0">
                <a:latin typeface="UnizgDisplay Normal" panose="02000505080000020003" pitchFamily="50" charset="0"/>
              </a:rPr>
              <a:t>2</a:t>
            </a:r>
            <a:r>
              <a:rPr lang="hr-HR" altLang="en-US" i="0" dirty="0">
                <a:latin typeface="UnizgDisplay Normal" panose="02000505080000020003" pitchFamily="50" charset="0"/>
              </a:rPr>
              <a:t>- CH</a:t>
            </a:r>
            <a:r>
              <a:rPr lang="hr-HR" altLang="en-US" i="0" baseline="-25000" dirty="0">
                <a:latin typeface="UnizgDisplay Normal" panose="02000505080000020003" pitchFamily="50" charset="0"/>
              </a:rPr>
              <a:t>2</a:t>
            </a:r>
            <a:r>
              <a:rPr lang="hr-HR" altLang="en-US" i="0" dirty="0">
                <a:latin typeface="UnizgDisplay Normal" panose="02000505080000020003" pitchFamily="50" charset="0"/>
              </a:rPr>
              <a:t>)</a:t>
            </a:r>
            <a:r>
              <a:rPr lang="hr-HR" altLang="en-US" i="0" baseline="-25000" dirty="0">
                <a:latin typeface="UnizgDisplay Normal" panose="02000505080000020003" pitchFamily="50" charset="0"/>
              </a:rPr>
              <a:t>n    </a:t>
            </a:r>
            <a:r>
              <a:rPr lang="hr-HR" altLang="en-US" i="0" dirty="0">
                <a:latin typeface="UnizgDisplay Normal" panose="02000505080000020003" pitchFamily="50" charset="0"/>
              </a:rPr>
              <a:t>  PE</a:t>
            </a:r>
          </a:p>
        </p:txBody>
      </p:sp>
      <p:sp>
        <p:nvSpPr>
          <p:cNvPr id="14350" name="Text Box 107">
            <a:extLst>
              <a:ext uri="{FF2B5EF4-FFF2-40B4-BE49-F238E27FC236}">
                <a16:creationId xmlns:a16="http://schemas.microsoft.com/office/drawing/2014/main" xmlns="" id="{2940434F-FFE2-431F-A85F-00999D01E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1920875"/>
            <a:ext cx="2447925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i="0" dirty="0">
                <a:latin typeface="UnizgDisplay Normal" panose="02000505080000020003" pitchFamily="50" charset="0"/>
              </a:rPr>
              <a:t>-(CH</a:t>
            </a:r>
            <a:r>
              <a:rPr lang="hr-HR" altLang="en-US" i="0" baseline="-25000" dirty="0">
                <a:latin typeface="UnizgDisplay Normal" panose="02000505080000020003" pitchFamily="50" charset="0"/>
              </a:rPr>
              <a:t>2</a:t>
            </a:r>
            <a:r>
              <a:rPr lang="hr-HR" altLang="en-US" i="0" dirty="0">
                <a:latin typeface="UnizgDisplay Normal" panose="02000505080000020003" pitchFamily="50" charset="0"/>
              </a:rPr>
              <a:t>- </a:t>
            </a:r>
            <a:r>
              <a:rPr lang="hr-HR" altLang="en-US" i="0" dirty="0" err="1">
                <a:latin typeface="UnizgDisplay Normal" panose="02000505080000020003" pitchFamily="50" charset="0"/>
              </a:rPr>
              <a:t>CHCl</a:t>
            </a:r>
            <a:r>
              <a:rPr lang="hr-HR" altLang="en-US" i="0" dirty="0">
                <a:latin typeface="UnizgDisplay Normal" panose="02000505080000020003" pitchFamily="50" charset="0"/>
              </a:rPr>
              <a:t>)</a:t>
            </a:r>
            <a:r>
              <a:rPr lang="hr-HR" altLang="en-US" i="0" baseline="-25000" dirty="0">
                <a:latin typeface="UnizgDisplay Normal" panose="02000505080000020003" pitchFamily="50" charset="0"/>
              </a:rPr>
              <a:t>n </a:t>
            </a:r>
            <a:r>
              <a:rPr lang="hr-HR" altLang="en-US" i="0" dirty="0">
                <a:latin typeface="UnizgDisplay Normal" panose="02000505080000020003" pitchFamily="50" charset="0"/>
              </a:rPr>
              <a:t>  PVC</a:t>
            </a:r>
          </a:p>
        </p:txBody>
      </p:sp>
      <p:pic>
        <p:nvPicPr>
          <p:cNvPr id="26639" name="Picture 109" descr="hips">
            <a:extLst>
              <a:ext uri="{FF2B5EF4-FFF2-40B4-BE49-F238E27FC236}">
                <a16:creationId xmlns:a16="http://schemas.microsoft.com/office/drawing/2014/main" xmlns="" id="{C90C9FD7-E717-4511-9710-4D408CA8C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2" r="75748" b="32745"/>
          <a:stretch>
            <a:fillRect/>
          </a:stretch>
        </p:blipFill>
        <p:spPr bwMode="auto">
          <a:xfrm>
            <a:off x="617538" y="2338388"/>
            <a:ext cx="12954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10">
            <a:extLst>
              <a:ext uri="{FF2B5EF4-FFF2-40B4-BE49-F238E27FC236}">
                <a16:creationId xmlns:a16="http://schemas.microsoft.com/office/drawing/2014/main" xmlns="" id="{9E28B472-F084-4C14-9045-EAAD092E4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2" t="42242" r="15091" b="31969"/>
          <a:stretch>
            <a:fillRect/>
          </a:stretch>
        </p:blipFill>
        <p:spPr bwMode="auto">
          <a:xfrm>
            <a:off x="2935288" y="1557338"/>
            <a:ext cx="2743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41" name="Group 119">
            <a:extLst>
              <a:ext uri="{FF2B5EF4-FFF2-40B4-BE49-F238E27FC236}">
                <a16:creationId xmlns:a16="http://schemas.microsoft.com/office/drawing/2014/main" xmlns="" id="{DA7FF0A5-9FA7-443D-861B-78891A86893A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1657350"/>
            <a:ext cx="2087563" cy="1444625"/>
            <a:chOff x="3969" y="1223"/>
            <a:chExt cx="1315" cy="910"/>
          </a:xfrm>
        </p:grpSpPr>
        <p:sp>
          <p:nvSpPr>
            <p:cNvPr id="14358" name="Text Box 108">
              <a:extLst>
                <a:ext uri="{FF2B5EF4-FFF2-40B4-BE49-F238E27FC236}">
                  <a16:creationId xmlns:a16="http://schemas.microsoft.com/office/drawing/2014/main" xmlns="" id="{0DA9A756-B61A-4A59-8E81-C6BE129C50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1223"/>
              <a:ext cx="1315" cy="23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hr-HR" altLang="en-US" i="0" dirty="0">
                  <a:latin typeface="UnizgDisplay Normal" panose="02000505080000020003" pitchFamily="50" charset="0"/>
                </a:rPr>
                <a:t>-(CH</a:t>
              </a:r>
              <a:r>
                <a:rPr lang="hr-HR" altLang="en-US" i="0" baseline="-25000" dirty="0">
                  <a:latin typeface="UnizgDisplay Normal" panose="02000505080000020003" pitchFamily="50" charset="0"/>
                </a:rPr>
                <a:t>2</a:t>
              </a:r>
              <a:r>
                <a:rPr lang="hr-HR" altLang="en-US" i="0" dirty="0">
                  <a:latin typeface="UnizgDisplay Normal" panose="02000505080000020003" pitchFamily="50" charset="0"/>
                </a:rPr>
                <a:t>- CH)</a:t>
              </a:r>
              <a:r>
                <a:rPr lang="hr-HR" altLang="en-US" i="0" baseline="-25000" dirty="0">
                  <a:latin typeface="UnizgDisplay Normal" panose="02000505080000020003" pitchFamily="50" charset="0"/>
                </a:rPr>
                <a:t>n </a:t>
              </a:r>
              <a:r>
                <a:rPr lang="hr-HR" altLang="en-US" b="1" i="0" dirty="0">
                  <a:latin typeface="UnizgDisplay Normal" panose="02000505080000020003" pitchFamily="50" charset="0"/>
                </a:rPr>
                <a:t>- </a:t>
              </a:r>
              <a:r>
                <a:rPr lang="hr-HR" altLang="en-US" i="0" dirty="0">
                  <a:latin typeface="UnizgDisplay Normal" panose="02000505080000020003" pitchFamily="50" charset="0"/>
                </a:rPr>
                <a:t>   </a:t>
              </a:r>
              <a:r>
                <a:rPr lang="en-US" altLang="en-US" i="0" dirty="0">
                  <a:latin typeface="UnizgDisplay Normal" panose="02000505080000020003" pitchFamily="50" charset="0"/>
                </a:rPr>
                <a:t>      </a:t>
              </a:r>
              <a:r>
                <a:rPr lang="hr-HR" altLang="en-US" i="0" dirty="0">
                  <a:latin typeface="UnizgDisplay Normal" panose="02000505080000020003" pitchFamily="50" charset="0"/>
                </a:rPr>
                <a:t>PE</a:t>
              </a:r>
            </a:p>
          </p:txBody>
        </p:sp>
        <p:sp>
          <p:nvSpPr>
            <p:cNvPr id="14359" name="Text Box 111">
              <a:extLst>
                <a:ext uri="{FF2B5EF4-FFF2-40B4-BE49-F238E27FC236}">
                  <a16:creationId xmlns:a16="http://schemas.microsoft.com/office/drawing/2014/main" xmlns="" id="{EC1E4B30-1188-4915-A99F-5BD38E94D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3" y="1454"/>
              <a:ext cx="453" cy="67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hr-HR" altLang="en-US" sz="1600" i="0">
                  <a:latin typeface="UnizgDisplay Normal" panose="02000505080000020003" pitchFamily="50" charset="0"/>
                </a:rPr>
                <a:t>CH</a:t>
              </a:r>
              <a:r>
                <a:rPr lang="hr-HR" altLang="en-US" sz="1600" i="0" baseline="-25000">
                  <a:latin typeface="UnizgDisplay Normal" panose="02000505080000020003" pitchFamily="50" charset="0"/>
                </a:rPr>
                <a:t>2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hr-HR" altLang="en-US" sz="1600" i="0">
                  <a:latin typeface="UnizgDisplay Normal" panose="02000505080000020003" pitchFamily="50" charset="0"/>
                </a:rPr>
                <a:t>CH</a:t>
              </a:r>
              <a:r>
                <a:rPr lang="hr-HR" altLang="en-US" sz="1600" i="0" baseline="-25000">
                  <a:latin typeface="UnizgDisplay Normal" panose="02000505080000020003" pitchFamily="50" charset="0"/>
                </a:rPr>
                <a:t>2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hr-HR" altLang="en-US" sz="1600" i="0">
                  <a:latin typeface="UnizgDisplay Normal" panose="02000505080000020003" pitchFamily="50" charset="0"/>
                </a:rPr>
                <a:t>CH</a:t>
              </a:r>
              <a:r>
                <a:rPr lang="hr-HR" altLang="en-US" sz="1600" i="0" baseline="-25000">
                  <a:latin typeface="UnizgDisplay Normal" panose="02000505080000020003" pitchFamily="50" charset="0"/>
                </a:rPr>
                <a:t>3</a:t>
              </a:r>
            </a:p>
          </p:txBody>
        </p:sp>
        <p:sp>
          <p:nvSpPr>
            <p:cNvPr id="14360" name="Line 112">
              <a:extLst>
                <a:ext uri="{FF2B5EF4-FFF2-40B4-BE49-F238E27FC236}">
                  <a16:creationId xmlns:a16="http://schemas.microsoft.com/office/drawing/2014/main" xmlns="" id="{D8A2D4FD-310F-420A-8CB6-6F036CAF4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9" y="1606"/>
              <a:ext cx="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latin typeface="UnizgDisplay Normal" panose="02000505080000020003" pitchFamily="50" charset="0"/>
              </a:endParaRPr>
            </a:p>
          </p:txBody>
        </p:sp>
        <p:sp>
          <p:nvSpPr>
            <p:cNvPr id="14361" name="Line 116">
              <a:extLst>
                <a:ext uri="{FF2B5EF4-FFF2-40B4-BE49-F238E27FC236}">
                  <a16:creationId xmlns:a16="http://schemas.microsoft.com/office/drawing/2014/main" xmlns="" id="{3AD9254F-C8F2-43ED-8C92-BD5BFFD326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9" y="1397"/>
              <a:ext cx="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latin typeface="UnizgDisplay Normal" panose="02000505080000020003" pitchFamily="50" charset="0"/>
              </a:endParaRPr>
            </a:p>
          </p:txBody>
        </p:sp>
        <p:sp>
          <p:nvSpPr>
            <p:cNvPr id="14362" name="Line 117">
              <a:extLst>
                <a:ext uri="{FF2B5EF4-FFF2-40B4-BE49-F238E27FC236}">
                  <a16:creationId xmlns:a16="http://schemas.microsoft.com/office/drawing/2014/main" xmlns="" id="{2D3BBF23-0F5A-43E9-A78D-C1ED89EBB0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9" y="1870"/>
              <a:ext cx="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latin typeface="UnizgDisplay Normal" panose="02000505080000020003" pitchFamily="50" charset="0"/>
              </a:endParaRPr>
            </a:p>
          </p:txBody>
        </p:sp>
      </p:grpSp>
      <p:sp>
        <p:nvSpPr>
          <p:cNvPr id="14354" name="Text Box 118">
            <a:extLst>
              <a:ext uri="{FF2B5EF4-FFF2-40B4-BE49-F238E27FC236}">
                <a16:creationId xmlns:a16="http://schemas.microsoft.com/office/drawing/2014/main" xmlns="" id="{7F2036E7-29AE-4FC1-BD9A-102C58C17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500313"/>
            <a:ext cx="420308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i="0" dirty="0">
                <a:latin typeface="UnizgDisplay Normal" panose="02000505080000020003" pitchFamily="50" charset="0"/>
              </a:rPr>
              <a:t>PS</a:t>
            </a:r>
          </a:p>
        </p:txBody>
      </p:sp>
      <p:sp>
        <p:nvSpPr>
          <p:cNvPr id="14355" name="Text Box 120">
            <a:extLst>
              <a:ext uri="{FF2B5EF4-FFF2-40B4-BE49-F238E27FC236}">
                <a16:creationId xmlns:a16="http://schemas.microsoft.com/office/drawing/2014/main" xmlns="" id="{AC87F3BC-9591-4146-9230-06AA43DA4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5407025"/>
            <a:ext cx="3427412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i="0" dirty="0">
                <a:latin typeface="UnizgDisplay Normal" panose="02000505080000020003" pitchFamily="50" charset="0"/>
              </a:rPr>
              <a:t>Etilen-</a:t>
            </a:r>
            <a:r>
              <a:rPr lang="hr-HR" altLang="en-US" i="0" dirty="0" err="1">
                <a:latin typeface="UnizgDisplay Normal" panose="02000505080000020003" pitchFamily="50" charset="0"/>
              </a:rPr>
              <a:t>propilen</a:t>
            </a:r>
            <a:r>
              <a:rPr lang="hr-HR" altLang="en-US" i="0" dirty="0">
                <a:latin typeface="UnizgDisplay Normal" panose="02000505080000020003" pitchFamily="50" charset="0"/>
              </a:rPr>
              <a:t> </a:t>
            </a:r>
            <a:r>
              <a:rPr lang="hr-HR" altLang="en-US" i="0" dirty="0" err="1">
                <a:latin typeface="UnizgDisplay Normal" panose="02000505080000020003" pitchFamily="50" charset="0"/>
              </a:rPr>
              <a:t>kopolimer</a:t>
            </a:r>
            <a:endParaRPr lang="hr-HR" altLang="en-US" i="0" dirty="0">
              <a:latin typeface="UnizgDisplay Normal" panose="02000505080000020003" pitchFamily="50" charset="0"/>
            </a:endParaRPr>
          </a:p>
          <a:p>
            <a:pPr eaLnBrk="1" hangingPunct="1">
              <a:defRPr/>
            </a:pPr>
            <a:r>
              <a:rPr lang="hr-HR" altLang="en-US" i="0" dirty="0">
                <a:latin typeface="UnizgDisplay Normal" panose="02000505080000020003" pitchFamily="50" charset="0"/>
              </a:rPr>
              <a:t>Etilen-vinil acetat </a:t>
            </a:r>
            <a:r>
              <a:rPr lang="hr-HR" altLang="en-US" i="0" dirty="0" err="1">
                <a:latin typeface="UnizgDisplay Normal" panose="02000505080000020003" pitchFamily="50" charset="0"/>
              </a:rPr>
              <a:t>kopolimer</a:t>
            </a:r>
            <a:endParaRPr lang="hr-HR" altLang="en-US" i="0" dirty="0">
              <a:latin typeface="UnizgDisplay Normal" panose="02000505080000020003" pitchFamily="50" charset="0"/>
            </a:endParaRPr>
          </a:p>
          <a:p>
            <a:pPr eaLnBrk="1" hangingPunct="1">
              <a:defRPr/>
            </a:pPr>
            <a:r>
              <a:rPr lang="hr-HR" altLang="en-US" i="0" dirty="0" err="1">
                <a:latin typeface="UnizgDisplay Normal" panose="02000505080000020003" pitchFamily="50" charset="0"/>
              </a:rPr>
              <a:t>Stiren</a:t>
            </a:r>
            <a:r>
              <a:rPr lang="hr-HR" altLang="en-US" i="0" dirty="0">
                <a:latin typeface="UnizgDisplay Normal" panose="02000505080000020003" pitchFamily="50" charset="0"/>
              </a:rPr>
              <a:t>-</a:t>
            </a:r>
            <a:r>
              <a:rPr lang="hr-HR" altLang="en-US" i="0" dirty="0" err="1">
                <a:latin typeface="UnizgDisplay Normal" panose="02000505080000020003" pitchFamily="50" charset="0"/>
              </a:rPr>
              <a:t>butadien</a:t>
            </a:r>
            <a:r>
              <a:rPr lang="hr-HR" altLang="en-US" i="0" dirty="0">
                <a:latin typeface="UnizgDisplay Normal" panose="02000505080000020003" pitchFamily="50" charset="0"/>
              </a:rPr>
              <a:t> </a:t>
            </a:r>
            <a:r>
              <a:rPr lang="hr-HR" altLang="en-US" i="0" dirty="0" err="1">
                <a:latin typeface="UnizgDisplay Normal" panose="02000505080000020003" pitchFamily="50" charset="0"/>
              </a:rPr>
              <a:t>kopolimer</a:t>
            </a:r>
            <a:endParaRPr lang="hr-HR" altLang="en-US" i="0" dirty="0">
              <a:latin typeface="UnizgDisplay Normal" panose="02000505080000020003" pitchFamily="50" charset="0"/>
            </a:endParaRPr>
          </a:p>
        </p:txBody>
      </p:sp>
      <p:sp>
        <p:nvSpPr>
          <p:cNvPr id="14356" name="Text Box 121">
            <a:extLst>
              <a:ext uri="{FF2B5EF4-FFF2-40B4-BE49-F238E27FC236}">
                <a16:creationId xmlns:a16="http://schemas.microsoft.com/office/drawing/2014/main" xmlns="" id="{5A4C74FE-5501-4FB4-BF7A-67524193F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003800"/>
            <a:ext cx="200728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dirty="0">
                <a:latin typeface="UnizgDisplay Normal" panose="02000505080000020003" pitchFamily="50" charset="0"/>
              </a:rPr>
              <a:t>Npr.</a:t>
            </a:r>
            <a:r>
              <a:rPr lang="en-GB" altLang="en-US" dirty="0">
                <a:latin typeface="UnizgDisplay Normal" panose="02000505080000020003" pitchFamily="50" charset="0"/>
              </a:rPr>
              <a:t> </a:t>
            </a:r>
            <a:r>
              <a:rPr lang="en-GB" altLang="en-US" dirty="0" err="1">
                <a:latin typeface="UnizgDisplay Normal" panose="02000505080000020003" pitchFamily="50" charset="0"/>
              </a:rPr>
              <a:t>kopolimeri</a:t>
            </a:r>
            <a:r>
              <a:rPr lang="en-GB" altLang="en-US" dirty="0">
                <a:latin typeface="UnizgDisplay Normal" panose="02000505080000020003" pitchFamily="50" charset="0"/>
              </a:rPr>
              <a:t> </a:t>
            </a:r>
            <a:r>
              <a:rPr lang="en-GB" altLang="en-US" dirty="0" err="1">
                <a:latin typeface="UnizgDisplay Normal" panose="02000505080000020003" pitchFamily="50" charset="0"/>
              </a:rPr>
              <a:t>su</a:t>
            </a:r>
            <a:r>
              <a:rPr lang="en-GB" altLang="en-US" dirty="0">
                <a:latin typeface="UnizgDisplay Normal" panose="02000505080000020003" pitchFamily="50" charset="0"/>
              </a:rPr>
              <a:t>:</a:t>
            </a:r>
            <a:endParaRPr lang="hr-HR" altLang="en-US" dirty="0">
              <a:latin typeface="UnizgDisplay Normal" panose="02000505080000020003" pitchFamily="50" charset="0"/>
            </a:endParaRPr>
          </a:p>
        </p:txBody>
      </p:sp>
      <p:sp>
        <p:nvSpPr>
          <p:cNvPr id="14357" name="Text Box 104">
            <a:extLst>
              <a:ext uri="{FF2B5EF4-FFF2-40B4-BE49-F238E27FC236}">
                <a16:creationId xmlns:a16="http://schemas.microsoft.com/office/drawing/2014/main" xmlns="" id="{0648034B-FC61-4B72-AC4D-402572BCE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338" y="6194425"/>
            <a:ext cx="4125912" cy="554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altLang="en-US" i="0" dirty="0" err="1">
                <a:latin typeface="UnizgDisplay Normal" panose="02000505080000020003" pitchFamily="50" charset="0"/>
              </a:rPr>
              <a:t>Cijepljeni</a:t>
            </a:r>
            <a:r>
              <a:rPr lang="en-GB" altLang="en-US" i="0" dirty="0">
                <a:latin typeface="UnizgDisplay Normal" panose="02000505080000020003" pitchFamily="50" charset="0"/>
              </a:rPr>
              <a:t> (</a:t>
            </a:r>
            <a:r>
              <a:rPr lang="hr-HR" altLang="en-US" i="0" dirty="0" err="1">
                <a:latin typeface="UnizgDisplay Normal" panose="02000505080000020003" pitchFamily="50" charset="0"/>
              </a:rPr>
              <a:t>graft</a:t>
            </a:r>
            <a:r>
              <a:rPr lang="en-GB" altLang="en-US" i="0" dirty="0">
                <a:latin typeface="UnizgDisplay Normal" panose="02000505080000020003" pitchFamily="50" charset="0"/>
              </a:rPr>
              <a:t>)</a:t>
            </a:r>
            <a:r>
              <a:rPr lang="hr-HR" altLang="en-US" i="0" dirty="0">
                <a:latin typeface="UnizgDisplay Normal" panose="02000505080000020003" pitchFamily="50" charset="0"/>
              </a:rPr>
              <a:t> </a:t>
            </a:r>
            <a:r>
              <a:rPr lang="hr-HR" altLang="en-US" i="0" dirty="0" err="1">
                <a:latin typeface="UnizgDisplay Normal" panose="02000505080000020003" pitchFamily="50" charset="0"/>
              </a:rPr>
              <a:t>kopolimer</a:t>
            </a:r>
            <a:endParaRPr lang="hr-HR" altLang="en-US" i="0" dirty="0">
              <a:latin typeface="UnizgDisplay Normal" panose="02000505080000020003" pitchFamily="50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altLang="en-US" sz="1200" b="1" i="0" dirty="0">
                <a:latin typeface="UnizgDisplay Normal" panose="02000505080000020003" pitchFamily="50" charset="0"/>
              </a:rPr>
              <a:t>EPDM </a:t>
            </a:r>
            <a:r>
              <a:rPr lang="hr-HR" altLang="en-US" sz="1200" b="1" i="0" dirty="0">
                <a:latin typeface="UnizgDisplay Normal" panose="02000505080000020003" pitchFamily="50" charset="0"/>
              </a:rPr>
              <a:t>osnovni </a:t>
            </a:r>
            <a:r>
              <a:rPr lang="en-GB" altLang="en-US" sz="1200" b="1" i="0" dirty="0" err="1">
                <a:latin typeface="UnizgDisplay Normal" panose="02000505080000020003" pitchFamily="50" charset="0"/>
              </a:rPr>
              <a:t>polimerni</a:t>
            </a:r>
            <a:r>
              <a:rPr lang="en-GB" altLang="en-US" sz="1200" b="1" i="0" dirty="0">
                <a:latin typeface="UnizgDisplay Normal" panose="02000505080000020003" pitchFamily="50" charset="0"/>
              </a:rPr>
              <a:t> </a:t>
            </a:r>
            <a:r>
              <a:rPr lang="hr-HR" altLang="en-US" sz="1200" b="1" i="0" dirty="0">
                <a:latin typeface="UnizgDisplay Normal" panose="02000505080000020003" pitchFamily="50" charset="0"/>
              </a:rPr>
              <a:t>lanac, </a:t>
            </a:r>
            <a:r>
              <a:rPr lang="en-GB" altLang="en-US" sz="1200" b="1" i="0" dirty="0">
                <a:latin typeface="UnizgDisplay Normal" panose="02000505080000020003" pitchFamily="50" charset="0"/>
              </a:rPr>
              <a:t>PS</a:t>
            </a:r>
            <a:r>
              <a:rPr lang="hr-HR" altLang="en-US" sz="1200" b="1" i="0" dirty="0">
                <a:latin typeface="UnizgDisplay Normal" panose="02000505080000020003" pitchFamily="50" charset="0"/>
              </a:rPr>
              <a:t> bočni lanac</a:t>
            </a:r>
          </a:p>
        </p:txBody>
      </p:sp>
      <p:sp>
        <p:nvSpPr>
          <p:cNvPr id="26646" name="Slide Number Placeholder 3">
            <a:extLst>
              <a:ext uri="{FF2B5EF4-FFF2-40B4-BE49-F238E27FC236}">
                <a16:creationId xmlns:a16="http://schemas.microsoft.com/office/drawing/2014/main" xmlns="" id="{E8DBD92D-DB12-46B3-9DBB-FDE99D08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C6B55D-EFF3-490A-8666-C1D3D5368F4A}" type="slidenum">
              <a:rPr lang="hr-HR" altLang="sr-Latn-RS" sz="1000" i="0">
                <a:latin typeface="UnizgDisplay Normal" panose="02000505080000020003" pitchFamily="50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hr-HR" altLang="sr-Latn-RS" sz="1000" i="0" dirty="0">
              <a:latin typeface="UnizgDisplay Normal" panose="02000505080000020003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14730" grpId="0" animBg="1"/>
      <p:bldP spid="14345" grpId="0"/>
      <p:bldP spid="14346" grpId="0" animBg="1"/>
      <p:bldP spid="14347" grpId="0" animBg="1"/>
      <p:bldP spid="14355" grpId="0" animBg="1"/>
      <p:bldP spid="14356" grpId="0"/>
      <p:bldP spid="143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zervirano mjesto broja slajda 2">
            <a:extLst>
              <a:ext uri="{FF2B5EF4-FFF2-40B4-BE49-F238E27FC236}">
                <a16:creationId xmlns:a16="http://schemas.microsoft.com/office/drawing/2014/main" xmlns="" id="{9064C3E9-9F4E-46E0-A3F3-00FF33552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CF5ED2-6754-42D0-BF07-1DB0BB129221}" type="slidenum">
              <a:rPr lang="hr-HR" altLang="sr-Latn-RS" i="0">
                <a:latin typeface="UnizgDisplay Normal" panose="02000505080000020003" pitchFamily="50" charset="0"/>
              </a:rPr>
              <a:pPr/>
              <a:t>2</a:t>
            </a:fld>
            <a:endParaRPr lang="hr-HR" altLang="sr-Latn-RS" i="0">
              <a:latin typeface="UnizgDisplay Normal" panose="02000505080000020003" pitchFamily="50" charset="0"/>
            </a:endParaRPr>
          </a:p>
        </p:txBody>
      </p:sp>
      <p:sp>
        <p:nvSpPr>
          <p:cNvPr id="11267" name="Pravokutnik 4">
            <a:extLst>
              <a:ext uri="{FF2B5EF4-FFF2-40B4-BE49-F238E27FC236}">
                <a16:creationId xmlns:a16="http://schemas.microsoft.com/office/drawing/2014/main" xmlns="" id="{137753A1-36AD-4AF5-B2EC-E1C6D68F4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27013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i="0">
                <a:latin typeface="UnizgDisplay Normal" panose="02000505080000020003" pitchFamily="50" charset="0"/>
              </a:rPr>
              <a:t>PLAN IZVOĐENJA NASTAVE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418F4630-835F-4B83-987A-6213373551E3}"/>
              </a:ext>
            </a:extLst>
          </p:cNvPr>
          <p:cNvSpPr/>
          <p:nvPr/>
        </p:nvSpPr>
        <p:spPr>
          <a:xfrm>
            <a:off x="467545" y="909875"/>
            <a:ext cx="792080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b="1" i="0" u="sng" dirty="0" err="1">
                <a:latin typeface="UnizgDisplay Normal" panose="02000505080000020003" pitchFamily="50" charset="0"/>
              </a:rPr>
              <a:t>Akad</a:t>
            </a:r>
            <a:r>
              <a:rPr lang="en-US" b="1" i="0" u="sng" dirty="0">
                <a:latin typeface="UnizgDisplay Normal" panose="02000505080000020003" pitchFamily="50" charset="0"/>
              </a:rPr>
              <a:t>. god. 20</a:t>
            </a:r>
            <a:r>
              <a:rPr lang="hr-HR" b="1" i="0" u="sng" dirty="0">
                <a:latin typeface="UnizgDisplay Normal" panose="02000505080000020003" pitchFamily="50" charset="0"/>
              </a:rPr>
              <a:t>2</a:t>
            </a:r>
            <a:r>
              <a:rPr lang="en-US" b="1" i="0" u="sng" dirty="0">
                <a:latin typeface="UnizgDisplay Normal" panose="02000505080000020003" pitchFamily="50" charset="0"/>
              </a:rPr>
              <a:t>3./20</a:t>
            </a:r>
            <a:r>
              <a:rPr lang="hr-HR" b="1" i="0" u="sng" dirty="0">
                <a:latin typeface="UnizgDisplay Normal" panose="02000505080000020003" pitchFamily="50" charset="0"/>
              </a:rPr>
              <a:t>2</a:t>
            </a:r>
            <a:r>
              <a:rPr lang="en-US" b="1" i="0" u="sng" dirty="0">
                <a:latin typeface="UnizgDisplay Normal" panose="02000505080000020003" pitchFamily="50" charset="0"/>
              </a:rPr>
              <a:t>4. </a:t>
            </a:r>
            <a:endParaRPr lang="hr-HR" b="1" i="0" u="sng" dirty="0">
              <a:latin typeface="UnizgDisplay Normal" panose="02000505080000020003" pitchFamily="50" charset="0"/>
            </a:endParaRPr>
          </a:p>
          <a:p>
            <a:pPr>
              <a:defRPr/>
            </a:pPr>
            <a:endParaRPr lang="en-US" i="0" u="sng" dirty="0">
              <a:latin typeface="UnizgDisplay Normal" panose="0200050508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i="0" dirty="0">
                <a:latin typeface="UnizgDisplay Normal" panose="02000505080000020003" pitchFamily="50" charset="0"/>
              </a:rPr>
              <a:t>3.1</a:t>
            </a:r>
            <a:r>
              <a:rPr lang="hr-HR" i="0" dirty="0">
                <a:latin typeface="UnizgDisplay Normal" panose="02000505080000020003" pitchFamily="50" charset="0"/>
              </a:rPr>
              <a:t>0</a:t>
            </a:r>
            <a:r>
              <a:rPr lang="en-US" i="0" dirty="0">
                <a:latin typeface="UnizgDisplay Normal" panose="02000505080000020003" pitchFamily="50" charset="0"/>
              </a:rPr>
              <a:t>.</a:t>
            </a:r>
            <a:r>
              <a:rPr lang="hr-HR" i="0" dirty="0">
                <a:latin typeface="UnizgDisplay Normal" panose="02000505080000020003" pitchFamily="50" charset="0"/>
              </a:rPr>
              <a:t>202</a:t>
            </a:r>
            <a:r>
              <a:rPr lang="en-US" i="0" dirty="0">
                <a:latin typeface="UnizgDisplay Normal" panose="02000505080000020003" pitchFamily="50" charset="0"/>
              </a:rPr>
              <a:t>3. </a:t>
            </a:r>
            <a:r>
              <a:rPr lang="hr-HR" i="0" dirty="0">
                <a:latin typeface="UnizgDisplay Normal" panose="02000505080000020003" pitchFamily="50" charset="0"/>
              </a:rPr>
              <a:t>– 1. predavanje</a:t>
            </a:r>
            <a:endParaRPr lang="en-US" i="0" dirty="0">
              <a:latin typeface="UnizgDisplay Normal" panose="0200050508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i="0" dirty="0">
                <a:latin typeface="UnizgDisplay Normal" panose="02000505080000020003" pitchFamily="50" charset="0"/>
              </a:rPr>
              <a:t>1</a:t>
            </a:r>
            <a:r>
              <a:rPr lang="en-US" i="0" dirty="0">
                <a:latin typeface="UnizgDisplay Normal" panose="02000505080000020003" pitchFamily="50" charset="0"/>
              </a:rPr>
              <a:t>0.1</a:t>
            </a:r>
            <a:r>
              <a:rPr lang="hr-HR" i="0" dirty="0">
                <a:latin typeface="UnizgDisplay Normal" panose="02000505080000020003" pitchFamily="50" charset="0"/>
              </a:rPr>
              <a:t>0</a:t>
            </a:r>
            <a:r>
              <a:rPr lang="en-US" i="0" dirty="0">
                <a:latin typeface="UnizgDisplay Normal" panose="02000505080000020003" pitchFamily="50" charset="0"/>
              </a:rPr>
              <a:t>.</a:t>
            </a:r>
            <a:r>
              <a:rPr lang="hr-HR" i="0" dirty="0">
                <a:latin typeface="UnizgDisplay Normal" panose="02000505080000020003" pitchFamily="50" charset="0"/>
              </a:rPr>
              <a:t>202</a:t>
            </a:r>
            <a:r>
              <a:rPr lang="en-US" i="0" dirty="0">
                <a:latin typeface="UnizgDisplay Normal" panose="02000505080000020003" pitchFamily="50" charset="0"/>
              </a:rPr>
              <a:t>3. </a:t>
            </a:r>
            <a:r>
              <a:rPr lang="hr-HR" i="0" dirty="0">
                <a:latin typeface="UnizgDisplay Normal" panose="02000505080000020003" pitchFamily="50" charset="0"/>
              </a:rPr>
              <a:t>– 2. predavanja (</a:t>
            </a:r>
            <a:r>
              <a:rPr lang="hr-HR" b="1" i="0" dirty="0">
                <a:latin typeface="UnizgDisplay Normal" panose="02000505080000020003" pitchFamily="50" charset="0"/>
              </a:rPr>
              <a:t>8-9:30</a:t>
            </a:r>
            <a:r>
              <a:rPr lang="hr-HR" i="0" dirty="0">
                <a:latin typeface="UnizgDisplay Normal" panose="02000505080000020003" pitchFamily="50" charset="0"/>
              </a:rPr>
              <a:t>) + pokazne vježbe (</a:t>
            </a:r>
            <a:r>
              <a:rPr lang="hr-HR" b="1" i="0" dirty="0">
                <a:latin typeface="UnizgDisplay Normal" panose="02000505080000020003" pitchFamily="50" charset="0"/>
              </a:rPr>
              <a:t>9:30-11</a:t>
            </a:r>
            <a:r>
              <a:rPr lang="hr-HR" i="0" dirty="0">
                <a:latin typeface="UnizgDisplay Normal" panose="02000505080000020003" pitchFamily="50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i="0" dirty="0">
                <a:latin typeface="UnizgDisplay Normal" panose="02000505080000020003" pitchFamily="50" charset="0"/>
              </a:rPr>
              <a:t>1</a:t>
            </a:r>
            <a:r>
              <a:rPr lang="en-US" i="0" dirty="0">
                <a:latin typeface="UnizgDisplay Normal" panose="02000505080000020003" pitchFamily="50" charset="0"/>
              </a:rPr>
              <a:t>7.1</a:t>
            </a:r>
            <a:r>
              <a:rPr lang="hr-HR" i="0" dirty="0">
                <a:latin typeface="UnizgDisplay Normal" panose="02000505080000020003" pitchFamily="50" charset="0"/>
              </a:rPr>
              <a:t>0</a:t>
            </a:r>
            <a:r>
              <a:rPr lang="en-US" i="0" dirty="0">
                <a:latin typeface="UnizgDisplay Normal" panose="02000505080000020003" pitchFamily="50" charset="0"/>
              </a:rPr>
              <a:t>.</a:t>
            </a:r>
            <a:r>
              <a:rPr lang="hr-HR" i="0" dirty="0">
                <a:latin typeface="UnizgDisplay Normal" panose="02000505080000020003" pitchFamily="50" charset="0"/>
              </a:rPr>
              <a:t>202</a:t>
            </a:r>
            <a:r>
              <a:rPr lang="en-US" i="0" dirty="0">
                <a:latin typeface="UnizgDisplay Normal" panose="02000505080000020003" pitchFamily="50" charset="0"/>
              </a:rPr>
              <a:t>3. </a:t>
            </a:r>
            <a:r>
              <a:rPr lang="hr-HR" i="0" dirty="0">
                <a:latin typeface="UnizgDisplay Normal" panose="02000505080000020003" pitchFamily="50" charset="0"/>
              </a:rPr>
              <a:t>– 3. predavanje </a:t>
            </a:r>
            <a:r>
              <a:rPr lang="en-US" i="0" dirty="0">
                <a:latin typeface="UnizgDisplay Normal" panose="02000505080000020003" pitchFamily="50" charset="0"/>
              </a:rPr>
              <a:t>(</a:t>
            </a:r>
            <a:r>
              <a:rPr lang="en-US" b="1" i="0" dirty="0">
                <a:latin typeface="UnizgDisplay Normal" panose="02000505080000020003" pitchFamily="50" charset="0"/>
              </a:rPr>
              <a:t>8-9:30</a:t>
            </a:r>
            <a:r>
              <a:rPr lang="en-US" i="0" dirty="0">
                <a:latin typeface="UnizgDisplay Normal" panose="02000505080000020003" pitchFamily="50" charset="0"/>
              </a:rPr>
              <a:t>) + </a:t>
            </a:r>
            <a:r>
              <a:rPr lang="hr-HR" i="0" dirty="0">
                <a:latin typeface="UnizgDisplay Normal" panose="02000505080000020003" pitchFamily="50" charset="0"/>
              </a:rPr>
              <a:t>pokazne vježbe (</a:t>
            </a:r>
            <a:r>
              <a:rPr lang="hr-HR" b="1" i="0" dirty="0">
                <a:latin typeface="UnizgDisplay Normal" panose="02000505080000020003" pitchFamily="50" charset="0"/>
              </a:rPr>
              <a:t>9:30</a:t>
            </a:r>
            <a:r>
              <a:rPr lang="en-US" b="1" i="0" dirty="0">
                <a:latin typeface="UnizgDisplay Normal" panose="02000505080000020003" pitchFamily="50" charset="0"/>
              </a:rPr>
              <a:t>-11</a:t>
            </a:r>
            <a:r>
              <a:rPr lang="hr-HR" i="0" dirty="0">
                <a:latin typeface="UnizgDisplay Normal" panose="02000505080000020003" pitchFamily="50" charset="0"/>
              </a:rPr>
              <a:t>)</a:t>
            </a:r>
            <a:endParaRPr lang="en-US" i="0" dirty="0">
              <a:latin typeface="UnizgDisplay Normal" panose="0200050508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i="0" dirty="0">
                <a:latin typeface="UnizgDisplay Normal" panose="02000505080000020003" pitchFamily="50" charset="0"/>
              </a:rPr>
              <a:t>24</a:t>
            </a:r>
            <a:r>
              <a:rPr lang="hr-HR" i="0" dirty="0">
                <a:latin typeface="UnizgDisplay Normal" panose="02000505080000020003" pitchFamily="50" charset="0"/>
              </a:rPr>
              <a:t>.10.202</a:t>
            </a:r>
            <a:r>
              <a:rPr lang="en-US" i="0" dirty="0">
                <a:latin typeface="UnizgDisplay Normal" panose="02000505080000020003" pitchFamily="50" charset="0"/>
              </a:rPr>
              <a:t>3</a:t>
            </a:r>
            <a:r>
              <a:rPr lang="hr-HR" i="0" dirty="0">
                <a:latin typeface="UnizgDisplay Normal" panose="02000505080000020003" pitchFamily="50" charset="0"/>
              </a:rPr>
              <a:t>. – pokazne vježbe (</a:t>
            </a:r>
            <a:r>
              <a:rPr lang="hr-HR" b="1" i="0" dirty="0">
                <a:latin typeface="UnizgDisplay Normal" panose="02000505080000020003" pitchFamily="50" charset="0"/>
              </a:rPr>
              <a:t>8-11</a:t>
            </a:r>
            <a:r>
              <a:rPr lang="hr-HR" i="0" dirty="0">
                <a:latin typeface="UnizgDisplay Normal" panose="02000505080000020003" pitchFamily="50" charset="0"/>
              </a:rPr>
              <a:t>)</a:t>
            </a:r>
            <a:endParaRPr lang="en-US" i="0" dirty="0">
              <a:latin typeface="UnizgDisplay Normal" panose="0200050508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i="0" dirty="0">
                <a:latin typeface="UnizgDisplay Normal" panose="02000505080000020003" pitchFamily="50" charset="0"/>
              </a:rPr>
              <a:t>31.10.</a:t>
            </a:r>
            <a:r>
              <a:rPr lang="hr-HR" b="1" i="0" dirty="0">
                <a:latin typeface="UnizgDisplay Normal" panose="02000505080000020003" pitchFamily="50" charset="0"/>
              </a:rPr>
              <a:t>202</a:t>
            </a:r>
            <a:r>
              <a:rPr lang="en-US" b="1" i="0" dirty="0">
                <a:latin typeface="UnizgDisplay Normal" panose="02000505080000020003" pitchFamily="50" charset="0"/>
              </a:rPr>
              <a:t>3.</a:t>
            </a:r>
            <a:r>
              <a:rPr lang="hr-HR" b="1" i="0" dirty="0">
                <a:latin typeface="UnizgDisplay Normal" panose="02000505080000020003" pitchFamily="50" charset="0"/>
              </a:rPr>
              <a:t>  - kolokvij (8-9:30) </a:t>
            </a:r>
            <a:r>
              <a:rPr lang="hr-HR" i="0" dirty="0">
                <a:latin typeface="UnizgDisplay Normal" panose="02000505080000020003" pitchFamily="50" charset="0"/>
              </a:rPr>
              <a:t> + nastavak predavanja prof. Govorčin- Bajsić (9:30-11)</a:t>
            </a:r>
          </a:p>
          <a:p>
            <a:pPr>
              <a:defRPr/>
            </a:pPr>
            <a:endParaRPr lang="hr-HR" u="sng" dirty="0">
              <a:latin typeface="UnizgDisplay Normal" panose="02000505080000020003" pitchFamily="50" charset="0"/>
            </a:endParaRPr>
          </a:p>
          <a:p>
            <a:pPr>
              <a:defRPr/>
            </a:pPr>
            <a:endParaRPr lang="hr-HR" u="sng" dirty="0">
              <a:latin typeface="UnizgDisplay Normal" panose="02000505080000020003" pitchFamily="50" charset="0"/>
            </a:endParaRPr>
          </a:p>
          <a:p>
            <a:pPr>
              <a:defRPr/>
            </a:pPr>
            <a:r>
              <a:rPr lang="hr-HR" i="0" dirty="0">
                <a:latin typeface="UnizgDisplay Normal" panose="02000505080000020003" pitchFamily="50" charset="0"/>
              </a:rPr>
              <a:t>Seminari/pokazne vježbe – Marin Božičević, mag. ing. </a:t>
            </a:r>
            <a:r>
              <a:rPr lang="hr-HR" i="0" dirty="0" err="1">
                <a:latin typeface="UnizgDisplay Normal" panose="02000505080000020003" pitchFamily="50" charset="0"/>
              </a:rPr>
              <a:t>cheming</a:t>
            </a:r>
            <a:r>
              <a:rPr lang="hr-HR" i="0" dirty="0">
                <a:latin typeface="UnizgDisplay Normal" panose="02000505080000020003" pitchFamily="50" charset="0"/>
              </a:rPr>
              <a:t>.</a:t>
            </a:r>
          </a:p>
          <a:p>
            <a:pPr>
              <a:defRPr/>
            </a:pPr>
            <a:endParaRPr lang="hr-HR" i="0" dirty="0">
              <a:latin typeface="UnizgDisplay Normal" panose="0200050508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i="0" dirty="0">
                <a:latin typeface="UnizgDisplay Normal" panose="02000505080000020003" pitchFamily="50" charset="0"/>
              </a:rPr>
              <a:t>1</a:t>
            </a:r>
            <a:r>
              <a:rPr lang="en-US" i="0" dirty="0">
                <a:latin typeface="UnizgDisplay Normal" panose="02000505080000020003" pitchFamily="50" charset="0"/>
              </a:rPr>
              <a:t>0</a:t>
            </a:r>
            <a:r>
              <a:rPr lang="hr-HR" i="0" dirty="0">
                <a:latin typeface="UnizgDisplay Normal" panose="02000505080000020003" pitchFamily="50" charset="0"/>
              </a:rPr>
              <a:t>.10. – 2 grupe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i="0" dirty="0">
                <a:latin typeface="UnizgDisplay Normal" panose="02000505080000020003" pitchFamily="50" charset="0"/>
              </a:rPr>
              <a:t>1</a:t>
            </a:r>
            <a:r>
              <a:rPr lang="en-US" i="0" dirty="0">
                <a:latin typeface="UnizgDisplay Normal" panose="02000505080000020003" pitchFamily="50" charset="0"/>
              </a:rPr>
              <a:t>7</a:t>
            </a:r>
            <a:r>
              <a:rPr lang="hr-HR" i="0" dirty="0">
                <a:latin typeface="UnizgDisplay Normal" panose="02000505080000020003" pitchFamily="50" charset="0"/>
              </a:rPr>
              <a:t>.10. – 2 grupe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i="0" dirty="0">
                <a:latin typeface="UnizgDisplay Normal" panose="02000505080000020003" pitchFamily="50" charset="0"/>
              </a:rPr>
              <a:t>2</a:t>
            </a:r>
            <a:r>
              <a:rPr lang="en-US" i="0" dirty="0">
                <a:latin typeface="UnizgDisplay Normal" panose="02000505080000020003" pitchFamily="50" charset="0"/>
              </a:rPr>
              <a:t>4</a:t>
            </a:r>
            <a:r>
              <a:rPr lang="hr-HR" i="0" dirty="0">
                <a:latin typeface="UnizgDisplay Normal" panose="02000505080000020003" pitchFamily="50" charset="0"/>
              </a:rPr>
              <a:t>.10. – 4 grupe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A0AE2B2-4ED2-8E5E-10E7-727337170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247650"/>
            <a:ext cx="589756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hr-HR" sz="2000" b="1" i="0" dirty="0">
                <a:latin typeface="UnizgDisplay Normal" panose="02000505080000020003" pitchFamily="50" charset="0"/>
              </a:rPr>
              <a:t>Svojstva su posljedica i</a:t>
            </a:r>
            <a:r>
              <a:rPr lang="en-GB" sz="2000" b="1" i="0" dirty="0">
                <a:latin typeface="UnizgDisplay Normal" panose="02000505080000020003" pitchFamily="50" charset="0"/>
              </a:rPr>
              <a:t>:</a:t>
            </a:r>
            <a:r>
              <a:rPr lang="hr-HR" sz="2000" b="1" i="0" dirty="0">
                <a:latin typeface="UnizgDisplay Normal" panose="02000505080000020003" pitchFamily="50" charset="0"/>
              </a:rPr>
              <a:t> 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strukture </a:t>
            </a:r>
            <a:r>
              <a:rPr lang="en-GB" i="0" dirty="0">
                <a:latin typeface="UnizgDisplay Normal" panose="02000505080000020003" pitchFamily="50" charset="0"/>
              </a:rPr>
              <a:t>–</a:t>
            </a:r>
            <a:r>
              <a:rPr lang="hr-HR" i="0" dirty="0">
                <a:latin typeface="UnizgDisplay Normal" panose="02000505080000020003" pitchFamily="50" charset="0"/>
              </a:rPr>
              <a:t> poredak atoma ili segmenata molekula</a:t>
            </a:r>
            <a:r>
              <a:rPr lang="en-GB" i="0" dirty="0">
                <a:latin typeface="UnizgDisplay Normal" panose="02000505080000020003" pitchFamily="50" charset="0"/>
              </a:rPr>
              <a:t> </a:t>
            </a:r>
            <a:r>
              <a:rPr lang="hr-HR" i="0" dirty="0">
                <a:latin typeface="UnizgDisplay Normal" panose="02000505080000020003" pitchFamily="50" charset="0"/>
              </a:rPr>
              <a:t>u molekuli 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morfologije</a:t>
            </a:r>
            <a:r>
              <a:rPr lang="en-GB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 </a:t>
            </a:r>
            <a:r>
              <a:rPr lang="en-GB" i="0" dirty="0">
                <a:latin typeface="UnizgDisplay Normal" panose="02000505080000020003" pitchFamily="50" charset="0"/>
              </a:rPr>
              <a:t>–</a:t>
            </a:r>
            <a:r>
              <a:rPr lang="hr-HR" i="0" dirty="0">
                <a:latin typeface="UnizgDisplay Normal" panose="02000505080000020003" pitchFamily="50" charset="0"/>
              </a:rPr>
              <a:t> poredak atoma ili segmenata molekula</a:t>
            </a:r>
            <a:r>
              <a:rPr lang="en-GB" i="0" dirty="0">
                <a:latin typeface="UnizgDisplay Normal" panose="02000505080000020003" pitchFamily="50" charset="0"/>
              </a:rPr>
              <a:t> </a:t>
            </a:r>
            <a:r>
              <a:rPr lang="hr-HR" i="0" dirty="0">
                <a:latin typeface="UnizgDisplay Normal" panose="02000505080000020003" pitchFamily="50" charset="0"/>
              </a:rPr>
              <a:t>u molekuli </a:t>
            </a:r>
            <a:r>
              <a:rPr lang="en-GB" i="0" dirty="0">
                <a:latin typeface="UnizgDisplay Normal" panose="02000505080000020003" pitchFamily="50" charset="0"/>
              </a:rPr>
              <a:t>u </a:t>
            </a:r>
            <a:r>
              <a:rPr lang="hr-HR" i="0" dirty="0">
                <a:latin typeface="UnizgDisplay Normal" panose="02000505080000020003" pitchFamily="50" charset="0"/>
              </a:rPr>
              <a:t>prostoru</a:t>
            </a:r>
            <a:r>
              <a:rPr lang="hr-HR" b="1" i="0" dirty="0">
                <a:latin typeface="UnizgDisplay Normal" panose="02000505080000020003" pitchFamily="50" charset="0"/>
              </a:rPr>
              <a:t> </a:t>
            </a: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xmlns="" id="{77313983-46D2-0E38-7485-608A16DA4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2689225"/>
            <a:ext cx="33813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47675">
              <a:defRPr/>
            </a:pPr>
            <a:r>
              <a:rPr lang="hr-HR" sz="1600" b="1" i="0" dirty="0">
                <a:latin typeface="UnizgDisplay Normal" panose="02000505080000020003" pitchFamily="50" charset="0"/>
                <a:cs typeface="Tahoma" pitchFamily="34" charset="0"/>
              </a:rPr>
              <a:t>Svojstva:</a:t>
            </a:r>
          </a:p>
          <a:p>
            <a:pPr defTabSz="447675">
              <a:defRPr/>
            </a:pPr>
            <a:r>
              <a:rPr lang="hr-HR" b="1" i="0" dirty="0">
                <a:latin typeface="UnizgDisplay Normal" panose="02000505080000020003" pitchFamily="50" charset="0"/>
                <a:cs typeface="Tahoma" pitchFamily="34" charset="0"/>
              </a:rPr>
              <a:t>	</a:t>
            </a:r>
            <a:r>
              <a:rPr lang="hr-HR" sz="1600" i="0" dirty="0">
                <a:latin typeface="UnizgDisplay Normal" panose="02000505080000020003" pitchFamily="50" charset="0"/>
                <a:cs typeface="Tahoma" pitchFamily="34" charset="0"/>
              </a:rPr>
              <a:t>- čvrst</a:t>
            </a:r>
          </a:p>
          <a:p>
            <a:pPr marL="447675" lvl="1" indent="9525" defTabSz="447675">
              <a:defRPr/>
            </a:pPr>
            <a:r>
              <a:rPr lang="hr-HR" sz="1600" i="0" dirty="0">
                <a:latin typeface="UnizgDisplay Normal" panose="02000505080000020003" pitchFamily="50" charset="0"/>
                <a:cs typeface="Tahoma" pitchFamily="34" charset="0"/>
              </a:rPr>
              <a:t>- tvrd</a:t>
            </a:r>
          </a:p>
          <a:p>
            <a:pPr marL="447675" lvl="1" indent="9525" defTabSz="447675">
              <a:buFontTx/>
              <a:buChar char="-"/>
              <a:defRPr/>
            </a:pPr>
            <a:r>
              <a:rPr lang="hr-HR" sz="1600" i="0" dirty="0">
                <a:latin typeface="UnizgDisplay Normal" panose="02000505080000020003" pitchFamily="50" charset="0"/>
                <a:cs typeface="Tahoma" pitchFamily="34" charset="0"/>
              </a:rPr>
              <a:t> mutan</a:t>
            </a:r>
          </a:p>
          <a:p>
            <a:pPr marL="447675" lvl="1" indent="9525" defTabSz="447675">
              <a:buFontTx/>
              <a:buChar char="-"/>
              <a:defRPr/>
            </a:pPr>
            <a:r>
              <a:rPr lang="hr-HR" sz="1600" i="0" dirty="0">
                <a:latin typeface="UnizgDisplay Normal" panose="02000505080000020003" pitchFamily="50" charset="0"/>
                <a:cs typeface="Tahoma" pitchFamily="34" charset="0"/>
              </a:rPr>
              <a:t> </a:t>
            </a:r>
            <a:r>
              <a:rPr lang="hr-HR" sz="1600" i="0" dirty="0" err="1">
                <a:latin typeface="UnizgDisplay Normal" panose="02000505080000020003" pitchFamily="50" charset="0"/>
                <a:cs typeface="Tahoma" pitchFamily="34" charset="0"/>
              </a:rPr>
              <a:t>Tc</a:t>
            </a:r>
            <a:r>
              <a:rPr lang="hr-HR" sz="1600" i="0" dirty="0">
                <a:latin typeface="UnizgDisplay Normal" panose="02000505080000020003" pitchFamily="50" charset="0"/>
                <a:cs typeface="Tahoma" pitchFamily="34" charset="0"/>
              </a:rPr>
              <a:t> i </a:t>
            </a:r>
            <a:r>
              <a:rPr lang="hr-HR" sz="1600" i="0" dirty="0" err="1">
                <a:latin typeface="UnizgDisplay Normal" panose="02000505080000020003" pitchFamily="50" charset="0"/>
                <a:cs typeface="Tahoma" pitchFamily="34" charset="0"/>
              </a:rPr>
              <a:t>Tm</a:t>
            </a:r>
            <a:endParaRPr lang="en-US" sz="1400" i="0" dirty="0">
              <a:latin typeface="UnizgDisplay Normal" panose="02000505080000020003" pitchFamily="50" charset="0"/>
              <a:cs typeface="Tahoma" pitchFamily="34" charset="0"/>
            </a:endParaRP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xmlns="" id="{CE8BEF0D-C37C-B531-E6C6-7C2B4FF4A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655888"/>
            <a:ext cx="27336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47675">
              <a:defRPr/>
            </a:pPr>
            <a:r>
              <a:rPr lang="hr-HR" sz="1600" b="1" i="0" dirty="0">
                <a:latin typeface="UnizgDisplay Normal" panose="02000505080000020003" pitchFamily="50" charset="0"/>
              </a:rPr>
              <a:t>Svojstva:</a:t>
            </a:r>
          </a:p>
          <a:p>
            <a:pPr defTabSz="447675">
              <a:defRPr/>
            </a:pPr>
            <a:r>
              <a:rPr lang="hr-HR" b="1" i="0" dirty="0">
                <a:latin typeface="UnizgDisplay Normal" panose="02000505080000020003" pitchFamily="50" charset="0"/>
              </a:rPr>
              <a:t>	</a:t>
            </a:r>
            <a:r>
              <a:rPr lang="hr-HR" sz="1600" i="0" dirty="0">
                <a:latin typeface="UnizgDisplay Normal" panose="02000505080000020003" pitchFamily="50" charset="0"/>
              </a:rPr>
              <a:t>- niska čvrstoća</a:t>
            </a:r>
          </a:p>
          <a:p>
            <a:pPr defTabSz="447675">
              <a:defRPr/>
            </a:pPr>
            <a:r>
              <a:rPr lang="hr-HR" sz="1600" i="0" dirty="0">
                <a:latin typeface="UnizgDisplay Normal" panose="02000505080000020003" pitchFamily="50" charset="0"/>
              </a:rPr>
              <a:t>	- niska tvrdoća</a:t>
            </a:r>
          </a:p>
          <a:p>
            <a:pPr marL="447675" lvl="1" indent="9525" defTabSz="447675">
              <a:defRPr/>
            </a:pPr>
            <a:r>
              <a:rPr lang="hr-HR" sz="1600" i="0" dirty="0">
                <a:latin typeface="UnizgDisplay Normal" panose="02000505080000020003" pitchFamily="50" charset="0"/>
              </a:rPr>
              <a:t>- proziran</a:t>
            </a:r>
          </a:p>
          <a:p>
            <a:pPr marL="447675" lvl="1" indent="9525" defTabSz="447675">
              <a:buFontTx/>
              <a:buChar char="-"/>
              <a:defRPr/>
            </a:pPr>
            <a:r>
              <a:rPr lang="hr-HR" sz="1600" i="0" dirty="0">
                <a:latin typeface="UnizgDisplay Normal" panose="02000505080000020003" pitchFamily="50" charset="0"/>
              </a:rPr>
              <a:t> </a:t>
            </a:r>
            <a:r>
              <a:rPr lang="hr-HR" sz="1600" i="0" dirty="0" err="1">
                <a:latin typeface="UnizgDisplay Normal" panose="02000505080000020003" pitchFamily="50" charset="0"/>
              </a:rPr>
              <a:t>Tg</a:t>
            </a:r>
            <a:endParaRPr lang="en-US" sz="1400" i="0" dirty="0">
              <a:latin typeface="UnizgDisplay Normal" panose="02000505080000020003" pitchFamily="50" charset="0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xmlns="" id="{DA7FEDAE-017D-466D-772D-2E50B488E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860425"/>
            <a:ext cx="31321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1600" i="0" dirty="0">
                <a:latin typeface="UnizgDisplay Normal" panose="02000505080000020003" pitchFamily="50" charset="0"/>
              </a:rPr>
              <a:t>razgranatost, umreženost, amorfnost, kristalnost,</a:t>
            </a:r>
            <a:r>
              <a:rPr lang="hr-HR" sz="1600" dirty="0">
                <a:latin typeface="UnizgDisplay Normal" panose="02000505080000020003" pitchFamily="50" charset="0"/>
              </a:rPr>
              <a:t> </a:t>
            </a:r>
            <a:r>
              <a:rPr lang="hr-HR" sz="1600" i="0" dirty="0">
                <a:latin typeface="UnizgDisplay Normal" panose="02000505080000020003" pitchFamily="50" charset="0"/>
              </a:rPr>
              <a:t>različita veličina </a:t>
            </a:r>
            <a:r>
              <a:rPr lang="hr-HR" sz="1600" i="0" dirty="0" err="1">
                <a:latin typeface="UnizgDisplay Normal" panose="02000505080000020003" pitchFamily="50" charset="0"/>
              </a:rPr>
              <a:t>molek</a:t>
            </a:r>
            <a:r>
              <a:rPr lang="hr-HR" sz="1600" i="0" dirty="0">
                <a:latin typeface="UnizgDisplay Normal" panose="02000505080000020003" pitchFamily="50" charset="0"/>
              </a:rPr>
              <a:t>. masa</a:t>
            </a:r>
          </a:p>
        </p:txBody>
      </p:sp>
      <p:sp>
        <p:nvSpPr>
          <p:cNvPr id="7" name="AutoShape 21">
            <a:extLst>
              <a:ext uri="{FF2B5EF4-FFF2-40B4-BE49-F238E27FC236}">
                <a16:creationId xmlns:a16="http://schemas.microsoft.com/office/drawing/2014/main" xmlns="" id="{CFD29058-C15A-644C-2C8D-761083915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" y="3625850"/>
            <a:ext cx="215900" cy="720725"/>
          </a:xfrm>
          <a:prstGeom prst="curvedRightArrow">
            <a:avLst>
              <a:gd name="adj1" fmla="val 66765"/>
              <a:gd name="adj2" fmla="val 133529"/>
              <a:gd name="adj3" fmla="val 3333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r-Latn-CS" altLang="en-US">
              <a:latin typeface="UnizgDisplay Normal" panose="02000505080000020003" pitchFamily="50" charset="0"/>
            </a:endParaRPr>
          </a:p>
        </p:txBody>
      </p:sp>
      <p:sp>
        <p:nvSpPr>
          <p:cNvPr id="8" name="AutoShape 22">
            <a:extLst>
              <a:ext uri="{FF2B5EF4-FFF2-40B4-BE49-F238E27FC236}">
                <a16:creationId xmlns:a16="http://schemas.microsoft.com/office/drawing/2014/main" xmlns="" id="{9747685D-D284-A7C2-F8E4-B32F9B55DD1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03913" y="3549650"/>
            <a:ext cx="215900" cy="720725"/>
          </a:xfrm>
          <a:prstGeom prst="curvedRightArrow">
            <a:avLst>
              <a:gd name="adj1" fmla="val 66765"/>
              <a:gd name="adj2" fmla="val 133529"/>
              <a:gd name="adj3" fmla="val 3333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r-Latn-CS" altLang="en-US">
              <a:latin typeface="UnizgDisplay Normal" panose="02000505080000020003" pitchFamily="50" charset="0"/>
            </a:endParaRPr>
          </a:p>
        </p:txBody>
      </p:sp>
      <p:sp>
        <p:nvSpPr>
          <p:cNvPr id="9" name="Down Arrow Callout 22">
            <a:extLst>
              <a:ext uri="{FF2B5EF4-FFF2-40B4-BE49-F238E27FC236}">
                <a16:creationId xmlns:a16="http://schemas.microsoft.com/office/drawing/2014/main" xmlns="" id="{0771EC4E-158A-847C-C164-FA5F54F28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19075"/>
            <a:ext cx="2376487" cy="620713"/>
          </a:xfrm>
          <a:prstGeom prst="downArrowCallout">
            <a:avLst>
              <a:gd name="adj1" fmla="val 24993"/>
              <a:gd name="adj2" fmla="val 24993"/>
              <a:gd name="adj3" fmla="val 25000"/>
              <a:gd name="adj4" fmla="val 6497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hr-HR" altLang="en-US" b="1" i="0">
                <a:latin typeface="UnizgDisplay Normal" panose="02000505080000020003" pitchFamily="50" charset="0"/>
              </a:rPr>
              <a:t>struktura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xmlns="" id="{8AF94DE7-2820-8839-84C8-D93838E6C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2387600"/>
            <a:ext cx="5743575" cy="3079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1400" b="1" i="0" dirty="0">
                <a:latin typeface="UnizgDisplay Normal" panose="02000505080000020003" pitchFamily="50" charset="0"/>
              </a:rPr>
              <a:t>Kristalna struktura</a:t>
            </a:r>
            <a:r>
              <a:rPr lang="en-GB" sz="1400" b="1" i="0" dirty="0">
                <a:latin typeface="UnizgDisplay Normal" panose="02000505080000020003" pitchFamily="50" charset="0"/>
              </a:rPr>
              <a:t> </a:t>
            </a:r>
            <a:r>
              <a:rPr lang="en-GB" sz="1400" b="1" i="0" dirty="0" err="1">
                <a:latin typeface="UnizgDisplay Normal" panose="02000505080000020003" pitchFamily="50" charset="0"/>
              </a:rPr>
              <a:t>polimera</a:t>
            </a:r>
            <a:r>
              <a:rPr lang="en-GB" sz="1400" b="1" i="0" dirty="0">
                <a:latin typeface="UnizgDisplay Normal" panose="02000505080000020003" pitchFamily="50" charset="0"/>
              </a:rPr>
              <a:t>          </a:t>
            </a:r>
            <a:r>
              <a:rPr lang="hr-HR" sz="1400" b="1" i="0" dirty="0">
                <a:latin typeface="UnizgDisplay Normal" panose="02000505080000020003" pitchFamily="50" charset="0"/>
              </a:rPr>
              <a:t>Amorfna struktura</a:t>
            </a:r>
            <a:r>
              <a:rPr lang="en-GB" sz="1400" b="1" i="0" dirty="0">
                <a:latin typeface="UnizgDisplay Normal" panose="02000505080000020003" pitchFamily="50" charset="0"/>
              </a:rPr>
              <a:t> </a:t>
            </a:r>
            <a:r>
              <a:rPr lang="en-GB" sz="1400" b="1" i="0" dirty="0" err="1">
                <a:latin typeface="UnizgDisplay Normal" panose="02000505080000020003" pitchFamily="50" charset="0"/>
              </a:rPr>
              <a:t>polimera</a:t>
            </a:r>
            <a:endParaRPr lang="hr-HR" sz="1400" b="1" i="0" dirty="0">
              <a:latin typeface="UnizgDisplay Normal" panose="02000505080000020003" pitchFamily="50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0ABAC744-EA9D-D312-181C-F0B1A2126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5516563"/>
            <a:ext cx="86487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600" i="0" dirty="0">
                <a:latin typeface="UnizgDisplay Normal" panose="02000505080000020003" pitchFamily="50" charset="0"/>
              </a:rPr>
              <a:t>Kristalna struktura podrazumijeva uređen sustav, pravilan poredak atoma, molekula dok amorfna struktura podrazumijeva neuređen sustav, slučajni  poredak molekula i segmenta molekula u sustavu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xmlns="" id="{EDF52C48-FB77-C083-23C6-07D87EF55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1342AA-C167-4DC9-8D7C-0F6B1E4BA05F}" type="slidenum">
              <a:rPr lang="hr-HR" altLang="sr-Latn-RS" sz="1000" i="0">
                <a:latin typeface="UnizgDisplay Normal" panose="02000505080000020003" pitchFamily="50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hr-HR" altLang="sr-Latn-RS" sz="1000" i="0" dirty="0">
              <a:latin typeface="UnizgDisplay Normal" panose="02000505080000020003" pitchFamily="50" charset="0"/>
            </a:endParaRPr>
          </a:p>
        </p:txBody>
      </p:sp>
      <p:pic>
        <p:nvPicPr>
          <p:cNvPr id="13" name="Picture 22" descr="Slikovni rezultat za crystalline and amorphous polymer">
            <a:extLst>
              <a:ext uri="{FF2B5EF4-FFF2-40B4-BE49-F238E27FC236}">
                <a16:creationId xmlns:a16="http://schemas.microsoft.com/office/drawing/2014/main" xmlns="" id="{C23011CA-EFD8-DA14-FA8B-257E19C6A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2" r="49078"/>
          <a:stretch>
            <a:fillRect/>
          </a:stretch>
        </p:blipFill>
        <p:spPr bwMode="auto">
          <a:xfrm>
            <a:off x="971550" y="3986213"/>
            <a:ext cx="1474788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4" descr="Slikovni rezultat za crystalline and amorphous polymer">
            <a:extLst>
              <a:ext uri="{FF2B5EF4-FFF2-40B4-BE49-F238E27FC236}">
                <a16:creationId xmlns:a16="http://schemas.microsoft.com/office/drawing/2014/main" xmlns="" id="{7945E813-6A8A-2402-F26E-5800DB8CE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1" t="13095"/>
          <a:stretch>
            <a:fillRect/>
          </a:stretch>
        </p:blipFill>
        <p:spPr bwMode="auto">
          <a:xfrm>
            <a:off x="4248150" y="4029075"/>
            <a:ext cx="12398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862F1655-B1D2-0CC3-D182-1899A90267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341438"/>
            <a:ext cx="8208962" cy="424815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68288" indent="-26828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sz="1800" dirty="0">
                <a:solidFill>
                  <a:srgbClr val="0070C0"/>
                </a:solidFill>
                <a:latin typeface="UnizgDisplay Normal" panose="02000505080000020003" pitchFamily="50" charset="0"/>
              </a:rPr>
              <a:t>POLIMER + različiti dodaci</a:t>
            </a:r>
            <a:r>
              <a:rPr lang="en-GB" altLang="en-US" sz="1800" dirty="0">
                <a:solidFill>
                  <a:srgbClr val="0070C0"/>
                </a:solidFill>
                <a:latin typeface="UnizgDisplay Normal" panose="02000505080000020003" pitchFamily="50" charset="0"/>
              </a:rPr>
              <a:t>/</a:t>
            </a:r>
            <a:r>
              <a:rPr lang="hr-HR" altLang="en-US" sz="1800" dirty="0">
                <a:solidFill>
                  <a:srgbClr val="0070C0"/>
                </a:solidFill>
                <a:latin typeface="UnizgDisplay Normal" panose="02000505080000020003" pitchFamily="50" charset="0"/>
              </a:rPr>
              <a:t>aditivi = gotov proizvod</a:t>
            </a:r>
          </a:p>
          <a:p>
            <a:pPr marL="268288" indent="-26828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sz="1800" dirty="0">
                <a:latin typeface="UnizgDisplay Normal" panose="02000505080000020003" pitchFamily="50" charset="0"/>
              </a:rPr>
              <a:t>Polimerni aditivi su tvari koje se dodaju čistim polimerima i pritom </a:t>
            </a:r>
            <a:r>
              <a:rPr lang="en-GB" altLang="en-US" sz="1800" dirty="0" err="1">
                <a:latin typeface="UnizgDisplay Normal" panose="02000505080000020003" pitchFamily="50" charset="0"/>
              </a:rPr>
              <a:t>i</a:t>
            </a:r>
            <a:r>
              <a:rPr lang="hr-HR" altLang="en-US" sz="1800" dirty="0">
                <a:latin typeface="UnizgDisplay Normal" panose="02000505080000020003" pitchFamily="50" charset="0"/>
              </a:rPr>
              <a:t>m</a:t>
            </a:r>
            <a:r>
              <a:rPr lang="en-GB" altLang="en-US" sz="1800" dirty="0">
                <a:latin typeface="UnizgDisplay Normal" panose="02000505080000020003" pitchFamily="50" charset="0"/>
              </a:rPr>
              <a:t> </a:t>
            </a:r>
            <a:r>
              <a:rPr lang="hr-HR" altLang="en-US" sz="1800" dirty="0">
                <a:latin typeface="UnizgDisplay Normal" panose="02000505080000020003" pitchFamily="50" charset="0"/>
              </a:rPr>
              <a:t>mijenjaju svojstva koja postaju svojstvima gotovog proizvoda </a:t>
            </a:r>
            <a:endParaRPr lang="hr-HR" altLang="en-US" sz="1800" dirty="0">
              <a:solidFill>
                <a:srgbClr val="0000FF"/>
              </a:solidFill>
              <a:latin typeface="UnizgDisplay Normal" panose="02000505080000020003" pitchFamily="50" charset="0"/>
            </a:endParaRPr>
          </a:p>
          <a:p>
            <a:pPr marL="360363" indent="-360363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hr-HR" altLang="en-US" sz="1800" u="sng" dirty="0">
              <a:latin typeface="UnizgDisplay Normal" panose="02000505080000020003" pitchFamily="50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hr-HR" altLang="en-US" sz="1800" u="sng" dirty="0">
                <a:solidFill>
                  <a:srgbClr val="0070C0"/>
                </a:solidFill>
                <a:latin typeface="UnizgDisplay Normal" panose="02000505080000020003" pitchFamily="50" charset="0"/>
              </a:rPr>
              <a:t>Omekšavala ili plastifikatori </a:t>
            </a:r>
          </a:p>
          <a:p>
            <a:pPr marL="268288" indent="-26828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sz="1600" dirty="0">
                <a:latin typeface="UnizgDisplay Normal" panose="02000505080000020003" pitchFamily="50" charset="0"/>
              </a:rPr>
              <a:t>organski spojevi koji se</a:t>
            </a:r>
            <a:r>
              <a:rPr lang="hr-HR" altLang="en-US" sz="1600" b="1" dirty="0">
                <a:latin typeface="UnizgDisplay Normal" panose="02000505080000020003" pitchFamily="50" charset="0"/>
              </a:rPr>
              <a:t> </a:t>
            </a:r>
            <a:r>
              <a:rPr lang="hr-HR" altLang="en-US" sz="1600" dirty="0">
                <a:latin typeface="UnizgDisplay Normal" panose="02000505080000020003" pitchFamily="50" charset="0"/>
              </a:rPr>
              <a:t>dodaju </a:t>
            </a:r>
            <a:r>
              <a:rPr lang="hr-HR" altLang="en-US" sz="1600" dirty="0" err="1">
                <a:latin typeface="UnizgDisplay Normal" panose="02000505080000020003" pitchFamily="50" charset="0"/>
              </a:rPr>
              <a:t>plastomerima</a:t>
            </a:r>
            <a:endParaRPr lang="hr-HR" altLang="en-US" sz="1600" dirty="0">
              <a:latin typeface="UnizgDisplay Normal" panose="02000505080000020003" pitchFamily="50" charset="0"/>
            </a:endParaRPr>
          </a:p>
          <a:p>
            <a:pPr marL="268288" indent="-26828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sz="1600" dirty="0">
                <a:latin typeface="UnizgDisplay Normal" panose="02000505080000020003" pitchFamily="50" charset="0"/>
              </a:rPr>
              <a:t>poboljšavaju elastičnost, povećavaju tečenje </a:t>
            </a:r>
            <a:r>
              <a:rPr lang="hr-HR" altLang="en-US" sz="1600" dirty="0" err="1">
                <a:latin typeface="UnizgDisplay Normal" panose="02000505080000020003" pitchFamily="50" charset="0"/>
              </a:rPr>
              <a:t>taljevine</a:t>
            </a:r>
            <a:endParaRPr lang="hr-HR" altLang="en-US" sz="1600" dirty="0">
              <a:latin typeface="UnizgDisplay Normal" panose="02000505080000020003" pitchFamily="50" charset="0"/>
            </a:endParaRPr>
          </a:p>
          <a:p>
            <a:pPr marL="268288" indent="-26828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sz="1600" dirty="0">
                <a:latin typeface="UnizgDisplay Normal" panose="02000505080000020003" pitchFamily="50" charset="0"/>
              </a:rPr>
              <a:t>smanjuju čvrstoću</a:t>
            </a:r>
          </a:p>
          <a:p>
            <a:pPr marL="268288" indent="-26828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sz="1600" dirty="0">
                <a:latin typeface="UnizgDisplay Normal" panose="02000505080000020003" pitchFamily="50" charset="0"/>
              </a:rPr>
              <a:t>povećavaju toplinsku postojanost i otpornost na djelovanje otapala</a:t>
            </a:r>
          </a:p>
          <a:p>
            <a:pPr marL="268288" indent="-26828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sz="1600" dirty="0">
                <a:latin typeface="UnizgDisplay Normal" panose="02000505080000020003" pitchFamily="50" charset="0"/>
              </a:rPr>
              <a:t>smanjuju </a:t>
            </a:r>
            <a:r>
              <a:rPr lang="hr-HR" altLang="en-US" sz="1600" dirty="0" err="1">
                <a:latin typeface="UnizgDisplay Normal" panose="02000505080000020003" pitchFamily="50" charset="0"/>
              </a:rPr>
              <a:t>staklište</a:t>
            </a:r>
            <a:r>
              <a:rPr lang="hr-HR" altLang="en-US" sz="1600" dirty="0">
                <a:latin typeface="UnizgDisplay Normal" panose="02000505080000020003" pitchFamily="50" charset="0"/>
              </a:rPr>
              <a:t> i viskoznost polimerne </a:t>
            </a:r>
            <a:r>
              <a:rPr lang="hr-HR" altLang="en-US" sz="1600" dirty="0" err="1">
                <a:latin typeface="UnizgDisplay Normal" panose="02000505080000020003" pitchFamily="50" charset="0"/>
              </a:rPr>
              <a:t>taljevine</a:t>
            </a:r>
            <a:endParaRPr lang="hr-HR" altLang="en-US" sz="1600" dirty="0">
              <a:latin typeface="UnizgDisplay Normal" panose="02000505080000020003" pitchFamily="50" charset="0"/>
            </a:endParaRPr>
          </a:p>
          <a:p>
            <a:pPr marL="360363" lvl="1" indent="-360363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hr-HR" altLang="en-US" sz="1600" u="sng" dirty="0">
              <a:latin typeface="UnizgDisplay Normal" panose="02000505080000020003" pitchFamily="50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hr-HR" altLang="en-US" sz="1800" u="sng" dirty="0">
                <a:solidFill>
                  <a:srgbClr val="0070C0"/>
                </a:solidFill>
                <a:latin typeface="UnizgDisplay Normal" panose="02000505080000020003" pitchFamily="50" charset="0"/>
              </a:rPr>
              <a:t>Umrežavala i</a:t>
            </a:r>
            <a:r>
              <a:rPr lang="en-GB" altLang="en-US" sz="1800" u="sng" dirty="0">
                <a:solidFill>
                  <a:srgbClr val="0070C0"/>
                </a:solidFill>
                <a:latin typeface="UnizgDisplay Normal" panose="02000505080000020003" pitchFamily="50" charset="0"/>
              </a:rPr>
              <a:t>/</a:t>
            </a:r>
            <a:r>
              <a:rPr lang="en-GB" altLang="en-US" sz="1800" u="sng" dirty="0" err="1">
                <a:solidFill>
                  <a:srgbClr val="0070C0"/>
                </a:solidFill>
                <a:latin typeface="UnizgDisplay Normal" panose="02000505080000020003" pitchFamily="50" charset="0"/>
              </a:rPr>
              <a:t>ili</a:t>
            </a:r>
            <a:r>
              <a:rPr lang="hr-HR" altLang="en-US" sz="1800" u="sng" dirty="0">
                <a:solidFill>
                  <a:srgbClr val="0070C0"/>
                </a:solidFill>
                <a:latin typeface="UnizgDisplay Normal" panose="02000505080000020003" pitchFamily="50" charset="0"/>
              </a:rPr>
              <a:t> inicijatori</a:t>
            </a:r>
            <a:r>
              <a:rPr lang="hr-HR" altLang="en-US" sz="1800" dirty="0">
                <a:latin typeface="UnizgDisplay Normal" panose="02000505080000020003" pitchFamily="50" charset="0"/>
              </a:rPr>
              <a:t> </a:t>
            </a:r>
          </a:p>
          <a:p>
            <a:pPr marL="268288" indent="-26828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sz="1600" dirty="0">
                <a:latin typeface="UnizgDisplay Normal" panose="02000505080000020003" pitchFamily="50" charset="0"/>
              </a:rPr>
              <a:t>organski spojevi koji kemijski povezuju linearne makromolekule i čine umreženu strukturu</a:t>
            </a:r>
          </a:p>
          <a:p>
            <a:pPr marL="268288" indent="-26828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sz="1600" dirty="0">
                <a:latin typeface="UnizgDisplay Normal" panose="02000505080000020003" pitchFamily="50" charset="0"/>
              </a:rPr>
              <a:t>inicijatori ili katalizatori povećavaju brzinu reakcije polimerizacije ili umreženja</a:t>
            </a:r>
          </a:p>
          <a:p>
            <a:pPr marL="268288" indent="-26828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sz="1600" dirty="0">
                <a:latin typeface="UnizgDisplay Normal" panose="02000505080000020003" pitchFamily="50" charset="0"/>
              </a:rPr>
              <a:t>aktivatori aktiviraju djelovanje inicijatora i/ili umrežavala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hr-HR" altLang="en-US" sz="1600" dirty="0">
              <a:latin typeface="UnizgDisplay Normal" panose="02000505080000020003" pitchFamily="50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6F786A92-0717-04F3-3B82-5D4DB44A9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9D8469-B4E9-4A34-9A6E-B8C9433DEAFE}" type="slidenum">
              <a:rPr lang="hr-HR" altLang="sr-Latn-RS" sz="1000" i="0">
                <a:latin typeface="UnizgDisplay Normal" panose="02000505080000020003" pitchFamily="50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hr-HR" altLang="sr-Latn-RS" sz="1000" i="0">
              <a:latin typeface="UnizgDisplay Normal" panose="02000505080000020003" pitchFamily="50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9C02C08E-5E23-1F04-92B6-54A2554B5471}"/>
              </a:ext>
            </a:extLst>
          </p:cNvPr>
          <p:cNvSpPr txBox="1"/>
          <p:nvPr/>
        </p:nvSpPr>
        <p:spPr>
          <a:xfrm>
            <a:off x="0" y="476672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altLang="en-US" sz="2400" i="0" dirty="0">
                <a:solidFill>
                  <a:schemeClr val="tx1"/>
                </a:solidFill>
                <a:effectLst/>
                <a:latin typeface="UnizgDisplay Normal" panose="02000505080000020003" pitchFamily="50" charset="0"/>
              </a:rPr>
              <a:t>POLIMERNI MATERIJALI</a:t>
            </a:r>
            <a:endParaRPr lang="en-US" sz="2400" i="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94A05C35-6B77-ECCC-3A80-7BAE3EA9F2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484313"/>
            <a:ext cx="8569325" cy="4321175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hr-HR" altLang="en-US" sz="1800" u="sng" dirty="0">
                <a:solidFill>
                  <a:srgbClr val="0070C0"/>
                </a:solidFill>
                <a:latin typeface="UnizgDisplay Normal" panose="02000505080000020003" pitchFamily="50" charset="0"/>
              </a:rPr>
              <a:t>Punila i ojačala</a:t>
            </a:r>
            <a:endParaRPr lang="hr-HR" altLang="en-US" sz="1800" dirty="0">
              <a:solidFill>
                <a:srgbClr val="0070C0"/>
              </a:solidFill>
              <a:latin typeface="UnizgDisplay Normal" panose="02000505080000020003" pitchFamily="50" charset="0"/>
            </a:endParaRPr>
          </a:p>
          <a:p>
            <a:pPr marL="268288" indent="-26828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sz="1600" dirty="0">
                <a:latin typeface="UnizgDisplay Normal" panose="02000505080000020003" pitchFamily="50" charset="0"/>
              </a:rPr>
              <a:t>praškasti</a:t>
            </a:r>
            <a:r>
              <a:rPr lang="en-GB" altLang="en-US" sz="1600" dirty="0">
                <a:latin typeface="UnizgDisplay Normal" panose="02000505080000020003" pitchFamily="50" charset="0"/>
              </a:rPr>
              <a:t> </a:t>
            </a:r>
            <a:r>
              <a:rPr lang="hr-HR" altLang="en-US" sz="1600" dirty="0">
                <a:latin typeface="UnizgDisplay Normal" panose="02000505080000020003" pitchFamily="50" charset="0"/>
              </a:rPr>
              <a:t>dodaci, </a:t>
            </a:r>
            <a:r>
              <a:rPr lang="en-GB" altLang="en-US" sz="1600" dirty="0">
                <a:latin typeface="UnizgDisplay Normal" panose="02000505080000020003" pitchFamily="50" charset="0"/>
              </a:rPr>
              <a:t>u </a:t>
            </a:r>
            <a:r>
              <a:rPr lang="en-GB" altLang="en-US" sz="1600" dirty="0" err="1">
                <a:latin typeface="UnizgDisplay Normal" panose="02000505080000020003" pitchFamily="50" charset="0"/>
              </a:rPr>
              <a:t>obliku</a:t>
            </a:r>
            <a:r>
              <a:rPr lang="en-GB" altLang="en-US" sz="1600" dirty="0">
                <a:latin typeface="UnizgDisplay Normal" panose="02000505080000020003" pitchFamily="50" charset="0"/>
              </a:rPr>
              <a:t> </a:t>
            </a:r>
            <a:r>
              <a:rPr lang="en-GB" altLang="en-US" sz="1600" dirty="0" err="1">
                <a:latin typeface="UnizgDisplay Normal" panose="02000505080000020003" pitchFamily="50" charset="0"/>
              </a:rPr>
              <a:t>perli</a:t>
            </a:r>
            <a:r>
              <a:rPr lang="en-GB" altLang="en-US" sz="1600" dirty="0">
                <a:latin typeface="UnizgDisplay Normal" panose="02000505080000020003" pitchFamily="50" charset="0"/>
              </a:rPr>
              <a:t> </a:t>
            </a:r>
            <a:r>
              <a:rPr lang="hr-HR" altLang="en-US" sz="1600" dirty="0">
                <a:latin typeface="UnizgDisplay Normal" panose="02000505080000020003" pitchFamily="50" charset="0"/>
              </a:rPr>
              <a:t>te vrlo kratka vlakna </a:t>
            </a:r>
          </a:p>
          <a:p>
            <a:pPr marL="268288" indent="-26828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sz="1600" dirty="0">
                <a:latin typeface="UnizgDisplay Normal" panose="02000505080000020003" pitchFamily="50" charset="0"/>
              </a:rPr>
              <a:t>poboljšavaju čvrstoću, tvrdoću, žilavost, električnu i toplinsku vodljivost</a:t>
            </a:r>
          </a:p>
          <a:p>
            <a:pPr marL="268288" indent="-26828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sz="1600" dirty="0">
                <a:latin typeface="UnizgDisplay Normal" panose="02000505080000020003" pitchFamily="50" charset="0"/>
              </a:rPr>
              <a:t>punila se dodaju polimerima u količini i do 50</a:t>
            </a:r>
            <a:r>
              <a:rPr lang="en-US" altLang="en-US" sz="1600" dirty="0">
                <a:latin typeface="UnizgDisplay Normal" panose="02000505080000020003" pitchFamily="50" charset="0"/>
              </a:rPr>
              <a:t> </a:t>
            </a:r>
            <a:r>
              <a:rPr lang="hr-HR" altLang="en-US" sz="1600" dirty="0">
                <a:latin typeface="UnizgDisplay Normal" panose="02000505080000020003" pitchFamily="50" charset="0"/>
              </a:rPr>
              <a:t>%</a:t>
            </a:r>
          </a:p>
          <a:p>
            <a:pPr marL="268288" indent="-26828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sz="1600" dirty="0" err="1">
                <a:latin typeface="UnizgDisplay Normal" panose="02000505080000020003" pitchFamily="50" charset="0"/>
              </a:rPr>
              <a:t>nanopunila</a:t>
            </a:r>
            <a:r>
              <a:rPr lang="hr-HR" altLang="en-US" sz="1600" dirty="0">
                <a:latin typeface="UnizgDisplay Normal" panose="02000505080000020003" pitchFamily="50" charset="0"/>
              </a:rPr>
              <a:t> se dodaju u vrlo malim udjelima, 4 do 5</a:t>
            </a:r>
            <a:r>
              <a:rPr lang="en-US" altLang="en-US" sz="1600" dirty="0">
                <a:latin typeface="UnizgDisplay Normal" panose="02000505080000020003" pitchFamily="50" charset="0"/>
              </a:rPr>
              <a:t> </a:t>
            </a:r>
            <a:r>
              <a:rPr lang="hr-HR" altLang="en-US" sz="1600" dirty="0">
                <a:latin typeface="UnizgDisplay Normal" panose="02000505080000020003" pitchFamily="50" charset="0"/>
              </a:rPr>
              <a:t>%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hr-HR" altLang="en-US" sz="2000" u="sng" dirty="0">
              <a:latin typeface="UnizgDisplay Normal" panose="02000505080000020003" pitchFamily="50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hr-HR" altLang="en-US" sz="1800" u="sng" dirty="0">
                <a:solidFill>
                  <a:srgbClr val="0070C0"/>
                </a:solidFill>
                <a:latin typeface="UnizgDisplay Normal" panose="02000505080000020003" pitchFamily="50" charset="0"/>
              </a:rPr>
              <a:t>Bojila</a:t>
            </a:r>
            <a:r>
              <a:rPr lang="hr-HR" altLang="en-US" sz="1800" b="1" dirty="0">
                <a:solidFill>
                  <a:srgbClr val="0070C0"/>
                </a:solidFill>
                <a:latin typeface="UnizgDisplay Normal" panose="02000505080000020003" pitchFamily="50" charset="0"/>
              </a:rPr>
              <a:t> </a:t>
            </a:r>
            <a:endParaRPr lang="hr-HR" altLang="en-US" sz="2000" b="1" dirty="0">
              <a:solidFill>
                <a:srgbClr val="0070C0"/>
              </a:solidFill>
              <a:latin typeface="UnizgDisplay Normal" panose="02000505080000020003" pitchFamily="50" charset="0"/>
            </a:endParaRPr>
          </a:p>
          <a:p>
            <a:pPr marL="268288" indent="-26828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sz="1600" dirty="0">
                <a:latin typeface="UnizgDisplay Normal" panose="02000505080000020003" pitchFamily="50" charset="0"/>
              </a:rPr>
              <a:t>boja i transparentnost polimera varira u velikom rasponu, od prozirnih amorfnih, preko neprozirnih, bijelih i kristalnih, jantarno žutih, do tamno obojenih</a:t>
            </a:r>
          </a:p>
          <a:p>
            <a:pPr marL="268288" indent="-26828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sz="1600" dirty="0">
                <a:latin typeface="UnizgDisplay Normal" panose="02000505080000020003" pitchFamily="50" charset="0"/>
              </a:rPr>
              <a:t>bojila moraju biti </a:t>
            </a:r>
            <a:r>
              <a:rPr lang="hr-HR" altLang="en-US" sz="1600" dirty="0" err="1">
                <a:latin typeface="UnizgDisplay Normal" panose="02000505080000020003" pitchFamily="50" charset="0"/>
              </a:rPr>
              <a:t>mješljiva</a:t>
            </a:r>
            <a:r>
              <a:rPr lang="hr-HR" altLang="en-US" sz="1600" dirty="0">
                <a:latin typeface="UnizgDisplay Normal" panose="02000505080000020003" pitchFamily="50" charset="0"/>
              </a:rPr>
              <a:t> s polimerima i imaju široku paletu nijansi. Koriste se i organski i anorganski pigmenti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endParaRPr lang="hr-HR" altLang="en-US" sz="2000" u="sng" dirty="0">
              <a:latin typeface="UnizgDisplay Normal" panose="02000505080000020003" pitchFamily="50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hr-HR" altLang="en-US" sz="1800" u="sng" dirty="0">
                <a:solidFill>
                  <a:srgbClr val="0070C0"/>
                </a:solidFill>
                <a:latin typeface="UnizgDisplay Normal" panose="02000505080000020003" pitchFamily="50" charset="0"/>
              </a:rPr>
              <a:t>Antistatici</a:t>
            </a:r>
            <a:endParaRPr lang="hr-HR" altLang="en-US" sz="2000" dirty="0">
              <a:solidFill>
                <a:srgbClr val="0070C0"/>
              </a:solidFill>
              <a:latin typeface="UnizgDisplay Normal" panose="02000505080000020003" pitchFamily="50" charset="0"/>
            </a:endParaRPr>
          </a:p>
          <a:p>
            <a:pPr marL="268288" indent="-26828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sz="1600" dirty="0">
                <a:latin typeface="UnizgDisplay Normal" panose="02000505080000020003" pitchFamily="50" charset="0"/>
              </a:rPr>
              <a:t>dodaju se polimernim materijalima s ciljem povećanja električne vodljivosti površine te na taj način sprječavaju nastanak elektrostatičkog naboja</a:t>
            </a:r>
            <a:r>
              <a:rPr lang="hr-HR" altLang="en-US" sz="1800" dirty="0">
                <a:latin typeface="UnizgDisplay Normal" panose="02000505080000020003" pitchFamily="50" charset="0"/>
              </a:rPr>
              <a:t>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19E07B2D-EC60-B961-785D-A492F32A5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94C3D9-070B-4362-B1E9-F5BD258B88D9}" type="slidenum">
              <a:rPr lang="hr-HR" altLang="sr-Latn-RS" sz="1000" i="0">
                <a:latin typeface="UnizgDisplay Normal" panose="02000505080000020003" pitchFamily="50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hr-HR" altLang="sr-Latn-RS" sz="1000" i="0" dirty="0">
              <a:latin typeface="UnizgDisplay Normal" panose="02000505080000020003" pitchFamily="50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C1D5F9EC-41DB-E435-E614-E74283EC150A}"/>
              </a:ext>
            </a:extLst>
          </p:cNvPr>
          <p:cNvSpPr txBox="1"/>
          <p:nvPr/>
        </p:nvSpPr>
        <p:spPr>
          <a:xfrm>
            <a:off x="0" y="476672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altLang="en-US" sz="2400" i="0" dirty="0">
                <a:solidFill>
                  <a:schemeClr val="tx1"/>
                </a:solidFill>
                <a:effectLst/>
                <a:latin typeface="UnizgDisplay Normal" panose="02000505080000020003" pitchFamily="50" charset="0"/>
              </a:rPr>
              <a:t>POLIMERNI MATERIJALI</a:t>
            </a:r>
            <a:endParaRPr lang="en-US" sz="2400" i="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B82656AF-3E4A-EB1A-8BE2-B800506D5F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908050"/>
            <a:ext cx="8207375" cy="525780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defTabSz="35560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hr-HR" altLang="en-US" sz="1800" u="sng" dirty="0">
                <a:solidFill>
                  <a:srgbClr val="0070C0"/>
                </a:solidFill>
                <a:latin typeface="UnizgDisplay Normal" panose="02000505080000020003" pitchFamily="50" charset="0"/>
              </a:rPr>
              <a:t>Dodaci za smanjenje gorivosti</a:t>
            </a:r>
            <a:r>
              <a:rPr lang="hr-HR" altLang="en-US" sz="1800" b="1" dirty="0">
                <a:solidFill>
                  <a:srgbClr val="0070C0"/>
                </a:solidFill>
                <a:latin typeface="UnizgDisplay Normal" panose="02000505080000020003" pitchFamily="50" charset="0"/>
              </a:rPr>
              <a:t> </a:t>
            </a:r>
          </a:p>
          <a:p>
            <a:pPr marL="268288" indent="-268288" defTabSz="355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sz="1600" dirty="0">
                <a:latin typeface="UnizgDisplay Normal" panose="02000505080000020003" pitchFamily="50" charset="0"/>
              </a:rPr>
              <a:t>polimerni materijali su organske tvari podložni nagloj razgradnji na povišenim temperaturama, posebno na </a:t>
            </a:r>
            <a:r>
              <a:rPr lang="en-GB" altLang="en-US" sz="1600" dirty="0">
                <a:latin typeface="UnizgDisplay Normal" panose="02000505080000020003" pitchFamily="50" charset="0"/>
              </a:rPr>
              <a:t>temp. </a:t>
            </a:r>
            <a:r>
              <a:rPr lang="hr-HR" altLang="en-US" sz="1600" dirty="0">
                <a:latin typeface="UnizgDisplay Normal" panose="02000505080000020003" pitchFamily="50" charset="0"/>
              </a:rPr>
              <a:t>višim od 400 ºC</a:t>
            </a:r>
          </a:p>
          <a:p>
            <a:pPr marL="268288" indent="-268288" defTabSz="355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sz="1600" dirty="0">
                <a:latin typeface="UnizgDisplay Normal" panose="02000505080000020003" pitchFamily="50" charset="0"/>
              </a:rPr>
              <a:t>dodaci za smanjenje gorivosti </a:t>
            </a:r>
            <a:r>
              <a:rPr lang="en-GB" altLang="en-US" sz="1600" dirty="0" err="1">
                <a:latin typeface="UnizgDisplay Normal" panose="02000505080000020003" pitchFamily="50" charset="0"/>
              </a:rPr>
              <a:t>dodaju</a:t>
            </a:r>
            <a:r>
              <a:rPr lang="en-GB" altLang="en-US" sz="1600" dirty="0">
                <a:latin typeface="UnizgDisplay Normal" panose="02000505080000020003" pitchFamily="50" charset="0"/>
              </a:rPr>
              <a:t> </a:t>
            </a:r>
            <a:r>
              <a:rPr lang="hr-HR" altLang="en-US" sz="1600" dirty="0">
                <a:latin typeface="UnizgDisplay Normal" panose="02000505080000020003" pitchFamily="50" charset="0"/>
              </a:rPr>
              <a:t>se u polimerni materijal miješanjem u </a:t>
            </a:r>
            <a:r>
              <a:rPr lang="hr-HR" altLang="en-US" sz="1600" dirty="0" err="1">
                <a:latin typeface="UnizgDisplay Normal" panose="02000505080000020003" pitchFamily="50" charset="0"/>
              </a:rPr>
              <a:t>tal</a:t>
            </a:r>
            <a:r>
              <a:rPr lang="en-GB" altLang="en-US" sz="1600" dirty="0" err="1">
                <a:latin typeface="UnizgDisplay Normal" panose="02000505080000020003" pitchFamily="50" charset="0"/>
              </a:rPr>
              <a:t>jev</a:t>
            </a:r>
            <a:r>
              <a:rPr lang="hr-HR" altLang="en-US" sz="1600" dirty="0">
                <a:latin typeface="UnizgDisplay Normal" panose="02000505080000020003" pitchFamily="50" charset="0"/>
              </a:rPr>
              <a:t>ini, </a:t>
            </a:r>
            <a:r>
              <a:rPr lang="hr-HR" altLang="en-US" sz="1600" dirty="0" err="1">
                <a:latin typeface="UnizgDisplay Normal" panose="02000505080000020003" pitchFamily="50" charset="0"/>
              </a:rPr>
              <a:t>kopolimerizacijom</a:t>
            </a:r>
            <a:r>
              <a:rPr lang="hr-HR" altLang="en-US" sz="1600" dirty="0">
                <a:latin typeface="UnizgDisplay Normal" panose="02000505080000020003" pitchFamily="50" charset="0"/>
              </a:rPr>
              <a:t> ili naknadnom obradom površine</a:t>
            </a:r>
          </a:p>
          <a:p>
            <a:pPr marL="365760" indent="-256032" defTabSz="35560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hr-HR" altLang="en-US" sz="1800" u="sng" dirty="0">
              <a:latin typeface="UnizgDisplay Normal" panose="02000505080000020003" pitchFamily="50" charset="0"/>
            </a:endParaRPr>
          </a:p>
          <a:p>
            <a:pPr marL="0" indent="0" defTabSz="35560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hr-HR" altLang="en-US" sz="1800" u="sng" dirty="0">
                <a:solidFill>
                  <a:srgbClr val="0070C0"/>
                </a:solidFill>
                <a:latin typeface="UnizgDisplay Normal" panose="02000505080000020003" pitchFamily="50" charset="0"/>
              </a:rPr>
              <a:t>Pjenila</a:t>
            </a:r>
            <a:r>
              <a:rPr lang="hr-HR" altLang="en-US" sz="1800" b="1" dirty="0">
                <a:solidFill>
                  <a:srgbClr val="0070C0"/>
                </a:solidFill>
                <a:latin typeface="UnizgDisplay Normal" panose="02000505080000020003" pitchFamily="50" charset="0"/>
              </a:rPr>
              <a:t> </a:t>
            </a:r>
          </a:p>
          <a:p>
            <a:pPr marL="268288" indent="-268288" defTabSz="355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sz="1600" dirty="0">
                <a:latin typeface="UnizgDisplay Normal" panose="02000505080000020003" pitchFamily="50" charset="0"/>
              </a:rPr>
              <a:t>upotrebljavaju se u proizvodnji pjenastog (ekspandiranog) polimernog materijala odnosno takvog koji je šupljikave, </a:t>
            </a:r>
            <a:r>
              <a:rPr lang="hr-HR" altLang="en-US" sz="1600" dirty="0" err="1">
                <a:latin typeface="UnizgDisplay Normal" panose="02000505080000020003" pitchFamily="50" charset="0"/>
              </a:rPr>
              <a:t>ćelijaste</a:t>
            </a:r>
            <a:r>
              <a:rPr lang="hr-HR" altLang="en-US" sz="1600" dirty="0">
                <a:latin typeface="UnizgDisplay Normal" panose="02000505080000020003" pitchFamily="50" charset="0"/>
              </a:rPr>
              <a:t> strukture (celularne) </a:t>
            </a:r>
          </a:p>
          <a:p>
            <a:pPr marL="268288" indent="-268288" defTabSz="355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sz="1600" dirty="0">
                <a:latin typeface="UnizgDisplay Normal" panose="02000505080000020003" pitchFamily="50" charset="0"/>
              </a:rPr>
              <a:t>zagrijavanjem unutar polimerne </a:t>
            </a:r>
            <a:r>
              <a:rPr lang="en-GB" altLang="en-US" sz="1600" dirty="0" err="1">
                <a:latin typeface="UnizgDisplay Normal" panose="02000505080000020003" pitchFamily="50" charset="0"/>
              </a:rPr>
              <a:t>mase</a:t>
            </a:r>
            <a:r>
              <a:rPr lang="en-GB" altLang="en-US" sz="1600" dirty="0">
                <a:latin typeface="UnizgDisplay Normal" panose="02000505080000020003" pitchFamily="50" charset="0"/>
              </a:rPr>
              <a:t> </a:t>
            </a:r>
            <a:r>
              <a:rPr lang="hr-HR" altLang="en-US" sz="1600" dirty="0">
                <a:latin typeface="UnizgDisplay Normal" panose="02000505080000020003" pitchFamily="50" charset="0"/>
              </a:rPr>
              <a:t>stvaraju mjehuriće plina, koji iz nje izlaze i tako nastaje otvoreni tip ćelija, ili pak mjehurić ostaje zarobljen u stvrdnutom polimeru (zatvoreni tip)</a:t>
            </a:r>
          </a:p>
          <a:p>
            <a:pPr marL="268288" indent="-268288" defTabSz="355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sz="1600" b="1" dirty="0">
                <a:latin typeface="UnizgDisplay Normal" panose="02000505080000020003" pitchFamily="50" charset="0"/>
              </a:rPr>
              <a:t>stiropor</a:t>
            </a:r>
            <a:r>
              <a:rPr lang="hr-HR" altLang="en-US" sz="1600" dirty="0">
                <a:latin typeface="UnizgDisplay Normal" panose="02000505080000020003" pitchFamily="50" charset="0"/>
              </a:rPr>
              <a:t> </a:t>
            </a:r>
            <a:r>
              <a:rPr lang="en-GB" altLang="en-US" sz="1600" dirty="0">
                <a:latin typeface="UnizgDisplay Normal" panose="02000505080000020003" pitchFamily="50" charset="0"/>
              </a:rPr>
              <a:t>(</a:t>
            </a:r>
            <a:r>
              <a:rPr lang="hr-HR" altLang="en-US" sz="1600" dirty="0">
                <a:latin typeface="UnizgDisplay Normal" panose="02000505080000020003" pitchFamily="50" charset="0"/>
              </a:rPr>
              <a:t>dodaje se pentan, </a:t>
            </a:r>
            <a:r>
              <a:rPr lang="hr-HR" altLang="en-US" sz="1600" dirty="0" err="1">
                <a:latin typeface="UnizgDisplay Normal" panose="02000505080000020003" pitchFamily="50" charset="0"/>
              </a:rPr>
              <a:t>lakohlapljivi</a:t>
            </a:r>
            <a:r>
              <a:rPr lang="hr-HR" altLang="en-US" sz="1600" dirty="0">
                <a:latin typeface="UnizgDisplay Normal" panose="02000505080000020003" pitchFamily="50" charset="0"/>
              </a:rPr>
              <a:t> pentan prelazi u plinovito stanje i povećava volumen</a:t>
            </a:r>
            <a:r>
              <a:rPr lang="en-GB" altLang="en-US" sz="1600" dirty="0">
                <a:latin typeface="UnizgDisplay Normal" panose="02000505080000020003" pitchFamily="50" charset="0"/>
              </a:rPr>
              <a:t> 20 do 30 puta)</a:t>
            </a:r>
            <a:endParaRPr lang="hr-HR" altLang="en-US" sz="1600" dirty="0">
              <a:latin typeface="UnizgDisplay Normal" panose="02000505080000020003" pitchFamily="50" charset="0"/>
            </a:endParaRPr>
          </a:p>
          <a:p>
            <a:pPr marL="268288" indent="-268288" defTabSz="355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sz="1600" b="1" dirty="0">
                <a:latin typeface="UnizgDisplay Normal" panose="02000505080000020003" pitchFamily="50" charset="0"/>
              </a:rPr>
              <a:t>spužve</a:t>
            </a:r>
            <a:r>
              <a:rPr lang="en-GB" altLang="en-US" sz="1600" dirty="0">
                <a:latin typeface="UnizgDisplay Normal" panose="02000505080000020003" pitchFamily="50" charset="0"/>
              </a:rPr>
              <a:t> </a:t>
            </a:r>
            <a:r>
              <a:rPr lang="hr-HR" altLang="en-US" sz="1600" dirty="0">
                <a:latin typeface="UnizgDisplay Normal" panose="02000505080000020003" pitchFamily="50" charset="0"/>
              </a:rPr>
              <a:t>(poliuretan</a:t>
            </a:r>
            <a:r>
              <a:rPr lang="en-GB" altLang="en-US" sz="1600" dirty="0" err="1">
                <a:latin typeface="UnizgDisplay Normal" panose="02000505080000020003" pitchFamily="50" charset="0"/>
              </a:rPr>
              <a:t>ske</a:t>
            </a:r>
            <a:r>
              <a:rPr lang="en-GB" altLang="en-US" sz="1600" dirty="0">
                <a:latin typeface="UnizgDisplay Normal" panose="02000505080000020003" pitchFamily="50" charset="0"/>
              </a:rPr>
              <a:t> </a:t>
            </a:r>
            <a:r>
              <a:rPr lang="en-GB" altLang="en-US" sz="1600" dirty="0" err="1">
                <a:latin typeface="UnizgDisplay Normal" panose="02000505080000020003" pitchFamily="50" charset="0"/>
              </a:rPr>
              <a:t>spužve</a:t>
            </a:r>
            <a:r>
              <a:rPr lang="en-GB" altLang="en-US" sz="1600" dirty="0">
                <a:latin typeface="UnizgDisplay Normal" panose="02000505080000020003" pitchFamily="50" charset="0"/>
              </a:rPr>
              <a:t> </a:t>
            </a:r>
            <a:r>
              <a:rPr lang="en-GB" altLang="en-US" sz="1600" dirty="0" err="1">
                <a:latin typeface="UnizgDisplay Normal" panose="02000505080000020003" pitchFamily="50" charset="0"/>
              </a:rPr>
              <a:t>nastaju</a:t>
            </a:r>
            <a:r>
              <a:rPr lang="en-GB" altLang="en-US" sz="1600" dirty="0">
                <a:latin typeface="UnizgDisplay Normal" panose="02000505080000020003" pitchFamily="50" charset="0"/>
              </a:rPr>
              <a:t> polimerizacijom </a:t>
            </a:r>
            <a:r>
              <a:rPr lang="en-GB" altLang="en-US" sz="1600" dirty="0" err="1">
                <a:latin typeface="UnizgDisplay Normal" panose="02000505080000020003" pitchFamily="50" charset="0"/>
              </a:rPr>
              <a:t>izocijanata</a:t>
            </a:r>
            <a:r>
              <a:rPr lang="en-GB" altLang="en-US" sz="1600" dirty="0">
                <a:latin typeface="UnizgDisplay Normal" panose="02000505080000020003" pitchFamily="50" charset="0"/>
              </a:rPr>
              <a:t> </a:t>
            </a:r>
            <a:r>
              <a:rPr lang="en-GB" altLang="en-US" sz="1600" dirty="0" err="1">
                <a:latin typeface="UnizgDisplay Normal" panose="02000505080000020003" pitchFamily="50" charset="0"/>
              </a:rPr>
              <a:t>i</a:t>
            </a:r>
            <a:r>
              <a:rPr lang="en-GB" altLang="en-US" sz="1600" dirty="0">
                <a:latin typeface="UnizgDisplay Normal" panose="02000505080000020003" pitchFamily="50" charset="0"/>
              </a:rPr>
              <a:t> </a:t>
            </a:r>
            <a:r>
              <a:rPr lang="en-GB" altLang="en-US" sz="1600" dirty="0" err="1">
                <a:latin typeface="UnizgDisplay Normal" panose="02000505080000020003" pitchFamily="50" charset="0"/>
              </a:rPr>
              <a:t>glicerola</a:t>
            </a:r>
            <a:r>
              <a:rPr lang="en-GB" altLang="en-US" sz="1600" dirty="0">
                <a:latin typeface="UnizgDisplay Normal" panose="02000505080000020003" pitchFamily="50" charset="0"/>
              </a:rPr>
              <a:t> </a:t>
            </a:r>
            <a:r>
              <a:rPr lang="en-GB" altLang="en-US" sz="1600" dirty="0" err="1">
                <a:latin typeface="UnizgDisplay Normal" panose="02000505080000020003" pitchFamily="50" charset="0"/>
              </a:rPr>
              <a:t>ili</a:t>
            </a:r>
            <a:r>
              <a:rPr lang="en-GB" altLang="en-US" sz="1600" dirty="0">
                <a:latin typeface="UnizgDisplay Normal" panose="02000505080000020003" pitchFamily="50" charset="0"/>
              </a:rPr>
              <a:t> </a:t>
            </a:r>
            <a:r>
              <a:rPr lang="en-GB" altLang="en-US" sz="1600" dirty="0" err="1">
                <a:latin typeface="UnizgDisplay Normal" panose="02000505080000020003" pitchFamily="50" charset="0"/>
              </a:rPr>
              <a:t>vode</a:t>
            </a:r>
            <a:r>
              <a:rPr lang="hr-HR" altLang="en-US" sz="1600" dirty="0">
                <a:latin typeface="UnizgDisplay Normal" panose="02000505080000020003" pitchFamily="50" charset="0"/>
              </a:rPr>
              <a:t>, </a:t>
            </a:r>
            <a:r>
              <a:rPr lang="en-GB" altLang="en-US" sz="1600" dirty="0" err="1">
                <a:latin typeface="UnizgDisplay Normal" panose="02000505080000020003" pitchFamily="50" charset="0"/>
              </a:rPr>
              <a:t>uz</a:t>
            </a:r>
            <a:r>
              <a:rPr lang="en-GB" altLang="en-US" sz="1600" dirty="0">
                <a:latin typeface="UnizgDisplay Normal" panose="02000505080000020003" pitchFamily="50" charset="0"/>
              </a:rPr>
              <a:t> </a:t>
            </a:r>
            <a:r>
              <a:rPr lang="hr-HR" altLang="en-US" sz="1600" dirty="0">
                <a:latin typeface="UnizgDisplay Normal" panose="02000505080000020003" pitchFamily="50" charset="0"/>
              </a:rPr>
              <a:t>izdvaja</a:t>
            </a:r>
            <a:r>
              <a:rPr lang="en-GB" altLang="en-US" sz="1600" dirty="0" err="1">
                <a:latin typeface="UnizgDisplay Normal" panose="02000505080000020003" pitchFamily="50" charset="0"/>
              </a:rPr>
              <a:t>nje</a:t>
            </a:r>
            <a:r>
              <a:rPr lang="hr-HR" altLang="en-US" sz="1600" dirty="0">
                <a:latin typeface="UnizgDisplay Normal" panose="02000505080000020003" pitchFamily="50" charset="0"/>
              </a:rPr>
              <a:t> CO</a:t>
            </a:r>
            <a:r>
              <a:rPr lang="hr-HR" altLang="en-US" sz="1600" baseline="-25000" dirty="0">
                <a:latin typeface="UnizgDisplay Normal" panose="02000505080000020003" pitchFamily="50" charset="0"/>
              </a:rPr>
              <a:t>2</a:t>
            </a:r>
            <a:r>
              <a:rPr lang="hr-HR" altLang="en-US" sz="1600" dirty="0">
                <a:latin typeface="UnizgDisplay Normal" panose="02000505080000020003" pitchFamily="50" charset="0"/>
              </a:rPr>
              <a:t>) </a:t>
            </a:r>
            <a:endParaRPr lang="en-GB" altLang="en-US" sz="1600" dirty="0">
              <a:latin typeface="UnizgDisplay Normal" panose="02000505080000020003" pitchFamily="50" charset="0"/>
            </a:endParaRPr>
          </a:p>
          <a:p>
            <a:pPr marL="365760" indent="-256032" defTabSz="35560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hr-HR" altLang="en-US" sz="1800" dirty="0">
              <a:latin typeface="UnizgDisplay Normal" panose="02000505080000020003" pitchFamily="50" charset="0"/>
            </a:endParaRPr>
          </a:p>
          <a:p>
            <a:pPr marL="0" indent="0" defTabSz="35560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hr-HR" altLang="en-US" sz="1800" u="sng" dirty="0">
                <a:solidFill>
                  <a:srgbClr val="0070C0"/>
                </a:solidFill>
                <a:latin typeface="UnizgDisplay Normal" panose="02000505080000020003" pitchFamily="50" charset="0"/>
              </a:rPr>
              <a:t>Stabilizatori </a:t>
            </a:r>
          </a:p>
          <a:p>
            <a:pPr marL="268288" indent="-268288" defTabSz="355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sz="1600" dirty="0">
                <a:latin typeface="UnizgDisplay Normal" panose="02000505080000020003" pitchFamily="50" charset="0"/>
              </a:rPr>
              <a:t>UV stabilizatori</a:t>
            </a:r>
          </a:p>
          <a:p>
            <a:pPr marL="268288" indent="-268288" defTabSz="355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sz="1600" dirty="0">
                <a:latin typeface="UnizgDisplay Normal" panose="02000505080000020003" pitchFamily="50" charset="0"/>
              </a:rPr>
              <a:t>toplinski stabilizatori</a:t>
            </a:r>
            <a:endParaRPr lang="hr-HR" altLang="en-US" sz="1600" b="1" dirty="0">
              <a:latin typeface="UnizgDisplay Normal" panose="02000505080000020003" pitchFamily="50" charset="0"/>
            </a:endParaRPr>
          </a:p>
          <a:p>
            <a:pPr marL="268288" indent="-268288" defTabSz="355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sz="1600" dirty="0">
                <a:latin typeface="UnizgDisplay Normal" panose="02000505080000020003" pitchFamily="50" charset="0"/>
              </a:rPr>
              <a:t>usporavaju starenje materijala </a:t>
            </a:r>
            <a:r>
              <a:rPr lang="en-GB" altLang="en-US" sz="1600" dirty="0" err="1">
                <a:latin typeface="UnizgDisplay Normal" panose="02000505080000020003" pitchFamily="50" charset="0"/>
              </a:rPr>
              <a:t>i</a:t>
            </a:r>
            <a:r>
              <a:rPr lang="en-GB" altLang="en-US" sz="1600" dirty="0">
                <a:latin typeface="UnizgDisplay Normal" panose="02000505080000020003" pitchFamily="50" charset="0"/>
              </a:rPr>
              <a:t> p</a:t>
            </a:r>
            <a:r>
              <a:rPr lang="hr-HR" altLang="en-US" sz="1600" dirty="0" err="1">
                <a:latin typeface="UnizgDisplay Normal" panose="02000505080000020003" pitchFamily="50" charset="0"/>
              </a:rPr>
              <a:t>rodužuju</a:t>
            </a:r>
            <a:r>
              <a:rPr lang="hr-HR" altLang="en-US" sz="1600" dirty="0">
                <a:latin typeface="UnizgDisplay Normal" panose="02000505080000020003" pitchFamily="50" charset="0"/>
              </a:rPr>
              <a:t> vijek trajanja proizvoda </a:t>
            </a:r>
            <a:endParaRPr lang="en-US" altLang="en-US" sz="1600" dirty="0">
              <a:latin typeface="UnizgDisplay Normal" panose="02000505080000020003" pitchFamily="50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924A392B-623B-371E-F071-CCCB27A7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72DED7-B6A2-4D82-BE5D-41B9D0961126}" type="slidenum">
              <a:rPr lang="hr-HR" altLang="sr-Latn-RS" sz="1000" i="0">
                <a:latin typeface="UnizgDisplay Normal" panose="02000505080000020003" pitchFamily="50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hr-HR" altLang="sr-Latn-RS" sz="1000" i="0" dirty="0">
              <a:latin typeface="UnizgDisplay Normal" panose="02000505080000020003" pitchFamily="50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0D753F68-AF5F-9607-2476-477A41ABB603}"/>
              </a:ext>
            </a:extLst>
          </p:cNvPr>
          <p:cNvSpPr txBox="1"/>
          <p:nvPr/>
        </p:nvSpPr>
        <p:spPr>
          <a:xfrm>
            <a:off x="0" y="476672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altLang="en-US" sz="2400" i="0" dirty="0">
                <a:solidFill>
                  <a:schemeClr val="tx1"/>
                </a:solidFill>
                <a:effectLst/>
                <a:latin typeface="UnizgDisplay Normal" panose="02000505080000020003" pitchFamily="50" charset="0"/>
              </a:rPr>
              <a:t>POLIMERNI MATERIJALI</a:t>
            </a:r>
            <a:endParaRPr lang="en-US" sz="2400" i="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8B1F5FEF-89BD-1FF4-52F8-816794A75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404813"/>
            <a:ext cx="8137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2400" b="1" i="0" dirty="0">
                <a:latin typeface="UnizgDisplay Normal" panose="02000505080000020003" pitchFamily="50" charset="0"/>
              </a:rPr>
              <a:t>KARAKTERIZACIJA POLIMERA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26D983A5-FD13-0AA8-6833-3A162D82D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1227138"/>
            <a:ext cx="8137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lvl="1" indent="-285750" eaLnBrk="1" hangingPunct="1"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hr-HR" altLang="en-US" i="0" dirty="0">
                <a:latin typeface="UnizgDisplay Normal" panose="02000505080000020003" pitchFamily="50" charset="0"/>
              </a:rPr>
              <a:t>opisivanje polimera i polimernih </a:t>
            </a:r>
            <a:r>
              <a:rPr lang="en-GB" altLang="en-US" i="0" dirty="0" err="1">
                <a:latin typeface="UnizgDisplay Normal" panose="02000505080000020003" pitchFamily="50" charset="0"/>
              </a:rPr>
              <a:t>molekula</a:t>
            </a:r>
            <a:r>
              <a:rPr lang="en-GB" altLang="en-US" i="0" dirty="0">
                <a:latin typeface="UnizgDisplay Normal" panose="02000505080000020003" pitchFamily="50" charset="0"/>
              </a:rPr>
              <a:t> (</a:t>
            </a:r>
            <a:r>
              <a:rPr lang="hr-HR" altLang="en-US" i="0" dirty="0">
                <a:latin typeface="UnizgDisplay Normal" panose="02000505080000020003" pitchFamily="50" charset="0"/>
              </a:rPr>
              <a:t>lanaca</a:t>
            </a:r>
            <a:r>
              <a:rPr lang="en-GB" altLang="en-US" i="0" dirty="0">
                <a:latin typeface="UnizgDisplay Normal" panose="02000505080000020003" pitchFamily="50" charset="0"/>
              </a:rPr>
              <a:t>)</a:t>
            </a:r>
            <a:r>
              <a:rPr lang="hr-HR" altLang="en-US" i="0" dirty="0">
                <a:latin typeface="UnizgDisplay Normal" panose="02000505080000020003" pitchFamily="50" charset="0"/>
              </a:rPr>
              <a:t> prema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B7F4EC54-7BD9-E77B-6355-B3C419C30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1730375"/>
            <a:ext cx="55435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lphaLcParenR"/>
            </a:pPr>
            <a:r>
              <a:rPr lang="hr-HR" altLang="en-US" sz="1600" i="0" dirty="0" err="1">
                <a:latin typeface="UnizgDisplay Normal" panose="02000505080000020003" pitchFamily="50" charset="0"/>
              </a:rPr>
              <a:t>Kemijsk</a:t>
            </a:r>
            <a:r>
              <a:rPr lang="en-GB" altLang="en-US" sz="1600" i="0" dirty="0">
                <a:latin typeface="UnizgDisplay Normal" panose="02000505080000020003" pitchFamily="50" charset="0"/>
              </a:rPr>
              <a:t>om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 sastav</a:t>
            </a:r>
            <a:r>
              <a:rPr lang="en-GB" altLang="en-US" sz="1600" i="0" dirty="0">
                <a:latin typeface="UnizgDisplay Normal" panose="02000505080000020003" pitchFamily="50" charset="0"/>
              </a:rPr>
              <a:t>u</a:t>
            </a:r>
            <a:endParaRPr lang="hr-HR" altLang="en-US" sz="1600" i="0" dirty="0">
              <a:latin typeface="UnizgDisplay Normal" panose="02000505080000020003" pitchFamily="50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lphaLcParenR"/>
            </a:pPr>
            <a:r>
              <a:rPr lang="hr-HR" altLang="en-US" sz="1600" i="0" dirty="0" err="1">
                <a:latin typeface="UnizgDisplay Normal" panose="02000505080000020003" pitchFamily="50" charset="0"/>
              </a:rPr>
              <a:t>Strukturn</a:t>
            </a:r>
            <a:r>
              <a:rPr lang="en-GB" altLang="en-US" sz="1600" i="0" dirty="0" err="1">
                <a:latin typeface="UnizgDisplay Normal" panose="02000505080000020003" pitchFamily="50" charset="0"/>
              </a:rPr>
              <a:t>oj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 </a:t>
            </a:r>
            <a:r>
              <a:rPr lang="hr-HR" altLang="en-US" sz="1600" i="0" dirty="0" err="1">
                <a:latin typeface="UnizgDisplay Normal" panose="02000505080000020003" pitchFamily="50" charset="0"/>
              </a:rPr>
              <a:t>građ</a:t>
            </a:r>
            <a:r>
              <a:rPr lang="en-GB" altLang="en-US" sz="1600" i="0" dirty="0" err="1">
                <a:latin typeface="UnizgDisplay Normal" panose="02000505080000020003" pitchFamily="50" charset="0"/>
              </a:rPr>
              <a:t>i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 lanca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lphaLcParenR"/>
            </a:pPr>
            <a:r>
              <a:rPr lang="hr-HR" altLang="en-US" sz="1600" i="0" dirty="0" err="1">
                <a:latin typeface="UnizgDisplay Normal" panose="02000505080000020003" pitchFamily="50" charset="0"/>
              </a:rPr>
              <a:t>veličin</a:t>
            </a:r>
            <a:r>
              <a:rPr lang="en-GB" altLang="en-US" sz="1600" i="0" dirty="0" err="1">
                <a:latin typeface="UnizgDisplay Normal" panose="02000505080000020003" pitchFamily="50" charset="0"/>
              </a:rPr>
              <a:t>i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 i </a:t>
            </a:r>
            <a:r>
              <a:rPr lang="hr-HR" altLang="en-US" sz="1600" i="0" dirty="0" err="1">
                <a:latin typeface="UnizgDisplay Normal" panose="02000505080000020003" pitchFamily="50" charset="0"/>
              </a:rPr>
              <a:t>raspodjel</a:t>
            </a:r>
            <a:r>
              <a:rPr lang="en-GB" altLang="en-US" sz="1600" i="0" dirty="0" err="1">
                <a:latin typeface="UnizgDisplay Normal" panose="02000505080000020003" pitchFamily="50" charset="0"/>
              </a:rPr>
              <a:t>i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 molekulskih masa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lphaLcParenR"/>
            </a:pPr>
            <a:r>
              <a:rPr lang="hr-HR" altLang="en-US" sz="1600" i="0" dirty="0">
                <a:latin typeface="UnizgDisplay Normal" panose="02000505080000020003" pitchFamily="50" charset="0"/>
              </a:rPr>
              <a:t>amorfnost</a:t>
            </a:r>
            <a:r>
              <a:rPr lang="en-GB" altLang="en-US" sz="1600" i="0" dirty="0" err="1">
                <a:latin typeface="UnizgDisplay Normal" panose="02000505080000020003" pitchFamily="50" charset="0"/>
              </a:rPr>
              <a:t>i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/ kristalnost</a:t>
            </a:r>
            <a:r>
              <a:rPr lang="en-GB" altLang="en-US" sz="1600" i="0" dirty="0" err="1">
                <a:latin typeface="UnizgDisplay Normal" panose="02000505080000020003" pitchFamily="50" charset="0"/>
              </a:rPr>
              <a:t>i</a:t>
            </a:r>
            <a:endParaRPr lang="hr-HR" altLang="en-US" sz="1600" i="0" dirty="0">
              <a:latin typeface="UnizgDisplay Normal" panose="02000505080000020003" pitchFamily="50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lphaLcParenR"/>
            </a:pPr>
            <a:r>
              <a:rPr lang="hr-HR" altLang="en-US" sz="1600" i="0" dirty="0" err="1">
                <a:latin typeface="UnizgDisplay Normal" panose="02000505080000020003" pitchFamily="50" charset="0"/>
              </a:rPr>
              <a:t>Morfologij</a:t>
            </a:r>
            <a:r>
              <a:rPr lang="en-GB" altLang="en-US" sz="1600" i="0" dirty="0" err="1">
                <a:latin typeface="UnizgDisplay Normal" panose="02000505080000020003" pitchFamily="50" charset="0"/>
              </a:rPr>
              <a:t>i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 – višefazni sustavi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xmlns="" id="{8927BF48-5314-217F-2FA4-8ECEA2B80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4652963"/>
            <a:ext cx="6289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b="1" i="0" dirty="0">
                <a:latin typeface="UnizgDisplay Normal" panose="02000505080000020003" pitchFamily="50" charset="0"/>
              </a:rPr>
              <a:t>priprema uzoraka</a:t>
            </a:r>
            <a:endParaRPr lang="hr-HR" altLang="en-US" i="0" dirty="0">
              <a:latin typeface="UnizgDisplay Normal" panose="02000505080000020003" pitchFamily="50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14B1DF17-1E77-1051-29E7-1533B7E98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3941763"/>
            <a:ext cx="6748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i="0" dirty="0">
                <a:latin typeface="UnizgDisplay Normal" panose="02000505080000020003" pitchFamily="50" charset="0"/>
              </a:rPr>
              <a:t>daje nam uvid u </a:t>
            </a:r>
            <a:r>
              <a:rPr lang="hr-HR" altLang="en-US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molekulsku</a:t>
            </a:r>
            <a:r>
              <a:rPr lang="hr-HR" altLang="en-US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 </a:t>
            </a:r>
            <a:r>
              <a:rPr lang="hr-HR" altLang="en-US" i="0" dirty="0">
                <a:latin typeface="UnizgDisplay Normal" panose="02000505080000020003" pitchFamily="50" charset="0"/>
              </a:rPr>
              <a:t>i </a:t>
            </a:r>
            <a:r>
              <a:rPr lang="hr-HR" altLang="en-US" b="1" i="0" dirty="0" err="1">
                <a:solidFill>
                  <a:srgbClr val="0070C0"/>
                </a:solidFill>
                <a:latin typeface="UnizgDisplay Normal" panose="02000505080000020003" pitchFamily="50" charset="0"/>
              </a:rPr>
              <a:t>nadmolekulsku</a:t>
            </a:r>
            <a:r>
              <a:rPr lang="hr-HR" altLang="en-US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 </a:t>
            </a:r>
            <a:r>
              <a:rPr lang="hr-HR" altLang="en-US" i="0" dirty="0">
                <a:latin typeface="UnizgDisplay Normal" panose="02000505080000020003" pitchFamily="50" charset="0"/>
              </a:rPr>
              <a:t>strukturu polimera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xmlns="" id="{90E57487-792F-6114-ABEF-881B62CF5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" y="5019675"/>
            <a:ext cx="8137525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Tx/>
              <a:buChar char="-"/>
              <a:defRPr/>
            </a:pPr>
            <a:r>
              <a:rPr lang="hr-HR" altLang="en-US" sz="1600" i="0" dirty="0">
                <a:latin typeface="UnizgDisplay Normal" panose="02000505080000020003" pitchFamily="50" charset="0"/>
              </a:rPr>
              <a:t>ovisi o vrsti polimernog materijala i tehnici koja se primjenjuje za karakterizaciju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it-IT" altLang="en-US" sz="1600" i="0" dirty="0">
                <a:latin typeface="UnizgDisplay Normal" panose="02000505080000020003" pitchFamily="50" charset="0"/>
              </a:rPr>
              <a:t>kruti, praškasti uzorak, otopina, film…</a:t>
            </a:r>
            <a:endParaRPr lang="hr-HR" altLang="en-US" sz="1600" i="0" dirty="0">
              <a:latin typeface="UnizgDisplay Normal" panose="02000505080000020003" pitchFamily="50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5F217805-F038-8937-6708-0C4B01153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848BE9-A0D1-4D2A-9E9D-7F8B15E60196}" type="slidenum">
              <a:rPr lang="hr-HR" altLang="sr-Latn-RS" sz="1000" i="0">
                <a:latin typeface="UnizgDisplay Normal" panose="02000505080000020003" pitchFamily="50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hr-HR" altLang="sr-Latn-RS" sz="1000" i="0" dirty="0">
              <a:latin typeface="UnizgDisplay Normal" panose="02000505080000020003" pitchFamily="50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2C119ABB-6FE9-1342-C811-FF2111F28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04813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2400" b="1" i="0" dirty="0">
                <a:latin typeface="UnizgDisplay Normal" panose="02000505080000020003" pitchFamily="50" charset="0"/>
              </a:rPr>
              <a:t>MOLEKULSKI NIVO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xmlns="" id="{45A61FB6-A525-2DC3-74AC-0432B457D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950913"/>
            <a:ext cx="5903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b="1" i="0" dirty="0">
                <a:latin typeface="UnizgDisplay Normal" panose="02000505080000020003" pitchFamily="50" charset="0"/>
              </a:rPr>
              <a:t> karakterizacija polimera na razini molekula</a:t>
            </a:r>
            <a:endParaRPr lang="hr-HR" altLang="en-US" i="0" dirty="0">
              <a:latin typeface="UnizgDisplay Normal" panose="02000505080000020003" pitchFamily="50" charset="0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xmlns="" id="{357064F4-6B91-3891-0A24-74E9CDC27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00" y="1955800"/>
            <a:ext cx="41072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800" b="1" i="0">
                <a:latin typeface="UnizgDisplay Normal" panose="02000505080000020003" pitchFamily="50" charset="0"/>
              </a:rPr>
              <a:t>GPC</a:t>
            </a:r>
            <a:r>
              <a:rPr lang="hr-HR" altLang="en-US" sz="1800" i="0">
                <a:latin typeface="UnizgDisplay Normal" panose="02000505080000020003" pitchFamily="50" charset="0"/>
              </a:rPr>
              <a:t> –  kromatografija na propusnom gelu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800" b="1" i="0">
                <a:latin typeface="UnizgDisplay Normal" panose="02000505080000020003" pitchFamily="50" charset="0"/>
              </a:rPr>
              <a:t>Viskoznost razrijeđenih otopina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xmlns="" id="{A026DB53-75D5-B832-6522-1ECBC2727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997200"/>
            <a:ext cx="4425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b="1" i="0" dirty="0">
                <a:latin typeface="UnizgDisplay Normal" panose="02000505080000020003" pitchFamily="50" charset="0"/>
              </a:rPr>
              <a:t>IR</a:t>
            </a:r>
            <a:r>
              <a:rPr lang="hr-HR" altLang="en-US" i="0" dirty="0">
                <a:latin typeface="UnizgDisplay Normal" panose="02000505080000020003" pitchFamily="50" charset="0"/>
              </a:rPr>
              <a:t> – Infracrvena</a:t>
            </a:r>
            <a:r>
              <a:rPr lang="hr-HR" altLang="en-US" dirty="0">
                <a:latin typeface="UnizgDisplay Normal" panose="02000505080000020003" pitchFamily="50" charset="0"/>
              </a:rPr>
              <a:t> </a:t>
            </a:r>
            <a:r>
              <a:rPr lang="hr-HR" altLang="en-US" i="0" dirty="0" err="1">
                <a:latin typeface="UnizgDisplay Normal" panose="02000505080000020003" pitchFamily="50" charset="0"/>
              </a:rPr>
              <a:t>spektrofotometrija</a:t>
            </a:r>
            <a:endParaRPr lang="hr-HR" altLang="en-US" i="0" dirty="0">
              <a:latin typeface="UnizgDisplay Normal" panose="02000505080000020003" pitchFamily="50" charset="0"/>
            </a:endParaRPr>
          </a:p>
          <a:p>
            <a:pPr eaLnBrk="1" hangingPunct="1">
              <a:defRPr/>
            </a:pPr>
            <a:r>
              <a:rPr lang="hr-HR" altLang="en-US" b="1" i="0" dirty="0">
                <a:latin typeface="UnizgDisplay Normal" panose="02000505080000020003" pitchFamily="50" charset="0"/>
              </a:rPr>
              <a:t>UV</a:t>
            </a:r>
            <a:r>
              <a:rPr lang="hr-HR" altLang="en-US" i="0" dirty="0">
                <a:latin typeface="UnizgDisplay Normal" panose="02000505080000020003" pitchFamily="50" charset="0"/>
              </a:rPr>
              <a:t> </a:t>
            </a:r>
            <a:r>
              <a:rPr lang="hr-HR" altLang="en-US" b="1" i="0" dirty="0">
                <a:latin typeface="UnizgDisplay Normal" panose="02000505080000020003" pitchFamily="50" charset="0"/>
              </a:rPr>
              <a:t>spektroskopija</a:t>
            </a:r>
            <a:endParaRPr lang="hr-HR" altLang="en-US" i="0" dirty="0">
              <a:latin typeface="UnizgDisplay Normal" panose="02000505080000020003" pitchFamily="50" charset="0"/>
            </a:endParaRPr>
          </a:p>
          <a:p>
            <a:pPr eaLnBrk="1" hangingPunct="1">
              <a:defRPr/>
            </a:pPr>
            <a:r>
              <a:rPr lang="hr-HR" altLang="en-US" b="1" i="0" dirty="0">
                <a:latin typeface="UnizgDisplay Normal" panose="02000505080000020003" pitchFamily="50" charset="0"/>
              </a:rPr>
              <a:t>Titracija </a:t>
            </a:r>
            <a:r>
              <a:rPr lang="hr-HR" altLang="en-US" i="0" dirty="0">
                <a:latin typeface="UnizgDisplay Normal" panose="02000505080000020003" pitchFamily="50" charset="0"/>
              </a:rPr>
              <a:t>funkcionalnih skupina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xmlns="" id="{D0744DB2-9F0A-C305-E95E-D17EEE5AA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566863"/>
            <a:ext cx="474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i="0" dirty="0">
                <a:solidFill>
                  <a:schemeClr val="accent4"/>
                </a:solidFill>
                <a:latin typeface="UnizgDisplay Normal" panose="02000505080000020003" pitchFamily="50" charset="0"/>
              </a:rPr>
              <a:t>a</a:t>
            </a:r>
            <a:r>
              <a:rPr lang="hr-HR" altLang="en-US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) molekulske mase i njihove raspodjele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xmlns="" id="{D1F26BFE-3966-4F80-A181-05136B6D5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708275"/>
            <a:ext cx="18405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b) kemijski sastav</a:t>
            </a: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xmlns="" id="{C4CA065B-0530-9C07-09D2-0B9DE9478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4157663"/>
            <a:ext cx="49039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c)  </a:t>
            </a:r>
            <a:r>
              <a:rPr lang="hr-HR" altLang="en-US" i="0" dirty="0" err="1">
                <a:solidFill>
                  <a:srgbClr val="0070C0"/>
                </a:solidFill>
                <a:latin typeface="UnizgDisplay Normal" panose="02000505080000020003" pitchFamily="50" charset="0"/>
              </a:rPr>
              <a:t>konformacije</a:t>
            </a:r>
            <a:r>
              <a:rPr lang="hr-HR" altLang="en-US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, konfiguracije – položaj u prostoru</a:t>
            </a:r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xmlns="" id="{A83627CD-085D-86BE-46B3-BA33BA06F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411788"/>
            <a:ext cx="31758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800" i="0">
                <a:solidFill>
                  <a:srgbClr val="0070C0"/>
                </a:solidFill>
                <a:latin typeface="UnizgDisplay Normal" panose="02000505080000020003" pitchFamily="50" charset="0"/>
              </a:rPr>
              <a:t>d) određivanje strukturne građe</a:t>
            </a:r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xmlns="" id="{63748068-6FA1-7EAE-4934-C1BC29D4C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050" y="4554538"/>
            <a:ext cx="4773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b="1" i="0" dirty="0">
                <a:latin typeface="UnizgDisplay Normal" panose="02000505080000020003" pitchFamily="50" charset="0"/>
              </a:rPr>
              <a:t>NMR </a:t>
            </a:r>
            <a:r>
              <a:rPr lang="hr-HR" altLang="en-US" i="0" dirty="0">
                <a:latin typeface="UnizgDisplay Normal" panose="02000505080000020003" pitchFamily="50" charset="0"/>
              </a:rPr>
              <a:t>– nuklearna magnetska rezonancija</a:t>
            </a:r>
          </a:p>
          <a:p>
            <a:pPr eaLnBrk="1" hangingPunct="1">
              <a:defRPr/>
            </a:pPr>
            <a:r>
              <a:rPr lang="hr-HR" altLang="en-US" b="1" i="0" dirty="0">
                <a:latin typeface="UnizgDisplay Normal" panose="02000505080000020003" pitchFamily="50" charset="0"/>
              </a:rPr>
              <a:t>IR </a:t>
            </a:r>
            <a:r>
              <a:rPr lang="hr-HR" altLang="en-US" i="0" dirty="0">
                <a:solidFill>
                  <a:prstClr val="black"/>
                </a:solidFill>
                <a:latin typeface="UnizgDisplay Normal" panose="02000505080000020003" pitchFamily="50" charset="0"/>
              </a:rPr>
              <a:t>– Infracrvena</a:t>
            </a:r>
            <a:r>
              <a:rPr lang="hr-HR" altLang="en-US" dirty="0">
                <a:solidFill>
                  <a:prstClr val="black"/>
                </a:solidFill>
                <a:latin typeface="UnizgDisplay Normal" panose="02000505080000020003" pitchFamily="50" charset="0"/>
              </a:rPr>
              <a:t> </a:t>
            </a:r>
            <a:r>
              <a:rPr lang="hr-HR" altLang="en-US" i="0" dirty="0" err="1">
                <a:solidFill>
                  <a:prstClr val="black"/>
                </a:solidFill>
                <a:latin typeface="UnizgDisplay Normal" panose="02000505080000020003" pitchFamily="50" charset="0"/>
              </a:rPr>
              <a:t>spektrofotometrija</a:t>
            </a:r>
            <a:endParaRPr lang="hr-HR" altLang="en-US" b="1" i="0" dirty="0">
              <a:latin typeface="UnizgDisplay Normal" panose="02000505080000020003" pitchFamily="50" charset="0"/>
            </a:endParaRP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xmlns="" id="{101D9A06-E221-EF61-C5E1-83243A427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163" y="5808663"/>
            <a:ext cx="6911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b="1" i="0" dirty="0">
                <a:latin typeface="UnizgDisplay Normal" panose="02000505080000020003" pitchFamily="50" charset="0"/>
              </a:rPr>
              <a:t>GPC </a:t>
            </a:r>
            <a:r>
              <a:rPr lang="hr-HR" altLang="en-US" i="0" dirty="0">
                <a:latin typeface="UnizgDisplay Normal" panose="02000505080000020003" pitchFamily="50" charset="0"/>
              </a:rPr>
              <a:t>–  </a:t>
            </a:r>
            <a:r>
              <a:rPr lang="hr-HR" altLang="en-US" i="0" dirty="0" err="1">
                <a:latin typeface="UnizgDisplay Normal" panose="02000505080000020003" pitchFamily="50" charset="0"/>
              </a:rPr>
              <a:t>kromatografija</a:t>
            </a:r>
            <a:r>
              <a:rPr lang="hr-HR" altLang="en-US" i="0" dirty="0">
                <a:latin typeface="UnizgDisplay Normal" panose="02000505080000020003" pitchFamily="50" charset="0"/>
              </a:rPr>
              <a:t> na propusnom gelu - razgranatost</a:t>
            </a:r>
          </a:p>
        </p:txBody>
      </p:sp>
      <p:grpSp>
        <p:nvGrpSpPr>
          <p:cNvPr id="13" name="Group 27">
            <a:extLst>
              <a:ext uri="{FF2B5EF4-FFF2-40B4-BE49-F238E27FC236}">
                <a16:creationId xmlns:a16="http://schemas.microsoft.com/office/drawing/2014/main" xmlns="" id="{3E4FA58D-CC18-9AC4-7EA6-DBB2CF7B69DF}"/>
              </a:ext>
            </a:extLst>
          </p:cNvPr>
          <p:cNvGrpSpPr>
            <a:grpSpLocks/>
          </p:cNvGrpSpPr>
          <p:nvPr/>
        </p:nvGrpSpPr>
        <p:grpSpPr bwMode="auto">
          <a:xfrm>
            <a:off x="6045200" y="836613"/>
            <a:ext cx="3098800" cy="1828800"/>
            <a:chOff x="6057" y="3960"/>
            <a:chExt cx="4881" cy="2880"/>
          </a:xfrm>
        </p:grpSpPr>
        <p:pic>
          <p:nvPicPr>
            <p:cNvPr id="14" name="Picture 28" descr="http://www.psrc.usm.edu/macrog/images/lec03.gif">
              <a:extLst>
                <a:ext uri="{FF2B5EF4-FFF2-40B4-BE49-F238E27FC236}">
                  <a16:creationId xmlns:a16="http://schemas.microsoft.com/office/drawing/2014/main" xmlns="" id="{A3FFF12D-D96E-3053-0F25-AE6E56A988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57"/>
            <a:stretch>
              <a:fillRect/>
            </a:stretch>
          </p:blipFill>
          <p:spPr bwMode="auto">
            <a:xfrm>
              <a:off x="6171" y="4320"/>
              <a:ext cx="4710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9" descr="http://www.psrc.usm.edu/macrog/images/lec03.gif">
              <a:extLst>
                <a:ext uri="{FF2B5EF4-FFF2-40B4-BE49-F238E27FC236}">
                  <a16:creationId xmlns:a16="http://schemas.microsoft.com/office/drawing/2014/main" xmlns="" id="{1C63DF45-5D3D-E849-6DDF-C2FF5CF7C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57"/>
            <a:stretch>
              <a:fillRect/>
            </a:stretch>
          </p:blipFill>
          <p:spPr bwMode="auto">
            <a:xfrm>
              <a:off x="6057" y="4140"/>
              <a:ext cx="4710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0" descr="http://www.psrc.usm.edu/macrog/images/lec03.gif">
              <a:extLst>
                <a:ext uri="{FF2B5EF4-FFF2-40B4-BE49-F238E27FC236}">
                  <a16:creationId xmlns:a16="http://schemas.microsoft.com/office/drawing/2014/main" xmlns="" id="{DD740072-9137-22A0-A77B-3F41F139B3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57"/>
            <a:stretch>
              <a:fillRect/>
            </a:stretch>
          </p:blipFill>
          <p:spPr bwMode="auto">
            <a:xfrm>
              <a:off x="6228" y="3960"/>
              <a:ext cx="4710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9">
            <a:extLst>
              <a:ext uri="{FF2B5EF4-FFF2-40B4-BE49-F238E27FC236}">
                <a16:creationId xmlns:a16="http://schemas.microsoft.com/office/drawing/2014/main" xmlns="" id="{08507459-0EAD-19BF-FB8A-C444E5361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425" y="2511425"/>
            <a:ext cx="201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sz="1400" b="1" i="0" dirty="0">
                <a:latin typeface="UnizgDisplay Normal" panose="02000505080000020003" pitchFamily="50" charset="0"/>
              </a:rPr>
              <a:t>Molekule polimera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xmlns="" id="{74BE0D28-F4FE-BFB5-CF4E-898D471B0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F382FA-490B-4FC5-862E-D1CEB8E361AF}" type="slidenum">
              <a:rPr lang="hr-HR" altLang="sr-Latn-RS" sz="1000" i="0">
                <a:latin typeface="UnizgDisplay Normal" panose="02000505080000020003" pitchFamily="50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hr-HR" altLang="sr-Latn-RS" sz="1000" i="0">
              <a:latin typeface="UnizgDisplay Normal" panose="02000505080000020003" pitchFamily="50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6C25D6FB-2EA0-95EC-9FBE-718BCD7CF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92213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r-Latn-CS" altLang="en-US">
              <a:latin typeface="UnizgDisplay Normal" panose="02000505080000020003" pitchFamily="50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A1111644-16C9-8706-B3A8-C652E87CD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07975"/>
            <a:ext cx="8135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8288" indent="-268288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sz="2000" b="1" i="0" dirty="0">
                <a:latin typeface="UnizgDisplay Normal" panose="02000505080000020003" pitchFamily="50" charset="0"/>
              </a:rPr>
              <a:t>Priprema uzoraka – neumreženi  polimeri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xmlns="" id="{0EB00004-A72E-4EAA-27C6-3D6138867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1341438"/>
            <a:ext cx="647700" cy="2873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GB">
              <a:latin typeface="UnizgDisplay Normal" panose="02000505080000020003" pitchFamily="50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335311EF-EAA2-E1D3-6F91-36E2B2638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268413"/>
            <a:ext cx="1494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b="1" i="0" dirty="0">
                <a:latin typeface="UnizgDisplay Normal" panose="02000505080000020003" pitchFamily="50" charset="0"/>
              </a:rPr>
              <a:t>Čisti polimer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7D80E92A-2DE2-EAB1-17D5-8D99CD292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25" y="1257300"/>
            <a:ext cx="1737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b="1" i="0" dirty="0">
                <a:latin typeface="UnizgDisplay Normal" panose="02000505080000020003" pitchFamily="50" charset="0"/>
              </a:rPr>
              <a:t>Gotov proizvod</a:t>
            </a:r>
          </a:p>
        </p:txBody>
      </p:sp>
      <p:sp>
        <p:nvSpPr>
          <p:cNvPr id="9" name="AutoShape 11">
            <a:extLst>
              <a:ext uri="{FF2B5EF4-FFF2-40B4-BE49-F238E27FC236}">
                <a16:creationId xmlns:a16="http://schemas.microsoft.com/office/drawing/2014/main" xmlns="" id="{CF2E1177-C588-5CFD-FBBA-0B2BB8FAD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3888" y="1400175"/>
            <a:ext cx="647700" cy="2873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GB">
              <a:latin typeface="UnizgDisplay Normal" panose="02000505080000020003" pitchFamily="50" charset="0"/>
            </a:endParaRP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xmlns="" id="{48FE9677-8B83-684A-8131-84448AA48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85863"/>
            <a:ext cx="136683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xmlns="" id="{9B0CB0DD-902B-AB2D-1B69-B9EF3F898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196975"/>
            <a:ext cx="1223963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6">
            <a:extLst>
              <a:ext uri="{FF2B5EF4-FFF2-40B4-BE49-F238E27FC236}">
                <a16:creationId xmlns:a16="http://schemas.microsoft.com/office/drawing/2014/main" xmlns="" id="{B65C7E9A-E023-9705-22FD-DF883E2FC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8388" y="1827213"/>
            <a:ext cx="207486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sz="1600" b="1" i="0" dirty="0">
                <a:latin typeface="UnizgDisplay Normal" panose="02000505080000020003" pitchFamily="50" charset="0"/>
              </a:rPr>
              <a:t>Polimer + punila, </a:t>
            </a:r>
          </a:p>
          <a:p>
            <a:pPr eaLnBrk="1" hangingPunct="1">
              <a:defRPr/>
            </a:pPr>
            <a:r>
              <a:rPr lang="hr-HR" altLang="en-US" sz="1600" b="1" i="0" dirty="0">
                <a:latin typeface="UnizgDisplay Normal" panose="02000505080000020003" pitchFamily="50" charset="0"/>
              </a:rPr>
              <a:t>stabilizatori, …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3CC288D4-681C-0A83-07B0-E1FD4094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8F2069-B5A9-4CBC-A167-86983153F7DC}" type="slidenum">
              <a:rPr lang="hr-HR" altLang="sr-Latn-RS" sz="1000" i="0">
                <a:latin typeface="UnizgDisplay Normal" panose="02000505080000020003" pitchFamily="50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hr-HR" altLang="sr-Latn-RS" sz="1000" i="0" dirty="0">
              <a:latin typeface="UnizgDisplay Normal" panose="02000505080000020003" pitchFamily="50" charset="0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4708B30F-BFE9-5D99-7D5B-43CFF6E85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502025"/>
            <a:ext cx="5673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i="0" dirty="0">
                <a:latin typeface="UnizgDisplay Normal" panose="02000505080000020003" pitchFamily="50" charset="0"/>
              </a:rPr>
              <a:t>1) otopina polimera – FTIR, NMR, GPC, viskoznost otopina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BEDE931A-E5A7-309E-F71C-CB52C039A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852738"/>
            <a:ext cx="8135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tabLst>
                <a:tab pos="3949700" algn="l"/>
              </a:tabLst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tabLst>
                <a:tab pos="3949700" algn="l"/>
              </a:tabLst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tabLst>
                <a:tab pos="3949700" algn="l"/>
              </a:tabLst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tabLst>
                <a:tab pos="3949700" algn="l"/>
              </a:tabLst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tabLst>
                <a:tab pos="3949700" algn="l"/>
              </a:tabLst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tabLst>
                <a:tab pos="3949700" algn="l"/>
              </a:tabLs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tabLst>
                <a:tab pos="3949700" algn="l"/>
              </a:tabLs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tabLst>
                <a:tab pos="3949700" algn="l"/>
              </a:tabLs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tabLst>
                <a:tab pos="3949700" algn="l"/>
              </a:tabLs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marL="268288" indent="-268288" eaLnBrk="1" hangingPunct="1">
              <a:spcBef>
                <a:spcPct val="0"/>
              </a:spcBef>
              <a:buClrTx/>
              <a:buSzTx/>
              <a:buFontTx/>
              <a:buAutoNum type="alphaLcParenR"/>
            </a:pPr>
            <a:r>
              <a:rPr lang="hr-HR" altLang="en-US" sz="1800" b="1" i="0" u="sng" dirty="0">
                <a:latin typeface="UnizgDisplay Normal" panose="02000505080000020003" pitchFamily="50" charset="0"/>
              </a:rPr>
              <a:t>karakterizacija uzorka -</a:t>
            </a:r>
            <a:r>
              <a:rPr lang="hr-HR" altLang="en-US" sz="1800" b="1" u="sng" dirty="0">
                <a:latin typeface="UnizgDisplay Normal" panose="02000505080000020003" pitchFamily="50" charset="0"/>
              </a:rPr>
              <a:t> </a:t>
            </a:r>
            <a:r>
              <a:rPr lang="hr-HR" altLang="en-US" sz="1800" b="1" i="0" u="sng" dirty="0">
                <a:latin typeface="UnizgDisplay Normal" panose="02000505080000020003" pitchFamily="50" charset="0"/>
              </a:rPr>
              <a:t>čisti polimer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800" i="0" dirty="0">
                <a:solidFill>
                  <a:schemeClr val="accent2"/>
                </a:solidFill>
                <a:latin typeface="UnizgDisplay Normal" panose="02000505080000020003" pitchFamily="50" charset="0"/>
              </a:rPr>
              <a:t>	</a:t>
            </a:r>
            <a:r>
              <a:rPr lang="hr-HR" altLang="en-US" sz="1800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– određivanje kemijskog sastava, strukture, morfologije 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xmlns="" id="{D6930656-17EB-9EE9-45C9-6F8A2F89E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860800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i="0" dirty="0">
                <a:latin typeface="UnizgDisplay Normal" panose="02000505080000020003" pitchFamily="50" charset="0"/>
              </a:rPr>
              <a:t>2) kruti uzorak – DSC, TGA, DMA, FTIR, viskoznost </a:t>
            </a:r>
            <a:r>
              <a:rPr lang="hr-HR" altLang="en-US" i="0" dirty="0" err="1">
                <a:latin typeface="UnizgDisplay Normal" panose="02000505080000020003" pitchFamily="50" charset="0"/>
              </a:rPr>
              <a:t>taljevine</a:t>
            </a:r>
            <a:r>
              <a:rPr lang="hr-HR" altLang="en-US" i="0" dirty="0">
                <a:latin typeface="UnizgDisplay Normal" panose="02000505080000020003" pitchFamily="50" charset="0"/>
              </a:rPr>
              <a:t>, </a:t>
            </a:r>
          </a:p>
          <a:p>
            <a:pPr eaLnBrk="1" hangingPunct="1">
              <a:defRPr/>
            </a:pPr>
            <a:r>
              <a:rPr lang="hr-HR" altLang="en-US" i="0" dirty="0">
                <a:latin typeface="UnizgDisplay Normal" panose="02000505080000020003" pitchFamily="50" charset="0"/>
              </a:rPr>
              <a:t>    XRD, SEM, mehanička 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xmlns="" id="{5081125D-735D-3FC2-7B50-AE48B00AF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843463"/>
            <a:ext cx="81359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26670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marL="268288" indent="-268288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800" b="1" i="0" dirty="0">
                <a:latin typeface="UnizgDisplay Normal" panose="02000505080000020003" pitchFamily="50" charset="0"/>
              </a:rPr>
              <a:t>b) </a:t>
            </a:r>
            <a:r>
              <a:rPr lang="hr-HR" altLang="en-US" sz="1800" b="1" i="0" u="sng" dirty="0">
                <a:latin typeface="UnizgDisplay Normal" panose="02000505080000020003" pitchFamily="50" charset="0"/>
              </a:rPr>
              <a:t>karakterizacija uzorka - gotovi proizvod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en-US" sz="1800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–</a:t>
            </a:r>
            <a:r>
              <a:rPr lang="hr-HR" altLang="en-US" sz="1800" i="0" dirty="0">
                <a:solidFill>
                  <a:schemeClr val="accent2"/>
                </a:solidFill>
                <a:latin typeface="UnizgDisplay Normal" panose="02000505080000020003" pitchFamily="50" charset="0"/>
              </a:rPr>
              <a:t> </a:t>
            </a:r>
            <a:r>
              <a:rPr lang="hr-HR" altLang="en-US" sz="1800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određivanje kemijskog sastava</a:t>
            </a:r>
            <a:r>
              <a:rPr lang="hr-HR" altLang="en-US" sz="1800" i="0" dirty="0">
                <a:latin typeface="UnizgDisplay Normal" panose="02000505080000020003" pitchFamily="50" charset="0"/>
              </a:rPr>
              <a:t> – ponekad je potrebno </a:t>
            </a:r>
            <a:r>
              <a:rPr lang="hr-HR" altLang="en-US" sz="1800" b="1" i="0" dirty="0">
                <a:latin typeface="UnizgDisplay Normal" panose="02000505080000020003" pitchFamily="50" charset="0"/>
              </a:rPr>
              <a:t>izdvojiti polimer iz proizvoda</a:t>
            </a:r>
            <a:r>
              <a:rPr lang="hr-HR" altLang="en-US" sz="1800" i="0" dirty="0">
                <a:latin typeface="UnizgDisplay Normal" panose="02000505080000020003" pitchFamily="50" charset="0"/>
              </a:rPr>
              <a:t> budući da punila i aditivi ometaju identifikaciju kemijskog sastava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4">
            <a:extLst>
              <a:ext uri="{FF2B5EF4-FFF2-40B4-BE49-F238E27FC236}">
                <a16:creationId xmlns:a16="http://schemas.microsoft.com/office/drawing/2014/main" xmlns="" id="{D80F6F41-12BF-9758-EBC2-CC249059B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201738"/>
            <a:ext cx="647700" cy="2873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GB">
              <a:latin typeface="UnizgDisplay Normal" panose="02000505080000020003" pitchFamily="50" charset="0"/>
            </a:endParaRPr>
          </a:p>
        </p:txBody>
      </p:sp>
      <p:pic>
        <p:nvPicPr>
          <p:cNvPr id="5" name="Picture 23" descr="cheandthermal">
            <a:extLst>
              <a:ext uri="{FF2B5EF4-FFF2-40B4-BE49-F238E27FC236}">
                <a16:creationId xmlns:a16="http://schemas.microsoft.com/office/drawing/2014/main" xmlns="" id="{9E17B523-3B2D-EF15-694A-8E99E7015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85838"/>
            <a:ext cx="1428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 descr="solventextrac">
            <a:extLst>
              <a:ext uri="{FF2B5EF4-FFF2-40B4-BE49-F238E27FC236}">
                <a16:creationId xmlns:a16="http://schemas.microsoft.com/office/drawing/2014/main" xmlns="" id="{049CF219-DF34-715A-6AC5-2867A7539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995363"/>
            <a:ext cx="11541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6">
            <a:extLst>
              <a:ext uri="{FF2B5EF4-FFF2-40B4-BE49-F238E27FC236}">
                <a16:creationId xmlns:a16="http://schemas.microsoft.com/office/drawing/2014/main" xmlns="" id="{8628B161-F7FC-35AD-221C-CC7CD2A74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54038"/>
            <a:ext cx="29033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sz="1600" i="0" dirty="0">
                <a:latin typeface="UnizgDisplay Normal" panose="02000505080000020003" pitchFamily="50" charset="0"/>
              </a:rPr>
              <a:t>Otapanjem u pogodnom otapalu</a:t>
            </a:r>
          </a:p>
        </p:txBody>
      </p:sp>
      <p:sp>
        <p:nvSpPr>
          <p:cNvPr id="10" name="Rectangle 27">
            <a:extLst>
              <a:ext uri="{FF2B5EF4-FFF2-40B4-BE49-F238E27FC236}">
                <a16:creationId xmlns:a16="http://schemas.microsoft.com/office/drawing/2014/main" xmlns="" id="{A60A20E7-D30E-A7AC-B5F8-5F3D5B06B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611188"/>
            <a:ext cx="259238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r-HR" altLang="en-US" sz="1600" i="0" dirty="0">
                <a:latin typeface="UnizgDisplay Normal" panose="02000505080000020003" pitchFamily="50" charset="0"/>
              </a:rPr>
              <a:t>Ekstrakcija u otapalu</a:t>
            </a:r>
          </a:p>
        </p:txBody>
      </p:sp>
      <p:sp>
        <p:nvSpPr>
          <p:cNvPr id="11" name="Text Box 32">
            <a:extLst>
              <a:ext uri="{FF2B5EF4-FFF2-40B4-BE49-F238E27FC236}">
                <a16:creationId xmlns:a16="http://schemas.microsoft.com/office/drawing/2014/main" xmlns="" id="{49DB2ED8-B59C-3794-3ABD-259167730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260350"/>
            <a:ext cx="33714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b="1" i="0" dirty="0">
                <a:latin typeface="UnizgDisplay Normal" panose="02000505080000020003" pitchFamily="50" charset="0"/>
              </a:rPr>
              <a:t>Tehnike izdvajanja polimera: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xmlns="" id="{49E9BA15-5723-E838-AA4C-6551B1FBF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860800"/>
            <a:ext cx="8642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sz="1600" i="0" dirty="0">
                <a:latin typeface="UnizgDisplay Normal" panose="02000505080000020003" pitchFamily="50" charset="0"/>
              </a:rPr>
              <a:t>karakterizacija </a:t>
            </a:r>
            <a:r>
              <a:rPr lang="hr-HR" altLang="en-US" sz="1600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gotovog proizvoda</a:t>
            </a:r>
            <a:r>
              <a:rPr lang="en-GB" altLang="en-US" sz="1600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 </a:t>
            </a:r>
            <a:r>
              <a:rPr lang="hr-HR" altLang="en-US" sz="1600" i="0" dirty="0">
                <a:solidFill>
                  <a:srgbClr val="002060"/>
                </a:solidFill>
                <a:latin typeface="UnizgDisplay Normal" panose="02000505080000020003" pitchFamily="50" charset="0"/>
              </a:rPr>
              <a:t>- 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nije potrebno izdvajanje polimera već se karakterizira smjesa</a:t>
            </a:r>
            <a:r>
              <a:rPr lang="en-GB" altLang="en-US" sz="1600" i="0" dirty="0">
                <a:latin typeface="UnizgDisplay Normal" panose="02000505080000020003" pitchFamily="50" charset="0"/>
              </a:rPr>
              <a:t> 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materijala</a:t>
            </a:r>
            <a:r>
              <a:rPr lang="en-GB" altLang="en-US" sz="1600" i="0" dirty="0">
                <a:latin typeface="UnizgDisplay Normal" panose="02000505080000020003" pitchFamily="50" charset="0"/>
              </a:rPr>
              <a:t> 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(struktura, morfologija, mehanička svojstva) za izradu proizvoda </a:t>
            </a: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34B0D603-83C7-3DCC-89D7-6A3E7E398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13" y="4733131"/>
            <a:ext cx="8624887" cy="13223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SzPct val="70000"/>
              <a:buFont typeface="Wingdings" panose="05000000000000000000" pitchFamily="2" charset="2"/>
              <a:buChar char="Ø"/>
              <a:defRPr/>
            </a:pPr>
            <a:r>
              <a:rPr lang="hr-HR" altLang="en-US" sz="1600" i="0" dirty="0">
                <a:latin typeface="UnizgDisplay Normal" panose="02000505080000020003" pitchFamily="50" charset="0"/>
              </a:rPr>
              <a:t>priprema krutih uzoraka ide prema zahtjevu metode, definirano u normama: </a:t>
            </a:r>
          </a:p>
          <a:p>
            <a:pPr lvl="1" eaLnBrk="1" hangingPunct="1">
              <a:buFontTx/>
              <a:buChar char="-"/>
              <a:defRPr/>
            </a:pPr>
            <a:r>
              <a:rPr lang="hr-HR" altLang="en-US" sz="1600" i="0" dirty="0">
                <a:latin typeface="UnizgDisplay Normal" panose="02000505080000020003" pitchFamily="50" charset="0"/>
              </a:rPr>
              <a:t> epruvete	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   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(mehanika, DMA )</a:t>
            </a:r>
          </a:p>
          <a:p>
            <a:pPr lvl="1" eaLnBrk="1" hangingPunct="1">
              <a:buFontTx/>
              <a:buChar char="-"/>
              <a:defRPr/>
            </a:pPr>
            <a:r>
              <a:rPr lang="hr-HR" altLang="en-US" sz="1600" i="0" dirty="0">
                <a:latin typeface="UnizgDisplay Normal" panose="02000505080000020003" pitchFamily="50" charset="0"/>
              </a:rPr>
              <a:t> filmovi	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   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(FTIR, mehanika, </a:t>
            </a:r>
            <a:r>
              <a:rPr lang="hr-HR" altLang="en-US" sz="1600" i="0" dirty="0" err="1">
                <a:latin typeface="UnizgDisplay Normal" panose="02000505080000020003" pitchFamily="50" charset="0"/>
              </a:rPr>
              <a:t>barijerna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 svojstva)</a:t>
            </a:r>
          </a:p>
          <a:p>
            <a:pPr lvl="1" eaLnBrk="1" hangingPunct="1">
              <a:buFontTx/>
              <a:buChar char="-"/>
              <a:defRPr/>
            </a:pPr>
            <a:r>
              <a:rPr lang="hr-HR" altLang="en-US" sz="1600" i="0" dirty="0">
                <a:latin typeface="UnizgDisplay Normal" panose="02000505080000020003" pitchFamily="50" charset="0"/>
              </a:rPr>
              <a:t> pastile	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   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(FTIR)</a:t>
            </a:r>
          </a:p>
          <a:p>
            <a:pPr lvl="1" eaLnBrk="1" hangingPunct="1">
              <a:buFontTx/>
              <a:buChar char="-"/>
              <a:defRPr/>
            </a:pPr>
            <a:r>
              <a:rPr lang="hr-HR" altLang="en-US" sz="1600" i="0" dirty="0">
                <a:latin typeface="UnizgDisplay Normal" panose="02000505080000020003" pitchFamily="50" charset="0"/>
              </a:rPr>
              <a:t> komadići uzorka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(TGA, DSC, XRD)</a:t>
            </a:r>
          </a:p>
        </p:txBody>
      </p:sp>
      <p:sp>
        <p:nvSpPr>
          <p:cNvPr id="16" name="Rectangle 26">
            <a:extLst>
              <a:ext uri="{FF2B5EF4-FFF2-40B4-BE49-F238E27FC236}">
                <a16:creationId xmlns:a16="http://schemas.microsoft.com/office/drawing/2014/main" xmlns="" id="{F0BBC878-A532-C6B1-4436-A525817B5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96" y="2141538"/>
            <a:ext cx="25298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hr-HR" altLang="en-US" sz="1600" i="0" dirty="0">
                <a:latin typeface="UnizgDisplay Normal" panose="02000505080000020003" pitchFamily="50" charset="0"/>
              </a:rPr>
              <a:t>Otapa</a:t>
            </a:r>
            <a:r>
              <a:rPr lang="en-GB" altLang="en-US" sz="1600" i="0" dirty="0">
                <a:latin typeface="UnizgDisplay Normal" panose="02000505080000020003" pitchFamily="50" charset="0"/>
              </a:rPr>
              <a:t> s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e </a:t>
            </a:r>
            <a:r>
              <a:rPr lang="en-GB" altLang="en-US" sz="1600" i="0" dirty="0" err="1">
                <a:latin typeface="UnizgDisplay Normal" panose="02000505080000020003" pitchFamily="50" charset="0"/>
              </a:rPr>
              <a:t>samo</a:t>
            </a:r>
            <a:r>
              <a:rPr lang="en-GB" altLang="en-US" sz="1600" i="0" dirty="0">
                <a:latin typeface="UnizgDisplay Normal" panose="02000505080000020003" pitchFamily="50" charset="0"/>
              </a:rPr>
              <a:t> 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polimer</a:t>
            </a:r>
            <a:r>
              <a:rPr lang="en-GB" altLang="en-US" sz="1600" i="0" dirty="0">
                <a:latin typeface="UnizgDisplay Normal" panose="02000505080000020003" pitchFamily="50" charset="0"/>
              </a:rPr>
              <a:t> </a:t>
            </a:r>
            <a:r>
              <a:rPr lang="en-GB" altLang="en-US" sz="1600" i="0" dirty="0" err="1">
                <a:latin typeface="UnizgDisplay Normal" panose="02000505080000020003" pitchFamily="50" charset="0"/>
              </a:rPr>
              <a:t>iz</a:t>
            </a:r>
            <a:r>
              <a:rPr lang="en-GB" altLang="en-US" sz="1600" i="0" dirty="0">
                <a:latin typeface="UnizgDisplay Normal" panose="02000505080000020003" pitchFamily="50" charset="0"/>
              </a:rPr>
              <a:t> </a:t>
            </a:r>
            <a:endParaRPr lang="hr-HR" altLang="en-US" sz="1600" i="0" dirty="0">
              <a:latin typeface="UnizgDisplay Normal" panose="02000505080000020003" pitchFamily="50" charset="0"/>
            </a:endParaRPr>
          </a:p>
          <a:p>
            <a:pPr algn="ctr" eaLnBrk="1" hangingPunct="1">
              <a:defRPr/>
            </a:pPr>
            <a:r>
              <a:rPr lang="en-GB" altLang="en-US" sz="1600" i="0" dirty="0" err="1">
                <a:latin typeface="UnizgDisplay Normal" panose="02000505080000020003" pitchFamily="50" charset="0"/>
              </a:rPr>
              <a:t>proizvoda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, </a:t>
            </a:r>
            <a:r>
              <a:rPr lang="en-GB" altLang="en-US" sz="1600" i="0" dirty="0">
                <a:latin typeface="UnizgDisplay Normal" panose="02000505080000020003" pitchFamily="50" charset="0"/>
              </a:rPr>
              <a:t>a </a:t>
            </a:r>
            <a:r>
              <a:rPr lang="en-GB" altLang="en-US" sz="1600" i="0" dirty="0" err="1">
                <a:latin typeface="UnizgDisplay Normal" panose="02000505080000020003" pitchFamily="50" charset="0"/>
              </a:rPr>
              <a:t>zaostaju</a:t>
            </a:r>
            <a:r>
              <a:rPr lang="en-GB" altLang="en-US" sz="1600" i="0" dirty="0">
                <a:latin typeface="UnizgDisplay Normal" panose="02000505080000020003" pitchFamily="50" charset="0"/>
              </a:rPr>
              <a:t> 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punila </a:t>
            </a:r>
          </a:p>
          <a:p>
            <a:pPr algn="ctr" eaLnBrk="1" hangingPunct="1">
              <a:defRPr/>
            </a:pPr>
            <a:r>
              <a:rPr lang="hr-HR" altLang="en-US" sz="1600" i="0" dirty="0">
                <a:latin typeface="UnizgDisplay Normal" panose="02000505080000020003" pitchFamily="50" charset="0"/>
              </a:rPr>
              <a:t>i aditivi</a:t>
            </a:r>
            <a:endParaRPr lang="en-GB" altLang="en-US" sz="1600" i="0" dirty="0">
              <a:latin typeface="UnizgDisplay Normal" panose="02000505080000020003" pitchFamily="50" charset="0"/>
            </a:endParaRPr>
          </a:p>
        </p:txBody>
      </p:sp>
      <p:sp>
        <p:nvSpPr>
          <p:cNvPr id="17" name="Rectangle 27">
            <a:extLst>
              <a:ext uri="{FF2B5EF4-FFF2-40B4-BE49-F238E27FC236}">
                <a16:creationId xmlns:a16="http://schemas.microsoft.com/office/drawing/2014/main" xmlns="" id="{99FA96C5-F6B7-71C4-3AC3-0129B2A0F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1524000"/>
            <a:ext cx="30384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hr-HR" altLang="en-US" sz="1600" i="0" dirty="0" err="1">
                <a:latin typeface="UnizgDisplay Normal" panose="02000505080000020003" pitchFamily="50" charset="0"/>
              </a:rPr>
              <a:t>Soxhlet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 - otapalo se zagrijava, isparava, kondenzira i potom preljeva preko uzorka u </a:t>
            </a:r>
            <a:r>
              <a:rPr lang="hr-HR" altLang="en-US" sz="1600" i="0" dirty="0" err="1">
                <a:latin typeface="UnizgDisplay Normal" panose="02000505080000020003" pitchFamily="50" charset="0"/>
              </a:rPr>
              <a:t>filter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 lijevku</a:t>
            </a:r>
          </a:p>
        </p:txBody>
      </p:sp>
      <p:sp>
        <p:nvSpPr>
          <p:cNvPr id="18" name="Slide Number Placeholder 15">
            <a:extLst>
              <a:ext uri="{FF2B5EF4-FFF2-40B4-BE49-F238E27FC236}">
                <a16:creationId xmlns:a16="http://schemas.microsoft.com/office/drawing/2014/main" xmlns="" id="{F3899BA1-1612-2283-C50E-1087E0199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436F47-AC49-4EAA-A86D-389E15932B83}" type="slidenum">
              <a:rPr lang="hr-HR" altLang="sr-Latn-RS" sz="1000" i="0">
                <a:latin typeface="UnizgDisplay Normal" panose="02000505080000020003" pitchFamily="50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hr-HR" altLang="sr-Latn-RS" sz="1000" i="0" dirty="0">
              <a:latin typeface="UnizgDisplay Normal" panose="02000505080000020003" pitchFamily="50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7F7506A4-1C3C-CE25-4DB0-2545AC97F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250"/>
            <a:ext cx="85693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8288" indent="-268288" eaLnBrk="1" hangingPunct="1"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sz="2000" b="1" i="0" dirty="0">
                <a:latin typeface="UnizgDisplay Normal" panose="02000505080000020003" pitchFamily="50" charset="0"/>
              </a:rPr>
              <a:t>Karakterizacija umreženih polimera - guma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xmlns="" id="{4CF2BE7A-338D-AB21-89CD-B63C72F21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96752"/>
            <a:ext cx="85693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buSzPct val="75000"/>
              <a:buFont typeface="Wingdings" panose="05000000000000000000" pitchFamily="2" charset="2"/>
              <a:buChar char="Ø"/>
            </a:pPr>
            <a:r>
              <a:rPr lang="hr-HR" altLang="en-US" sz="1800" i="0" dirty="0">
                <a:latin typeface="UnizgDisplay Normal" panose="02000505080000020003" pitchFamily="50" charset="0"/>
              </a:rPr>
              <a:t>vrlo je zahtjevna zbog nemogućnosti pripreme uzoraka u otopini ili </a:t>
            </a:r>
            <a:r>
              <a:rPr lang="hr-HR" altLang="en-US" sz="1800" i="0" dirty="0" err="1">
                <a:latin typeface="UnizgDisplay Normal" panose="02000505080000020003" pitchFamily="50" charset="0"/>
              </a:rPr>
              <a:t>taljevini</a:t>
            </a:r>
            <a:endParaRPr lang="hr-HR" altLang="en-US" sz="1800" i="0" dirty="0">
              <a:latin typeface="UnizgDisplay Normal" panose="02000505080000020003" pitchFamily="50" charset="0"/>
            </a:endParaRPr>
          </a:p>
          <a:p>
            <a:pPr marL="285750" indent="-285750" eaLnBrk="1" hangingPunct="1">
              <a:spcBef>
                <a:spcPct val="0"/>
              </a:spcBef>
              <a:buClrTx/>
              <a:buSzPct val="75000"/>
              <a:buFont typeface="Wingdings" panose="05000000000000000000" pitchFamily="2" charset="2"/>
              <a:buChar char="Ø"/>
            </a:pPr>
            <a:r>
              <a:rPr lang="hr-HR" altLang="en-US" sz="1800" i="0" dirty="0">
                <a:latin typeface="UnizgDisplay Normal" panose="02000505080000020003" pitchFamily="50" charset="0"/>
              </a:rPr>
              <a:t>određivanje molekulskih masa mreže  </a:t>
            </a:r>
          </a:p>
          <a:p>
            <a:pPr marL="1657350" lvl="3" indent="-28575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hr-HR" altLang="en-US" sz="1800" i="0" dirty="0">
                <a:latin typeface="UnizgDisplay Normal" panose="02000505080000020003" pitchFamily="50" charset="0"/>
              </a:rPr>
              <a:t> </a:t>
            </a:r>
            <a:r>
              <a:rPr lang="hr-HR" altLang="en-US" sz="1800" i="0" dirty="0" err="1">
                <a:latin typeface="UnizgDisplay Normal" panose="02000505080000020003" pitchFamily="50" charset="0"/>
              </a:rPr>
              <a:t>Mc</a:t>
            </a:r>
            <a:r>
              <a:rPr lang="hr-HR" altLang="en-US" sz="1800" i="0" dirty="0">
                <a:latin typeface="UnizgDisplay Normal" panose="02000505080000020003" pitchFamily="50" charset="0"/>
              </a:rPr>
              <a:t> – određuje se </a:t>
            </a:r>
            <a:r>
              <a:rPr lang="hr-HR" altLang="en-US" sz="1800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metodom bubrenja </a:t>
            </a:r>
            <a:r>
              <a:rPr lang="hr-HR" altLang="en-US" sz="1800" i="0" dirty="0">
                <a:latin typeface="UnizgDisplay Normal" panose="02000505080000020003" pitchFamily="50" charset="0"/>
              </a:rPr>
              <a:t>u otapalu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800" i="0" dirty="0">
              <a:latin typeface="UnizgDisplay Normal" panose="02000505080000020003" pitchFamily="50" charset="0"/>
            </a:endParaRPr>
          </a:p>
          <a:p>
            <a:pPr marL="285750" indent="-285750" eaLnBrk="1" hangingPunct="1">
              <a:spcBef>
                <a:spcPct val="0"/>
              </a:spcBef>
              <a:buClrTx/>
              <a:buSzPct val="75000"/>
              <a:buFont typeface="Wingdings" panose="05000000000000000000" pitchFamily="2" charset="2"/>
              <a:buChar char="Ø"/>
            </a:pPr>
            <a:r>
              <a:rPr lang="hr-HR" altLang="en-US" sz="1800" i="0" dirty="0">
                <a:latin typeface="UnizgDisplay Normal" panose="02000505080000020003" pitchFamily="50" charset="0"/>
              </a:rPr>
              <a:t>određivanje </a:t>
            </a:r>
            <a:r>
              <a:rPr lang="hr-HR" altLang="en-US" sz="1800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mehaničkih svojstava </a:t>
            </a:r>
          </a:p>
          <a:p>
            <a:pPr marL="1657350" lvl="3" indent="-285750" eaLnBrk="1" hangingPunct="1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altLang="en-US" sz="1800" i="0" dirty="0">
                <a:latin typeface="UnizgDisplay Normal" panose="02000505080000020003" pitchFamily="50" charset="0"/>
              </a:rPr>
              <a:t> čvrstoće, elastičnosti, žilavosti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800" i="0" dirty="0">
              <a:latin typeface="UnizgDisplay Normal" panose="02000505080000020003" pitchFamily="50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hr-HR" altLang="en-US" sz="1800" b="1" i="0" dirty="0">
              <a:effectLst>
                <a:outerShdw blurRad="38100" dist="38100" dir="2700000" algn="tl">
                  <a:srgbClr val="C0C0C0"/>
                </a:outerShdw>
              </a:effectLst>
              <a:latin typeface="UnizgDisplay Normal" panose="02000505080000020003" pitchFamily="50" charset="0"/>
            </a:endParaRP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xmlns="" id="{A742E491-8B75-7327-98E8-E0011F65C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11613"/>
            <a:ext cx="8569325" cy="106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i="0" dirty="0" err="1">
                <a:solidFill>
                  <a:srgbClr val="0070C0"/>
                </a:solidFill>
                <a:latin typeface="UnizgDisplay Normal" panose="02000505080000020003" pitchFamily="50" charset="0"/>
              </a:rPr>
              <a:t>Solid</a:t>
            </a:r>
            <a:r>
              <a:rPr lang="hr-HR" altLang="en-US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 </a:t>
            </a:r>
            <a:r>
              <a:rPr lang="hr-HR" altLang="en-US" i="0" dirty="0" err="1">
                <a:solidFill>
                  <a:srgbClr val="0070C0"/>
                </a:solidFill>
                <a:latin typeface="UnizgDisplay Normal" panose="02000505080000020003" pitchFamily="50" charset="0"/>
              </a:rPr>
              <a:t>state</a:t>
            </a:r>
            <a:r>
              <a:rPr lang="hr-HR" altLang="en-US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 NMR </a:t>
            </a:r>
            <a:r>
              <a:rPr lang="hr-HR" altLang="en-US" i="0" dirty="0">
                <a:latin typeface="UnizgDisplay Normal" panose="02000505080000020003" pitchFamily="50" charset="0"/>
              </a:rPr>
              <a:t>–</a:t>
            </a:r>
            <a:r>
              <a:rPr lang="hr-HR" altLang="en-US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 </a:t>
            </a:r>
            <a:r>
              <a:rPr lang="hr-HR" altLang="en-US" i="0" dirty="0">
                <a:latin typeface="UnizgDisplay Normal" panose="02000505080000020003" pitchFamily="50" charset="0"/>
              </a:rPr>
              <a:t>moguće analizirati uzorak u krutom stanju</a:t>
            </a:r>
          </a:p>
          <a:p>
            <a:pPr eaLnBrk="1" hangingPunct="1">
              <a:lnSpc>
                <a:spcPct val="90000"/>
              </a:lnSpc>
              <a:defRPr/>
            </a:pPr>
            <a:endParaRPr lang="hr-HR" altLang="en-US" sz="800" i="0" dirty="0">
              <a:latin typeface="UnizgDisplay Normal" panose="02000505080000020003" pitchFamily="50" charset="0"/>
            </a:endParaRPr>
          </a:p>
          <a:p>
            <a:pPr marL="285750" indent="-285750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SANS</a:t>
            </a:r>
            <a:r>
              <a:rPr lang="hr-HR" altLang="en-US" i="0" dirty="0">
                <a:latin typeface="UnizgDisplay Normal" panose="02000505080000020003" pitchFamily="50" charset="0"/>
              </a:rPr>
              <a:t> (</a:t>
            </a:r>
            <a:r>
              <a:rPr lang="hr-HR" altLang="en-US" i="0" dirty="0" err="1">
                <a:latin typeface="UnizgDisplay Normal" panose="02000505080000020003" pitchFamily="50" charset="0"/>
              </a:rPr>
              <a:t>small</a:t>
            </a:r>
            <a:r>
              <a:rPr lang="hr-HR" altLang="en-US" i="0" dirty="0">
                <a:latin typeface="UnizgDisplay Normal" panose="02000505080000020003" pitchFamily="50" charset="0"/>
              </a:rPr>
              <a:t> </a:t>
            </a:r>
            <a:r>
              <a:rPr lang="hr-HR" altLang="en-US" i="0" dirty="0" err="1">
                <a:latin typeface="UnizgDisplay Normal" panose="02000505080000020003" pitchFamily="50" charset="0"/>
              </a:rPr>
              <a:t>angle</a:t>
            </a:r>
            <a:r>
              <a:rPr lang="hr-HR" altLang="en-US" i="0" dirty="0">
                <a:latin typeface="UnizgDisplay Normal" panose="02000505080000020003" pitchFamily="50" charset="0"/>
              </a:rPr>
              <a:t> neutron </a:t>
            </a:r>
            <a:r>
              <a:rPr lang="hr-HR" altLang="en-US" i="0" dirty="0" err="1">
                <a:latin typeface="UnizgDisplay Normal" panose="02000505080000020003" pitchFamily="50" charset="0"/>
              </a:rPr>
              <a:t>scattering</a:t>
            </a:r>
            <a:r>
              <a:rPr lang="hr-HR" altLang="en-US" i="0" dirty="0">
                <a:latin typeface="UnizgDisplay Normal" panose="02000505080000020003" pitchFamily="50" charset="0"/>
              </a:rPr>
              <a:t>) – veličina, oblik i orijentacija komponenata</a:t>
            </a:r>
          </a:p>
          <a:p>
            <a:pPr eaLnBrk="1" hangingPunct="1">
              <a:lnSpc>
                <a:spcPct val="90000"/>
              </a:lnSpc>
              <a:defRPr/>
            </a:pPr>
            <a:endParaRPr lang="hr-HR" altLang="en-US" sz="800" i="0" dirty="0">
              <a:latin typeface="UnizgDisplay Normal" panose="02000505080000020003" pitchFamily="50" charset="0"/>
            </a:endParaRPr>
          </a:p>
          <a:p>
            <a:pPr marL="285750" indent="-285750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i="0" dirty="0" err="1">
                <a:solidFill>
                  <a:srgbClr val="0070C0"/>
                </a:solidFill>
                <a:latin typeface="UnizgDisplay Normal" panose="02000505080000020003" pitchFamily="50" charset="0"/>
              </a:rPr>
              <a:t>Raman</a:t>
            </a:r>
            <a:r>
              <a:rPr lang="hr-HR" altLang="en-US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 spektroskopija </a:t>
            </a:r>
            <a:r>
              <a:rPr lang="hr-HR" altLang="en-US" i="0" dirty="0">
                <a:latin typeface="UnizgDisplay Normal" panose="02000505080000020003" pitchFamily="50" charset="0"/>
              </a:rPr>
              <a:t>– položaj atoma u molekuli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9BAAB8A6-544B-5485-739F-4E0387BB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B83576-A5FD-4D93-9AB2-092B495A8357}" type="slidenum">
              <a:rPr lang="hr-HR" altLang="sr-Latn-RS" sz="1000" i="0">
                <a:latin typeface="UnizgDisplay Normal" panose="02000505080000020003" pitchFamily="50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hr-HR" altLang="sr-Latn-RS" sz="1000" i="0" dirty="0">
              <a:latin typeface="UnizgDisplay Normal" panose="02000505080000020003" pitchFamily="50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Slikovni rezultat za valna duljina">
            <a:extLst>
              <a:ext uri="{FF2B5EF4-FFF2-40B4-BE49-F238E27FC236}">
                <a16:creationId xmlns:a16="http://schemas.microsoft.com/office/drawing/2014/main" xmlns="" id="{B6B77557-626F-30C7-3275-31A630A1C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0"/>
          <a:stretch>
            <a:fillRect/>
          </a:stretch>
        </p:blipFill>
        <p:spPr bwMode="auto">
          <a:xfrm>
            <a:off x="611188" y="4365625"/>
            <a:ext cx="33274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xmlns="" id="{543B0E74-6235-3F1F-B0BE-059A7EC9B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233363"/>
            <a:ext cx="8713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2400" b="1" i="0" dirty="0">
                <a:latin typeface="UnizgDisplay Normal" panose="02000505080000020003" pitchFamily="50" charset="0"/>
              </a:rPr>
              <a:t>SPEKTROSKOPSKE</a:t>
            </a:r>
            <a:r>
              <a:rPr lang="hr-HR" sz="2800" b="1" i="0" dirty="0">
                <a:latin typeface="UnizgDisplay Normal" panose="02000505080000020003" pitchFamily="50" charset="0"/>
              </a:rPr>
              <a:t> </a:t>
            </a:r>
            <a:r>
              <a:rPr lang="en-GB" sz="2400" b="1" i="0" dirty="0">
                <a:latin typeface="UnizgDisplay Normal" panose="02000505080000020003" pitchFamily="50" charset="0"/>
              </a:rPr>
              <a:t>TEHNIKE</a:t>
            </a:r>
            <a:endParaRPr lang="hr-HR" sz="2400" b="1" i="0" dirty="0">
              <a:latin typeface="UnizgDisplay Normal" panose="02000505080000020003" pitchFamily="50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460A5D8-A4EB-7906-4800-F528AF1AB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024691"/>
            <a:ext cx="870585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lang="hr-HR" altLang="en-US" sz="1800" i="0" dirty="0">
                <a:latin typeface="UnizgDisplay Normal" panose="02000505080000020003" pitchFamily="50" charset="0"/>
              </a:rPr>
              <a:t>Eksperimentalne spektroskopske tehnike – omogućuju </a:t>
            </a:r>
            <a:r>
              <a:rPr lang="hr-HR" altLang="en-US" sz="1800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određivanje strukturne formule organskih spojeva</a:t>
            </a:r>
          </a:p>
          <a:p>
            <a:pPr marL="285750" indent="-285750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lang="hr-HR" altLang="en-US" sz="1800" i="0" u="sng" dirty="0">
                <a:solidFill>
                  <a:srgbClr val="0070C0"/>
                </a:solidFill>
                <a:latin typeface="UnizgDisplay Normal" panose="02000505080000020003" pitchFamily="50" charset="0"/>
              </a:rPr>
              <a:t>Određuju položaj i vrstu veze između atoma u molekuli</a:t>
            </a:r>
            <a:r>
              <a:rPr lang="hr-HR" altLang="en-US" sz="1800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 </a:t>
            </a:r>
            <a:r>
              <a:rPr lang="hr-HR" altLang="en-US" sz="1800" i="0" dirty="0">
                <a:latin typeface="UnizgDisplay Normal" panose="02000505080000020003" pitchFamily="50" charset="0"/>
              </a:rPr>
              <a:t>budući da organske tvari uspostavljaju interakcije sa svjetlom</a:t>
            </a:r>
            <a:r>
              <a:rPr lang="en-GB" altLang="en-US" sz="1800" i="0" dirty="0">
                <a:latin typeface="UnizgDisplay Normal" panose="02000505080000020003" pitchFamily="50" charset="0"/>
              </a:rPr>
              <a:t>,</a:t>
            </a:r>
            <a:r>
              <a:rPr lang="hr-HR" altLang="en-US" sz="1800" i="0" dirty="0">
                <a:latin typeface="UnizgDisplay Normal" panose="02000505080000020003" pitchFamily="50" charset="0"/>
              </a:rPr>
              <a:t> odnosno elektromagnetskim zračenjem (EMZ)</a:t>
            </a:r>
            <a:endParaRPr lang="hr-HR" altLang="en-US" sz="1800" i="0" dirty="0">
              <a:solidFill>
                <a:srgbClr val="9933FF"/>
              </a:solidFill>
              <a:latin typeface="UnizgDisplay Normal" panose="02000505080000020003" pitchFamily="50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475D234C-3E92-33B3-AC48-3E3689D83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819767"/>
            <a:ext cx="8713788" cy="1631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68288" indent="-268288" algn="just" eaLnBrk="1" hangingPunct="1"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sz="2000" i="0" dirty="0">
                <a:latin typeface="UnizgDisplay Normal" panose="02000505080000020003" pitchFamily="50" charset="0"/>
              </a:rPr>
              <a:t> </a:t>
            </a:r>
            <a:r>
              <a:rPr lang="hr-HR" sz="2000" i="0" u="sng" dirty="0">
                <a:latin typeface="UnizgDisplay Normal" panose="02000505080000020003" pitchFamily="50" charset="0"/>
              </a:rPr>
              <a:t>E</a:t>
            </a:r>
            <a:r>
              <a:rPr lang="en-GB" sz="2000" i="0" u="sng" dirty="0">
                <a:latin typeface="UnizgDisplay Normal" panose="02000505080000020003" pitchFamily="50" charset="0"/>
              </a:rPr>
              <a:t>MZ</a:t>
            </a:r>
            <a:r>
              <a:rPr lang="hr-HR" sz="2000" i="0" dirty="0">
                <a:latin typeface="UnizgDisplay Normal" panose="02000505080000020003" pitchFamily="50" charset="0"/>
              </a:rPr>
              <a:t> </a:t>
            </a:r>
            <a:r>
              <a:rPr lang="en-GB" sz="2000" i="0" dirty="0">
                <a:latin typeface="UnizgDisplay Normal" panose="02000505080000020003" pitchFamily="50" charset="0"/>
              </a:rPr>
              <a:t> </a:t>
            </a:r>
            <a:r>
              <a:rPr lang="hr-HR" sz="2000" i="0" dirty="0">
                <a:latin typeface="UnizgDisplay Normal" panose="02000505080000020003" pitchFamily="50" charset="0"/>
              </a:rPr>
              <a:t>je sinusoidno zračenje koje karakterizira</a:t>
            </a:r>
            <a:r>
              <a:rPr lang="en-GB" sz="2000" i="0" dirty="0">
                <a:latin typeface="UnizgDisplay Normal" panose="02000505080000020003" pitchFamily="50" charset="0"/>
              </a:rPr>
              <a:t>:</a:t>
            </a:r>
            <a:r>
              <a:rPr lang="hr-HR" sz="2000" i="0" dirty="0">
                <a:latin typeface="UnizgDisplay Normal" panose="02000505080000020003" pitchFamily="50" charset="0"/>
              </a:rPr>
              <a:t> </a:t>
            </a:r>
          </a:p>
          <a:p>
            <a:pPr marL="536575" indent="-176213" algn="just"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hr-HR" sz="1600" i="0" dirty="0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lang="hr-HR" sz="1600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 - valna duljina </a:t>
            </a:r>
            <a:r>
              <a:rPr lang="hr-HR" sz="1600" i="0" dirty="0">
                <a:latin typeface="UnizgDisplay Normal" panose="02000505080000020003" pitchFamily="50" charset="0"/>
              </a:rPr>
              <a:t>(udaljenost dvaju maksimuma),</a:t>
            </a:r>
          </a:p>
          <a:p>
            <a:pPr marL="536575" indent="-176213" algn="just"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hr-HR" sz="1600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a - amplituda </a:t>
            </a:r>
            <a:r>
              <a:rPr lang="hr-HR" sz="1600" i="0" dirty="0">
                <a:latin typeface="UnizgDisplay Normal" panose="02000505080000020003" pitchFamily="50" charset="0"/>
              </a:rPr>
              <a:t>(visina vala)</a:t>
            </a:r>
            <a:endParaRPr lang="en-GB" sz="1600" i="0" dirty="0">
              <a:latin typeface="UnizgDisplay Normal" panose="02000505080000020003" pitchFamily="50" charset="0"/>
            </a:endParaRPr>
          </a:p>
          <a:p>
            <a:pPr marL="536575" indent="-176213" algn="just"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GB" sz="1600" i="0" dirty="0">
                <a:solidFill>
                  <a:srgbClr val="0070C0"/>
                </a:solidFill>
                <a:latin typeface="UnizgDisplay Normal" panose="02000505080000020003" pitchFamily="50" charset="0"/>
                <a:cs typeface="Times New Roman" panose="02020603050405020304" pitchFamily="18" charset="0"/>
              </a:rPr>
              <a:t>c – </a:t>
            </a:r>
            <a:r>
              <a:rPr lang="en-GB" sz="1600" i="0" dirty="0" err="1">
                <a:solidFill>
                  <a:srgbClr val="0070C0"/>
                </a:solidFill>
                <a:latin typeface="UnizgDisplay Normal" panose="02000505080000020003" pitchFamily="50" charset="0"/>
                <a:cs typeface="Times New Roman" panose="02020603050405020304" pitchFamily="18" charset="0"/>
              </a:rPr>
              <a:t>brzina</a:t>
            </a:r>
            <a:r>
              <a:rPr lang="en-GB" sz="1600" i="0" dirty="0">
                <a:solidFill>
                  <a:srgbClr val="0070C0"/>
                </a:solidFill>
                <a:latin typeface="UnizgDisplay Normal" panose="02000505080000020003" pitchFamily="50" charset="0"/>
                <a:cs typeface="Times New Roman" panose="02020603050405020304" pitchFamily="18" charset="0"/>
              </a:rPr>
              <a:t> </a:t>
            </a:r>
            <a:r>
              <a:rPr lang="en-GB" sz="1600" i="0" dirty="0" err="1">
                <a:solidFill>
                  <a:srgbClr val="0070C0"/>
                </a:solidFill>
                <a:latin typeface="UnizgDisplay Normal" panose="02000505080000020003" pitchFamily="50" charset="0"/>
                <a:cs typeface="Times New Roman" panose="02020603050405020304" pitchFamily="18" charset="0"/>
              </a:rPr>
              <a:t>širenja</a:t>
            </a:r>
            <a:r>
              <a:rPr lang="en-GB" sz="1600" i="0" dirty="0">
                <a:solidFill>
                  <a:srgbClr val="0070C0"/>
                </a:solidFill>
                <a:latin typeface="UnizgDisplay Normal" panose="02000505080000020003" pitchFamily="50" charset="0"/>
                <a:cs typeface="Times New Roman" panose="02020603050405020304" pitchFamily="18" charset="0"/>
              </a:rPr>
              <a:t> </a:t>
            </a:r>
            <a:r>
              <a:rPr lang="en-GB" sz="1600" i="0" dirty="0" err="1">
                <a:solidFill>
                  <a:srgbClr val="0070C0"/>
                </a:solidFill>
                <a:latin typeface="UnizgDisplay Normal" panose="02000505080000020003" pitchFamily="50" charset="0"/>
                <a:cs typeface="Times New Roman" panose="02020603050405020304" pitchFamily="18" charset="0"/>
              </a:rPr>
              <a:t>vala</a:t>
            </a:r>
            <a:r>
              <a:rPr lang="en-GB" sz="1600" i="0" dirty="0">
                <a:solidFill>
                  <a:srgbClr val="0070C0"/>
                </a:solidFill>
                <a:latin typeface="UnizgDisplay Normal" panose="02000505080000020003" pitchFamily="50" charset="0"/>
                <a:cs typeface="Times New Roman" panose="02020603050405020304" pitchFamily="18" charset="0"/>
              </a:rPr>
              <a:t> </a:t>
            </a:r>
          </a:p>
          <a:p>
            <a:pPr marL="536575" indent="-176213" algn="just"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hr-HR" sz="1600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n – frekvencija</a:t>
            </a:r>
            <a:r>
              <a:rPr lang="en-GB" sz="1600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 </a:t>
            </a:r>
            <a:r>
              <a:rPr lang="en-GB" sz="1600" i="0" dirty="0" err="1">
                <a:solidFill>
                  <a:srgbClr val="0070C0"/>
                </a:solidFill>
                <a:latin typeface="UnizgDisplay Normal" panose="02000505080000020003" pitchFamily="50" charset="0"/>
              </a:rPr>
              <a:t>vala</a:t>
            </a:r>
            <a:r>
              <a:rPr lang="hr-HR" sz="1600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 </a:t>
            </a:r>
            <a:r>
              <a:rPr lang="en-GB" sz="1600" i="0" dirty="0">
                <a:latin typeface="UnizgDisplay Normal" panose="02000505080000020003" pitchFamily="50" charset="0"/>
              </a:rPr>
              <a:t>(</a:t>
            </a:r>
            <a:r>
              <a:rPr lang="en-GB" sz="1600" i="0" dirty="0" err="1">
                <a:latin typeface="UnizgDisplay Normal" panose="02000505080000020003" pitchFamily="50" charset="0"/>
              </a:rPr>
              <a:t>broj</a:t>
            </a:r>
            <a:r>
              <a:rPr lang="en-GB" sz="1600" i="0" dirty="0">
                <a:latin typeface="UnizgDisplay Normal" panose="02000505080000020003" pitchFamily="50" charset="0"/>
              </a:rPr>
              <a:t> </a:t>
            </a:r>
            <a:r>
              <a:rPr lang="en-GB" sz="1600" i="0" dirty="0" err="1">
                <a:latin typeface="UnizgDisplay Normal" panose="02000505080000020003" pitchFamily="50" charset="0"/>
              </a:rPr>
              <a:t>ponavljajućih</a:t>
            </a:r>
            <a:r>
              <a:rPr lang="en-GB" sz="1600" i="0" dirty="0">
                <a:latin typeface="UnizgDisplay Normal" panose="02000505080000020003" pitchFamily="50" charset="0"/>
              </a:rPr>
              <a:t> </a:t>
            </a:r>
            <a:r>
              <a:rPr lang="en-GB" sz="1600" i="0" dirty="0" err="1">
                <a:latin typeface="UnizgDisplay Normal" panose="02000505080000020003" pitchFamily="50" charset="0"/>
              </a:rPr>
              <a:t>ciklusa</a:t>
            </a:r>
            <a:r>
              <a:rPr lang="en-GB" sz="1600" i="0" dirty="0">
                <a:latin typeface="UnizgDisplay Normal" panose="02000505080000020003" pitchFamily="50" charset="0"/>
              </a:rPr>
              <a:t> </a:t>
            </a:r>
            <a:r>
              <a:rPr lang="en-GB" sz="1600" i="0" dirty="0" err="1">
                <a:latin typeface="UnizgDisplay Normal" panose="02000505080000020003" pitchFamily="50" charset="0"/>
              </a:rPr>
              <a:t>valnog</a:t>
            </a:r>
            <a:r>
              <a:rPr lang="en-GB" sz="1600" i="0" dirty="0">
                <a:latin typeface="UnizgDisplay Normal" panose="02000505080000020003" pitchFamily="50" charset="0"/>
              </a:rPr>
              <a:t> </a:t>
            </a:r>
            <a:r>
              <a:rPr lang="en-GB" sz="1600" i="0" dirty="0" err="1">
                <a:latin typeface="UnizgDisplay Normal" panose="02000505080000020003" pitchFamily="50" charset="0"/>
              </a:rPr>
              <a:t>oblika</a:t>
            </a:r>
            <a:r>
              <a:rPr lang="en-GB" sz="1600" i="0" dirty="0">
                <a:latin typeface="UnizgDisplay Normal" panose="02000505080000020003" pitchFamily="50" charset="0"/>
              </a:rPr>
              <a:t> u </a:t>
            </a:r>
            <a:r>
              <a:rPr lang="en-GB" sz="1600" i="0" dirty="0" err="1">
                <a:latin typeface="UnizgDisplay Normal" panose="02000505080000020003" pitchFamily="50" charset="0"/>
              </a:rPr>
              <a:t>sekundi</a:t>
            </a:r>
            <a:r>
              <a:rPr lang="en-GB" sz="1600" i="0" dirty="0">
                <a:latin typeface="UnizgDisplay Normal" panose="02000505080000020003" pitchFamily="50" charset="0"/>
              </a:rPr>
              <a:t>, </a:t>
            </a:r>
            <a:r>
              <a:rPr lang="en-GB" sz="1600" i="0" dirty="0" err="1">
                <a:latin typeface="UnizgDisplay Normal" panose="02000505080000020003" pitchFamily="50" charset="0"/>
              </a:rPr>
              <a:t>tj</a:t>
            </a:r>
            <a:r>
              <a:rPr lang="en-GB" sz="1600" i="0" dirty="0">
                <a:latin typeface="UnizgDisplay Normal" panose="02000505080000020003" pitchFamily="50" charset="0"/>
              </a:rPr>
              <a:t>. </a:t>
            </a:r>
            <a:r>
              <a:rPr lang="hr-HR" sz="1600" i="0" dirty="0">
                <a:latin typeface="UnizgDisplay Normal" panose="02000505080000020003" pitchFamily="50" charset="0"/>
              </a:rPr>
              <a:t>broj valnih maksimuma koji prolazi kroz 1 točku u sekundi brzinom svjetlosti) 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xmlns="" id="{E0B7CA50-9472-E9A1-A4F0-B2A1C886D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4964643"/>
            <a:ext cx="560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r-HR" b="1" i="0" dirty="0">
                <a:solidFill>
                  <a:srgbClr val="FF3300"/>
                </a:solidFill>
                <a:latin typeface="Symbol" panose="05050102010706020507" pitchFamily="18" charset="2"/>
              </a:rPr>
              <a:t>l</a:t>
            </a:r>
            <a:r>
              <a:rPr lang="hr-HR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zgDisplay Normal" panose="02000505080000020003" pitchFamily="50" charset="0"/>
              </a:rPr>
              <a:t> 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192BBA30-2FB3-FB9E-603B-B86986ED4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4857750"/>
            <a:ext cx="4572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2C26DB1E-02B7-BF80-E042-C187D7CB4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613" y="5792788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sz="1400" i="0" dirty="0">
                <a:latin typeface="UnizgDisplay Normal" panose="02000505080000020003" pitchFamily="50" charset="0"/>
              </a:rPr>
              <a:t>Sinusoidni</a:t>
            </a:r>
            <a:r>
              <a:rPr lang="en-GB" altLang="en-US" sz="1400" i="0" dirty="0">
                <a:latin typeface="UnizgDisplay Normal" panose="02000505080000020003" pitchFamily="50" charset="0"/>
              </a:rPr>
              <a:t> </a:t>
            </a:r>
            <a:r>
              <a:rPr lang="en-GB" altLang="en-US" sz="1400" i="0" dirty="0" err="1">
                <a:latin typeface="UnizgDisplay Normal" panose="02000505080000020003" pitchFamily="50" charset="0"/>
              </a:rPr>
              <a:t>valovi</a:t>
            </a:r>
            <a:r>
              <a:rPr lang="en-GB" altLang="en-US" sz="1400" i="0" dirty="0">
                <a:latin typeface="UnizgDisplay Normal" panose="02000505080000020003" pitchFamily="50" charset="0"/>
              </a:rPr>
              <a:t> </a:t>
            </a:r>
            <a:r>
              <a:rPr lang="en-GB" altLang="en-US" sz="1400" i="0" dirty="0" err="1">
                <a:latin typeface="UnizgDisplay Normal" panose="02000505080000020003" pitchFamily="50" charset="0"/>
              </a:rPr>
              <a:t>različitih</a:t>
            </a:r>
            <a:r>
              <a:rPr lang="en-GB" altLang="en-US" sz="1400" i="0" dirty="0">
                <a:latin typeface="UnizgDisplay Normal" panose="02000505080000020003" pitchFamily="50" charset="0"/>
              </a:rPr>
              <a:t> </a:t>
            </a:r>
            <a:r>
              <a:rPr lang="en-GB" altLang="en-US" sz="1400" i="0" dirty="0" err="1">
                <a:latin typeface="UnizgDisplay Normal" panose="02000505080000020003" pitchFamily="50" charset="0"/>
              </a:rPr>
              <a:t>frekvencija</a:t>
            </a:r>
            <a:r>
              <a:rPr lang="hr-HR" altLang="en-US" sz="1400" i="0" dirty="0">
                <a:latin typeface="UnizgDisplay Normal" panose="02000505080000020003" pitchFamily="50" charset="0"/>
              </a:rPr>
              <a:t>,</a:t>
            </a:r>
            <a:r>
              <a:rPr lang="en-GB" altLang="en-US" sz="1400" i="0" dirty="0">
                <a:latin typeface="UnizgDisplay Normal" panose="02000505080000020003" pitchFamily="50" charset="0"/>
              </a:rPr>
              <a:t> </a:t>
            </a:r>
            <a:r>
              <a:rPr lang="en-GB" altLang="en-US" sz="1400" i="0" dirty="0" err="1">
                <a:latin typeface="UnizgDisplay Normal" panose="02000505080000020003" pitchFamily="50" charset="0"/>
              </a:rPr>
              <a:t>donji</a:t>
            </a:r>
            <a:r>
              <a:rPr lang="en-GB" altLang="en-US" sz="1400" i="0" dirty="0">
                <a:latin typeface="UnizgDisplay Normal" panose="02000505080000020003" pitchFamily="50" charset="0"/>
              </a:rPr>
              <a:t> </a:t>
            </a:r>
            <a:r>
              <a:rPr lang="en-GB" altLang="en-US" sz="1400" i="0" dirty="0" err="1">
                <a:latin typeface="UnizgDisplay Normal" panose="02000505080000020003" pitchFamily="50" charset="0"/>
              </a:rPr>
              <a:t>valovi</a:t>
            </a:r>
            <a:r>
              <a:rPr lang="en-GB" altLang="en-US" sz="1400" i="0" dirty="0">
                <a:latin typeface="UnizgDisplay Normal" panose="02000505080000020003" pitchFamily="50" charset="0"/>
              </a:rPr>
              <a:t> </a:t>
            </a:r>
            <a:r>
              <a:rPr lang="en-GB" altLang="en-US" sz="1400" i="0" dirty="0" err="1">
                <a:latin typeface="UnizgDisplay Normal" panose="02000505080000020003" pitchFamily="50" charset="0"/>
              </a:rPr>
              <a:t>imaju</a:t>
            </a:r>
            <a:r>
              <a:rPr lang="en-GB" altLang="en-US" sz="1400" i="0" dirty="0">
                <a:latin typeface="UnizgDisplay Normal" panose="02000505080000020003" pitchFamily="50" charset="0"/>
              </a:rPr>
              <a:t> </a:t>
            </a:r>
            <a:r>
              <a:rPr lang="en-GB" altLang="en-US" sz="1400" i="0" dirty="0" err="1">
                <a:latin typeface="UnizgDisplay Normal" panose="02000505080000020003" pitchFamily="50" charset="0"/>
              </a:rPr>
              <a:t>veću</a:t>
            </a:r>
            <a:r>
              <a:rPr lang="en-GB" altLang="en-US" sz="1400" i="0" dirty="0">
                <a:latin typeface="UnizgDisplay Normal" panose="02000505080000020003" pitchFamily="50" charset="0"/>
              </a:rPr>
              <a:t> </a:t>
            </a:r>
            <a:r>
              <a:rPr lang="en-GB" altLang="en-US" sz="1400" i="0" dirty="0" err="1">
                <a:latin typeface="UnizgDisplay Normal" panose="02000505080000020003" pitchFamily="50" charset="0"/>
              </a:rPr>
              <a:t>frekvenciju</a:t>
            </a:r>
            <a:r>
              <a:rPr lang="en-GB" altLang="en-US" sz="1400" i="0" dirty="0">
                <a:latin typeface="UnizgDisplay Normal" panose="02000505080000020003" pitchFamily="50" charset="0"/>
              </a:rPr>
              <a:t> od </a:t>
            </a:r>
            <a:r>
              <a:rPr lang="en-GB" altLang="en-US" sz="1400" i="0" dirty="0" err="1">
                <a:latin typeface="UnizgDisplay Normal" panose="02000505080000020003" pitchFamily="50" charset="0"/>
              </a:rPr>
              <a:t>onih</a:t>
            </a:r>
            <a:r>
              <a:rPr lang="en-GB" altLang="en-US" sz="1400" i="0" dirty="0">
                <a:latin typeface="UnizgDisplay Normal" panose="02000505080000020003" pitchFamily="50" charset="0"/>
              </a:rPr>
              <a:t> </a:t>
            </a:r>
            <a:r>
              <a:rPr lang="en-GB" altLang="en-US" sz="1400" i="0" dirty="0" err="1">
                <a:latin typeface="UnizgDisplay Normal" panose="02000505080000020003" pitchFamily="50" charset="0"/>
              </a:rPr>
              <a:t>iznad</a:t>
            </a:r>
            <a:r>
              <a:rPr lang="en-GB" altLang="en-US" sz="1400" i="0" dirty="0">
                <a:latin typeface="UnizgDisplay Normal" panose="02000505080000020003" pitchFamily="50" charset="0"/>
              </a:rPr>
              <a:t> </a:t>
            </a:r>
            <a:r>
              <a:rPr lang="en-GB" altLang="en-US" sz="1400" i="0" dirty="0" err="1">
                <a:latin typeface="UnizgDisplay Normal" panose="02000505080000020003" pitchFamily="50" charset="0"/>
              </a:rPr>
              <a:t>njih</a:t>
            </a:r>
            <a:endParaRPr lang="en-GB" altLang="en-US" sz="1400" i="0" dirty="0">
              <a:latin typeface="UnizgDisplay Normal" panose="02000505080000020003" pitchFamily="50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173A7518-D365-338D-D87B-E0E1C12C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B3F18E-D689-48EF-9CC6-1F16ADBF6AC8}" type="slidenum">
              <a:rPr lang="hr-HR" altLang="sr-Latn-RS" sz="1000" i="0">
                <a:latin typeface="UnizgDisplay Normal" panose="02000505080000020003" pitchFamily="50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hr-HR" altLang="sr-Latn-RS" sz="1000" i="0">
              <a:latin typeface="UnizgDisplay Normal" panose="02000505080000020003" pitchFamily="50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xmlns="" id="{F2B4908F-194D-85E8-5AD4-2F8DAF5F4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DFF17-98D9-4881-B901-DC74AE3B0024}" type="slidenum">
              <a:rPr lang="hr-HR" altLang="sr-Latn-RS" i="0" smtClean="0">
                <a:latin typeface="UnizgDisplay Normal" panose="02000505080000020003" pitchFamily="50" charset="0"/>
              </a:rPr>
              <a:pPr>
                <a:defRPr/>
              </a:pPr>
              <a:t>3</a:t>
            </a:fld>
            <a:endParaRPr lang="hr-HR" altLang="sr-Latn-RS" i="0">
              <a:latin typeface="UnizgDisplay Normal" panose="02000505080000020003" pitchFamily="50" charset="0"/>
            </a:endParaRPr>
          </a:p>
        </p:txBody>
      </p:sp>
      <p:sp>
        <p:nvSpPr>
          <p:cNvPr id="3" name="Pravokutnik 4">
            <a:extLst>
              <a:ext uri="{FF2B5EF4-FFF2-40B4-BE49-F238E27FC236}">
                <a16:creationId xmlns:a16="http://schemas.microsoft.com/office/drawing/2014/main" xmlns="" id="{99476376-0ACB-BFE4-BDC0-228DFE176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27013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r-HR" altLang="en-US" b="1" i="0" dirty="0">
                <a:latin typeface="UnizgDisplay Normal" panose="02000505080000020003" pitchFamily="50" charset="0"/>
              </a:rPr>
              <a:t>OCJENJIVANJE</a:t>
            </a:r>
            <a:endParaRPr lang="en-US" altLang="en-US" b="1" i="0" dirty="0">
              <a:latin typeface="UnizgDisplay Normal" panose="02000505080000020003" pitchFamily="50" charset="0"/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25580A70-92BE-508E-CFC6-B2C70D83F37D}"/>
              </a:ext>
            </a:extLst>
          </p:cNvPr>
          <p:cNvSpPr/>
          <p:nvPr/>
        </p:nvSpPr>
        <p:spPr>
          <a:xfrm>
            <a:off x="395536" y="908720"/>
            <a:ext cx="80864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b="1" i="0" dirty="0">
                <a:latin typeface="UnizgDisplay Normal" panose="02000505080000020003" pitchFamily="50" charset="0"/>
              </a:rPr>
              <a:t>3 KOLOKVIJA</a:t>
            </a:r>
            <a:r>
              <a:rPr lang="en-US" b="1" i="0" dirty="0">
                <a:latin typeface="UnizgDisplay Normal" panose="02000505080000020003" pitchFamily="50" charset="0"/>
              </a:rPr>
              <a:t> </a:t>
            </a:r>
            <a:endParaRPr lang="hr-HR" b="1" i="0" dirty="0">
              <a:latin typeface="UnizgDisplay Normal" panose="02000505080000020003" pitchFamily="50" charset="0"/>
            </a:endParaRPr>
          </a:p>
          <a:p>
            <a:pPr>
              <a:defRPr/>
            </a:pPr>
            <a:endParaRPr lang="hr-HR" i="0" dirty="0">
              <a:latin typeface="UnizgDisplay Normal" panose="02000505080000020003" pitchFamily="50" charset="0"/>
            </a:endParaRPr>
          </a:p>
          <a:p>
            <a:pPr>
              <a:defRPr/>
            </a:pPr>
            <a:r>
              <a:rPr lang="hr-HR" i="0" dirty="0">
                <a:latin typeface="UnizgDisplay Normal" panose="02000505080000020003" pitchFamily="50" charset="0"/>
              </a:rPr>
              <a:t>Za svakog nastavnika:</a:t>
            </a:r>
            <a:endParaRPr lang="en-US" i="0" dirty="0">
              <a:latin typeface="UnizgDisplay Normal" panose="0200050508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i="0" dirty="0">
                <a:latin typeface="UnizgDisplay Normal" panose="02000505080000020003" pitchFamily="50" charset="0"/>
              </a:rPr>
              <a:t>5</a:t>
            </a:r>
            <a:r>
              <a:rPr lang="pt-BR" i="0" dirty="0">
                <a:latin typeface="UnizgDisplay Normal" panose="02000505080000020003" pitchFamily="50" charset="0"/>
              </a:rPr>
              <a:t> pitanja x </a:t>
            </a:r>
            <a:r>
              <a:rPr lang="hr-HR" i="0" dirty="0">
                <a:latin typeface="UnizgDisplay Normal" panose="02000505080000020003" pitchFamily="50" charset="0"/>
              </a:rPr>
              <a:t>6 bod</a:t>
            </a:r>
            <a:r>
              <a:rPr lang="pt-BR" i="0" dirty="0">
                <a:latin typeface="UnizgDisplay Normal" panose="02000505080000020003" pitchFamily="50" charset="0"/>
              </a:rPr>
              <a:t> – 30 bodova </a:t>
            </a:r>
            <a:r>
              <a:rPr lang="hr-HR" i="0" dirty="0">
                <a:latin typeface="UnizgDisplay Normal" panose="02000505080000020003" pitchFamily="50" charset="0"/>
              </a:rPr>
              <a:t>(60</a:t>
            </a:r>
            <a:r>
              <a:rPr lang="en-US" i="0" dirty="0">
                <a:latin typeface="UnizgDisplay Normal" panose="02000505080000020003" pitchFamily="50" charset="0"/>
              </a:rPr>
              <a:t> </a:t>
            </a:r>
            <a:r>
              <a:rPr lang="hr-HR" i="0" dirty="0">
                <a:latin typeface="UnizgDisplay Normal" panose="02000505080000020003" pitchFamily="50" charset="0"/>
              </a:rPr>
              <a:t>% = </a:t>
            </a:r>
            <a:r>
              <a:rPr lang="hr-HR" b="1" i="0" dirty="0">
                <a:latin typeface="UnizgDisplay Normal" panose="02000505080000020003" pitchFamily="50" charset="0"/>
              </a:rPr>
              <a:t>18 bodova za prolaz</a:t>
            </a:r>
            <a:r>
              <a:rPr lang="hr-HR" i="0" dirty="0">
                <a:latin typeface="UnizgDisplay Normal" panose="02000505080000020003" pitchFamily="50" charset="0"/>
              </a:rPr>
              <a:t>)</a:t>
            </a:r>
            <a:endParaRPr lang="pt-BR" i="0" dirty="0">
              <a:latin typeface="UnizgDisplay Normal" panose="0200050508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i="0" dirty="0" err="1">
                <a:latin typeface="UnizgDisplay Normal" panose="02000505080000020003" pitchFamily="50" charset="0"/>
              </a:rPr>
              <a:t>Seminar+vježbe</a:t>
            </a:r>
            <a:r>
              <a:rPr lang="hr-HR" i="0" dirty="0">
                <a:latin typeface="UnizgDisplay Normal" panose="02000505080000020003" pitchFamily="50" charset="0"/>
              </a:rPr>
              <a:t> referati</a:t>
            </a:r>
            <a:r>
              <a:rPr lang="en-US" i="0" dirty="0">
                <a:latin typeface="UnizgDisplay Normal" panose="02000505080000020003" pitchFamily="50" charset="0"/>
              </a:rPr>
              <a:t> – </a:t>
            </a:r>
            <a:r>
              <a:rPr lang="hr-HR" i="0" dirty="0">
                <a:latin typeface="UnizgDisplay Normal" panose="02000505080000020003" pitchFamily="50" charset="0"/>
              </a:rPr>
              <a:t>10</a:t>
            </a:r>
            <a:r>
              <a:rPr lang="en-US" i="0" dirty="0">
                <a:latin typeface="UnizgDisplay Normal" panose="02000505080000020003" pitchFamily="50" charset="0"/>
              </a:rPr>
              <a:t> </a:t>
            </a:r>
            <a:r>
              <a:rPr lang="en-US" i="0" dirty="0" err="1">
                <a:latin typeface="UnizgDisplay Normal" panose="02000505080000020003" pitchFamily="50" charset="0"/>
              </a:rPr>
              <a:t>bodova</a:t>
            </a:r>
            <a:endParaRPr lang="hr-HR" i="0" dirty="0">
              <a:latin typeface="UnizgDisplay Normal" panose="0200050508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r-HR" i="0" dirty="0">
              <a:latin typeface="UnizgDisplay Normal" panose="0200050508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r-HR" i="0" dirty="0">
              <a:latin typeface="UnizgDisplay Normal" panose="0200050508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i="0" dirty="0">
                <a:latin typeface="UnizgDisplay Normal" panose="02000505080000020003" pitchFamily="50" charset="0"/>
              </a:rPr>
              <a:t>90 bodova iz kolokvija (3x30) – </a:t>
            </a:r>
            <a:r>
              <a:rPr lang="hr-HR" b="1" i="0" dirty="0">
                <a:latin typeface="UnizgDisplay Normal" panose="02000505080000020003" pitchFamily="50" charset="0"/>
              </a:rPr>
              <a:t>moguće je pisati samo 1 popravni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i="0" dirty="0">
                <a:latin typeface="UnizgDisplay Normal" panose="02000505080000020003" pitchFamily="50" charset="0"/>
              </a:rPr>
              <a:t>30 bodova iz referata (3x10)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i="0" u="sng" dirty="0">
                <a:latin typeface="UnizgDisplay Normal" panose="02000505080000020003" pitchFamily="50" charset="0"/>
              </a:rPr>
              <a:t>9 bodova za prisutnost (9x1)</a:t>
            </a:r>
          </a:p>
          <a:p>
            <a:pPr>
              <a:defRPr/>
            </a:pPr>
            <a:r>
              <a:rPr lang="hr-HR" b="1" i="0" dirty="0">
                <a:solidFill>
                  <a:srgbClr val="FF0000"/>
                </a:solidFill>
                <a:latin typeface="UnizgDisplay Normal" panose="02000505080000020003" pitchFamily="50" charset="0"/>
              </a:rPr>
              <a:t>    129 bodova</a:t>
            </a:r>
            <a:endParaRPr lang="en-US" b="1" i="0" dirty="0">
              <a:solidFill>
                <a:srgbClr val="FF0000"/>
              </a:solidFill>
              <a:latin typeface="UnizgDisplay Normal" panose="02000505080000020003" pitchFamily="50" charset="0"/>
            </a:endParaRPr>
          </a:p>
        </p:txBody>
      </p:sp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xmlns="" id="{EB6C27E4-0E80-4D93-A7E8-E30BBE153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430387"/>
              </p:ext>
            </p:extLst>
          </p:nvPr>
        </p:nvGraphicFramePr>
        <p:xfrm>
          <a:off x="1619672" y="4581128"/>
          <a:ext cx="6290737" cy="12801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954201">
                  <a:extLst>
                    <a:ext uri="{9D8B030D-6E8A-4147-A177-3AD203B41FA5}">
                      <a16:colId xmlns:a16="http://schemas.microsoft.com/office/drawing/2014/main" xmlns="" val="3630659038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xmlns="" val="3533761332"/>
                    </a:ext>
                  </a:extLst>
                </a:gridCol>
                <a:gridCol w="2083239">
                  <a:extLst>
                    <a:ext uri="{9D8B030D-6E8A-4147-A177-3AD203B41FA5}">
                      <a16:colId xmlns:a16="http://schemas.microsoft.com/office/drawing/2014/main" xmlns="" val="4007312888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UnizgDisplay Normal" panose="02000505080000020003" pitchFamily="50" charset="0"/>
                        </a:rPr>
                        <a:t>Ocjena</a:t>
                      </a:r>
                      <a:endParaRPr lang="hr-HR" sz="1400" dirty="0">
                        <a:effectLst/>
                        <a:latin typeface="UnizgDisplay Normal" panose="02000505080000020003" pitchFamily="50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effectLst/>
                          <a:latin typeface="UnizgDisplay Normal" panose="02000505080000020003" pitchFamily="50" charset="0"/>
                        </a:rPr>
                        <a:t>Ukupno ostvareno %</a:t>
                      </a:r>
                    </a:p>
                    <a:p>
                      <a:pPr algn="ctr"/>
                      <a:r>
                        <a:rPr lang="hr-HR" sz="1400" dirty="0">
                          <a:effectLst/>
                          <a:latin typeface="UnizgDisplay Normal" panose="02000505080000020003" pitchFamily="50" charset="0"/>
                        </a:rPr>
                        <a:t>(kolokviji +</a:t>
                      </a:r>
                      <a:r>
                        <a:rPr lang="hr-HR" sz="1400" dirty="0" err="1">
                          <a:effectLst/>
                          <a:latin typeface="UnizgDisplay Normal" panose="02000505080000020003" pitchFamily="50" charset="0"/>
                        </a:rPr>
                        <a:t>seminar+nastava</a:t>
                      </a:r>
                      <a:r>
                        <a:rPr lang="hr-HR" sz="1400" dirty="0">
                          <a:effectLst/>
                          <a:latin typeface="UnizgDisplay Normal" panose="02000505080000020003" pitchFamily="50" charset="0"/>
                        </a:rPr>
                        <a:t>)</a:t>
                      </a:r>
                      <a:endParaRPr lang="hr-HR" sz="1400" dirty="0">
                        <a:effectLst/>
                        <a:latin typeface="UnizgDisplay Normal" panose="02000505080000020003" pitchFamily="50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effectLst/>
                          <a:latin typeface="UnizgDisplay Normal" panose="02000505080000020003" pitchFamily="50" charset="0"/>
                        </a:rPr>
                        <a:t>Bodovi</a:t>
                      </a:r>
                      <a:endParaRPr lang="hr-HR" sz="1400">
                        <a:effectLst/>
                        <a:latin typeface="UnizgDisplay Normal" panose="02000505080000020003" pitchFamily="50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98777261"/>
                  </a:ext>
                </a:extLst>
              </a:tr>
              <a:tr h="192022">
                <a:tc>
                  <a:txBody>
                    <a:bodyPr/>
                    <a:lstStyle/>
                    <a:p>
                      <a:r>
                        <a:rPr lang="hr-HR" sz="1400">
                          <a:effectLst/>
                          <a:latin typeface="UnizgDisplay Normal" panose="02000505080000020003" pitchFamily="50" charset="0"/>
                        </a:rPr>
                        <a:t>dovoljan (2)</a:t>
                      </a:r>
                      <a:endParaRPr lang="hr-HR" sz="1400">
                        <a:effectLst/>
                        <a:latin typeface="UnizgDisplay Normal" panose="02000505080000020003" pitchFamily="50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effectLst/>
                          <a:latin typeface="UnizgDisplay Normal" panose="02000505080000020003" pitchFamily="50" charset="0"/>
                        </a:rPr>
                        <a:t>60 – 70</a:t>
                      </a:r>
                      <a:endParaRPr lang="hr-HR" sz="1400" dirty="0">
                        <a:effectLst/>
                        <a:latin typeface="UnizgDisplay Normal" panose="02000505080000020003" pitchFamily="50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effectLst/>
                          <a:latin typeface="UnizgDisplay Normal" panose="02000505080000020003" pitchFamily="50" charset="0"/>
                        </a:rPr>
                        <a:t>77-90</a:t>
                      </a:r>
                      <a:endParaRPr lang="hr-HR" sz="1400">
                        <a:effectLst/>
                        <a:latin typeface="UnizgDisplay Normal" panose="02000505080000020003" pitchFamily="50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59098962"/>
                  </a:ext>
                </a:extLst>
              </a:tr>
              <a:tr h="192022">
                <a:tc>
                  <a:txBody>
                    <a:bodyPr/>
                    <a:lstStyle/>
                    <a:p>
                      <a:r>
                        <a:rPr lang="hr-HR" sz="1400">
                          <a:effectLst/>
                          <a:latin typeface="UnizgDisplay Normal" panose="02000505080000020003" pitchFamily="50" charset="0"/>
                        </a:rPr>
                        <a:t>dobar (3)</a:t>
                      </a:r>
                      <a:endParaRPr lang="hr-HR" sz="1400">
                        <a:effectLst/>
                        <a:latin typeface="UnizgDisplay Normal" panose="02000505080000020003" pitchFamily="50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effectLst/>
                          <a:latin typeface="UnizgDisplay Normal" panose="02000505080000020003" pitchFamily="50" charset="0"/>
                        </a:rPr>
                        <a:t>71 – 80</a:t>
                      </a:r>
                      <a:endParaRPr lang="hr-HR" sz="1400" dirty="0">
                        <a:effectLst/>
                        <a:latin typeface="UnizgDisplay Normal" panose="02000505080000020003" pitchFamily="50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effectLst/>
                          <a:latin typeface="UnizgDisplay Normal" panose="02000505080000020003" pitchFamily="50" charset="0"/>
                        </a:rPr>
                        <a:t>91-103</a:t>
                      </a:r>
                      <a:endParaRPr lang="hr-HR" sz="1400" dirty="0">
                        <a:effectLst/>
                        <a:latin typeface="UnizgDisplay Normal" panose="02000505080000020003" pitchFamily="50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4686169"/>
                  </a:ext>
                </a:extLst>
              </a:tr>
              <a:tr h="192022">
                <a:tc>
                  <a:txBody>
                    <a:bodyPr/>
                    <a:lstStyle/>
                    <a:p>
                      <a:r>
                        <a:rPr lang="hr-HR" sz="1400">
                          <a:effectLst/>
                          <a:latin typeface="UnizgDisplay Normal" panose="02000505080000020003" pitchFamily="50" charset="0"/>
                        </a:rPr>
                        <a:t>vrlo dobar (4)</a:t>
                      </a:r>
                      <a:endParaRPr lang="hr-HR" sz="1400">
                        <a:effectLst/>
                        <a:latin typeface="UnizgDisplay Normal" panose="02000505080000020003" pitchFamily="50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effectLst/>
                          <a:latin typeface="UnizgDisplay Normal" panose="02000505080000020003" pitchFamily="50" charset="0"/>
                        </a:rPr>
                        <a:t>81 – 90</a:t>
                      </a:r>
                      <a:endParaRPr lang="hr-HR" sz="1400">
                        <a:effectLst/>
                        <a:latin typeface="UnizgDisplay Normal" panose="02000505080000020003" pitchFamily="50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effectLst/>
                          <a:latin typeface="UnizgDisplay Normal" panose="02000505080000020003" pitchFamily="50" charset="0"/>
                        </a:rPr>
                        <a:t>104-116</a:t>
                      </a:r>
                      <a:endParaRPr lang="hr-HR" sz="1400" dirty="0">
                        <a:effectLst/>
                        <a:latin typeface="UnizgDisplay Normal" panose="02000505080000020003" pitchFamily="50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14486407"/>
                  </a:ext>
                </a:extLst>
              </a:tr>
              <a:tr h="192022">
                <a:tc>
                  <a:txBody>
                    <a:bodyPr/>
                    <a:lstStyle/>
                    <a:p>
                      <a:r>
                        <a:rPr lang="hr-HR" sz="1400">
                          <a:effectLst/>
                          <a:latin typeface="UnizgDisplay Normal" panose="02000505080000020003" pitchFamily="50" charset="0"/>
                        </a:rPr>
                        <a:t>izvrstan (5)</a:t>
                      </a:r>
                      <a:endParaRPr lang="hr-HR" sz="1400">
                        <a:effectLst/>
                        <a:latin typeface="UnizgDisplay Normal" panose="02000505080000020003" pitchFamily="50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effectLst/>
                          <a:latin typeface="UnizgDisplay Normal" panose="02000505080000020003" pitchFamily="50" charset="0"/>
                        </a:rPr>
                        <a:t>91 - 100</a:t>
                      </a:r>
                      <a:endParaRPr lang="hr-HR" sz="1400">
                        <a:effectLst/>
                        <a:latin typeface="UnizgDisplay Normal" panose="02000505080000020003" pitchFamily="50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effectLst/>
                          <a:latin typeface="UnizgDisplay Normal" panose="02000505080000020003" pitchFamily="50" charset="0"/>
                        </a:rPr>
                        <a:t>117-129</a:t>
                      </a:r>
                      <a:endParaRPr lang="hr-HR" sz="1400" dirty="0">
                        <a:effectLst/>
                        <a:latin typeface="UnizgDisplay Normal" panose="02000505080000020003" pitchFamily="50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09163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053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vanillin">
            <a:extLst>
              <a:ext uri="{FF2B5EF4-FFF2-40B4-BE49-F238E27FC236}">
                <a16:creationId xmlns:a16="http://schemas.microsoft.com/office/drawing/2014/main" xmlns="" id="{1341B981-7E89-69B7-9844-F203143BA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96"/>
          <a:stretch>
            <a:fillRect/>
          </a:stretch>
        </p:blipFill>
        <p:spPr bwMode="auto">
          <a:xfrm>
            <a:off x="4751388" y="3908425"/>
            <a:ext cx="4392612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B8B427D1-940C-C089-8867-6835B7447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4052888"/>
            <a:ext cx="43291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lang="hr-HR" altLang="en-US" sz="1800" b="1" i="0" dirty="0">
                <a:latin typeface="UnizgDisplay Normal" panose="02000505080000020003" pitchFamily="50" charset="0"/>
              </a:rPr>
              <a:t>Spektroskopske tehnike </a:t>
            </a:r>
            <a:r>
              <a:rPr lang="hr-HR" altLang="en-US" sz="1800" i="0" dirty="0">
                <a:latin typeface="UnizgDisplay Normal" panose="02000505080000020003" pitchFamily="50" charset="0"/>
              </a:rPr>
              <a:t>bilježe </a:t>
            </a:r>
            <a:r>
              <a:rPr lang="hr-HR" altLang="en-US" sz="1800" i="0" dirty="0" err="1">
                <a:latin typeface="UnizgDisplay Normal" panose="02000505080000020003" pitchFamily="50" charset="0"/>
              </a:rPr>
              <a:t>apsorbanciju</a:t>
            </a:r>
            <a:r>
              <a:rPr lang="hr-HR" altLang="en-US" sz="1800" i="0" dirty="0">
                <a:latin typeface="UnizgDisplay Normal" panose="02000505080000020003" pitchFamily="50" charset="0"/>
              </a:rPr>
              <a:t> ili </a:t>
            </a:r>
            <a:r>
              <a:rPr lang="hr-HR" altLang="en-US" sz="1800" i="0" dirty="0" err="1" smtClean="0">
                <a:latin typeface="UnizgDisplay Normal" panose="02000505080000020003" pitchFamily="50" charset="0"/>
              </a:rPr>
              <a:t>transmitanciju</a:t>
            </a:r>
            <a:r>
              <a:rPr lang="hr-HR" altLang="en-US" sz="1800" i="0" dirty="0" smtClean="0">
                <a:latin typeface="UnizgDisplay Normal" panose="02000505080000020003" pitchFamily="50" charset="0"/>
              </a:rPr>
              <a:t> </a:t>
            </a:r>
            <a:r>
              <a:rPr lang="hr-HR" altLang="en-US" sz="1800" i="0" dirty="0">
                <a:latin typeface="UnizgDisplay Normal" panose="02000505080000020003" pitchFamily="50" charset="0"/>
              </a:rPr>
              <a:t>svjetla na određenoj valnoj duljini što se bilježi na </a:t>
            </a:r>
            <a:r>
              <a:rPr lang="hr-HR" altLang="en-US" sz="1800" b="1" i="0" dirty="0">
                <a:latin typeface="UnizgDisplay Normal" panose="02000505080000020003" pitchFamily="50" charset="0"/>
              </a:rPr>
              <a:t>spektrogramu kao </a:t>
            </a:r>
            <a:r>
              <a:rPr lang="hr-HR" altLang="en-US" sz="1800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maksimum</a:t>
            </a:r>
            <a:r>
              <a:rPr lang="hr-HR" altLang="en-US" sz="1800" b="1" i="0" dirty="0">
                <a:latin typeface="UnizgDisplay Normal" panose="02000505080000020003" pitchFamily="50" charset="0"/>
              </a:rPr>
              <a:t>, tj. pik, </a:t>
            </a:r>
            <a:r>
              <a:rPr lang="hr-HR" altLang="en-US" sz="1800" i="0" dirty="0">
                <a:latin typeface="UnizgDisplay Normal" panose="02000505080000020003" pitchFamily="50" charset="0"/>
              </a:rPr>
              <a:t>ovisno o valnoj duljini na kojoj se nalazi pik, identificiramo tvari. 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xmlns="" id="{0B1A87E6-DAE2-3FEC-60E6-B05684A3F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75" y="4254275"/>
            <a:ext cx="353943" cy="21848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hr-HR" altLang="en-US" sz="1100" b="1" dirty="0" err="1">
                <a:latin typeface="UnizgDisplay Normal" panose="02000505080000020003" pitchFamily="50" charset="0"/>
              </a:rPr>
              <a:t>Apsorbancija</a:t>
            </a:r>
            <a:r>
              <a:rPr lang="hr-HR" altLang="en-US" sz="1100" b="1" dirty="0">
                <a:latin typeface="UnizgDisplay Normal" panose="02000505080000020003" pitchFamily="50" charset="0"/>
              </a:rPr>
              <a:t> </a:t>
            </a:r>
            <a:r>
              <a:rPr lang="en-GB" altLang="en-US" sz="1050" b="1" dirty="0" err="1">
                <a:latin typeface="UnizgDisplay Normal" panose="02000505080000020003" pitchFamily="50" charset="0"/>
              </a:rPr>
              <a:t>ili</a:t>
            </a:r>
            <a:r>
              <a:rPr lang="en-GB" altLang="en-US" sz="1100" b="1" dirty="0">
                <a:latin typeface="UnizgDisplay Normal" panose="02000505080000020003" pitchFamily="50" charset="0"/>
              </a:rPr>
              <a:t> </a:t>
            </a:r>
            <a:r>
              <a:rPr lang="en-GB" altLang="en-US" sz="1100" b="1" dirty="0" err="1">
                <a:latin typeface="UnizgDisplay Normal" panose="02000505080000020003" pitchFamily="50" charset="0"/>
              </a:rPr>
              <a:t>transmisjia</a:t>
            </a:r>
            <a:r>
              <a:rPr lang="hr-HR" altLang="en-US" sz="1100" b="1" dirty="0">
                <a:latin typeface="UnizgDisplay Normal" panose="02000505080000020003" pitchFamily="50" charset="0"/>
              </a:rPr>
              <a:t> 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86BCF3E2-8308-8955-60C2-AA38A23A1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104" y="4456000"/>
            <a:ext cx="369332" cy="104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sz="1200" b="1" i="0" dirty="0">
                <a:latin typeface="UnizgDisplay Normal" panose="02000505080000020003" pitchFamily="50" charset="0"/>
              </a:rPr>
              <a:t>Intenzitet</a:t>
            </a:r>
          </a:p>
        </p:txBody>
      </p:sp>
      <p:sp>
        <p:nvSpPr>
          <p:cNvPr id="6" name="Text Box 16">
            <a:extLst>
              <a:ext uri="{FF2B5EF4-FFF2-40B4-BE49-F238E27FC236}">
                <a16:creationId xmlns:a16="http://schemas.microsoft.com/office/drawing/2014/main" xmlns="" id="{A9969691-AD28-0088-D0BB-3C3B3BC4B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3097213"/>
            <a:ext cx="8816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i="0" dirty="0">
                <a:latin typeface="UnizgDisplay Normal" panose="02000505080000020003" pitchFamily="50" charset="0"/>
              </a:rPr>
              <a:t>U dodiru svjetla i materijala</a:t>
            </a:r>
            <a:r>
              <a:rPr lang="en-GB" i="0" dirty="0">
                <a:latin typeface="UnizgDisplay Normal" panose="02000505080000020003" pitchFamily="50" charset="0"/>
              </a:rPr>
              <a:t>  </a:t>
            </a:r>
            <a:r>
              <a:rPr lang="hr-HR" i="0" dirty="0">
                <a:latin typeface="UnizgDisplay Normal" panose="02000505080000020003" pitchFamily="50" charset="0"/>
              </a:rPr>
              <a:t>uspostavljaju se </a:t>
            </a:r>
            <a:r>
              <a:rPr lang="hr-HR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interakcije</a:t>
            </a:r>
            <a:r>
              <a:rPr lang="hr-HR" i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zgDisplay Normal" panose="02000505080000020003" pitchFamily="50" charset="0"/>
              </a:rPr>
              <a:t> </a:t>
            </a:r>
            <a:r>
              <a:rPr lang="hr-HR" i="0" dirty="0">
                <a:latin typeface="UnizgDisplay Normal" panose="02000505080000020003" pitchFamily="50" charset="0"/>
              </a:rPr>
              <a:t>svjetla </a:t>
            </a:r>
            <a:r>
              <a:rPr lang="en-GB" i="0" dirty="0">
                <a:latin typeface="UnizgDisplay Normal" panose="02000505080000020003" pitchFamily="50" charset="0"/>
              </a:rPr>
              <a:t>i</a:t>
            </a:r>
            <a:r>
              <a:rPr lang="hr-HR" i="0" dirty="0">
                <a:solidFill>
                  <a:srgbClr val="00B050"/>
                </a:solidFill>
                <a:latin typeface="UnizgDisplay Normal" panose="02000505080000020003" pitchFamily="50" charset="0"/>
              </a:rPr>
              <a:t> </a:t>
            </a:r>
            <a:r>
              <a:rPr lang="en-GB" i="0" dirty="0" err="1">
                <a:solidFill>
                  <a:srgbClr val="0070C0"/>
                </a:solidFill>
                <a:latin typeface="UnizgDisplay Normal" panose="02000505080000020003" pitchFamily="50" charset="0"/>
              </a:rPr>
              <a:t>materijala</a:t>
            </a:r>
            <a:r>
              <a:rPr lang="en-GB" i="0" dirty="0">
                <a:solidFill>
                  <a:srgbClr val="00B050"/>
                </a:solidFill>
                <a:latin typeface="UnizgDisplay Normal" panose="02000505080000020003" pitchFamily="50" charset="0"/>
              </a:rPr>
              <a:t> </a:t>
            </a:r>
            <a:r>
              <a:rPr lang="en-GB" i="0" dirty="0">
                <a:latin typeface="UnizgDisplay Normal" panose="02000505080000020003" pitchFamily="50" charset="0"/>
              </a:rPr>
              <a:t>(</a:t>
            </a:r>
            <a:r>
              <a:rPr lang="en-GB" i="0" dirty="0" err="1">
                <a:latin typeface="UnizgDisplay Normal" panose="02000505080000020003" pitchFamily="50" charset="0"/>
              </a:rPr>
              <a:t>tvari</a:t>
            </a:r>
            <a:r>
              <a:rPr lang="en-GB" i="0" dirty="0">
                <a:latin typeface="UnizgDisplay Normal" panose="02000505080000020003" pitchFamily="50" charset="0"/>
              </a:rPr>
              <a:t>) </a:t>
            </a:r>
            <a:r>
              <a:rPr lang="hr-HR" i="0" dirty="0">
                <a:latin typeface="UnizgDisplay Normal" panose="02000505080000020003" pitchFamily="50" charset="0"/>
              </a:rPr>
              <a:t>dolazi do </a:t>
            </a:r>
            <a:r>
              <a:rPr lang="hr-HR" i="0" dirty="0" smtClean="0">
                <a:solidFill>
                  <a:srgbClr val="0070C0"/>
                </a:solidFill>
                <a:latin typeface="UnizgDisplay Normal" panose="02000505080000020003" pitchFamily="50" charset="0"/>
              </a:rPr>
              <a:t>apsorpcije</a:t>
            </a:r>
            <a:r>
              <a:rPr lang="hr-HR" i="0" dirty="0" smtClean="0">
                <a:latin typeface="UnizgDisplay Normal" panose="02000505080000020003" pitchFamily="50" charset="0"/>
              </a:rPr>
              <a:t> </a:t>
            </a:r>
            <a:r>
              <a:rPr lang="en-GB" i="0" dirty="0" err="1">
                <a:latin typeface="UnizgDisplay Normal" panose="02000505080000020003" pitchFamily="50" charset="0"/>
              </a:rPr>
              <a:t>i</a:t>
            </a:r>
            <a:r>
              <a:rPr lang="en-GB" i="0" dirty="0">
                <a:latin typeface="UnizgDisplay Normal" panose="02000505080000020003" pitchFamily="50" charset="0"/>
              </a:rPr>
              <a:t>/</a:t>
            </a:r>
            <a:r>
              <a:rPr lang="en-GB" i="0" dirty="0" err="1">
                <a:latin typeface="UnizgDisplay Normal" panose="02000505080000020003" pitchFamily="50" charset="0"/>
              </a:rPr>
              <a:t>ili</a:t>
            </a:r>
            <a:r>
              <a:rPr lang="en-GB" i="0" dirty="0">
                <a:latin typeface="UnizgDisplay Normal" panose="02000505080000020003" pitchFamily="50" charset="0"/>
              </a:rPr>
              <a:t> </a:t>
            </a:r>
            <a:r>
              <a:rPr lang="hr-HR" i="0" dirty="0" smtClean="0">
                <a:solidFill>
                  <a:srgbClr val="0070C0"/>
                </a:solidFill>
                <a:latin typeface="UnizgDisplay Normal" panose="02000505080000020003" pitchFamily="50" charset="0"/>
              </a:rPr>
              <a:t>transmisije</a:t>
            </a:r>
            <a:r>
              <a:rPr lang="en-GB" i="0" dirty="0" smtClean="0">
                <a:solidFill>
                  <a:srgbClr val="0070C0"/>
                </a:solidFill>
                <a:latin typeface="UnizgDisplay Normal" panose="02000505080000020003" pitchFamily="50" charset="0"/>
              </a:rPr>
              <a:t> </a:t>
            </a:r>
            <a:r>
              <a:rPr lang="hr-HR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svjetla</a:t>
            </a:r>
            <a:r>
              <a:rPr lang="en-GB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 </a:t>
            </a:r>
            <a:r>
              <a:rPr lang="en-GB" i="0" dirty="0">
                <a:latin typeface="UnizgDisplay Normal" panose="02000505080000020003" pitchFamily="50" charset="0"/>
              </a:rPr>
              <a:t>od </a:t>
            </a:r>
            <a:r>
              <a:rPr lang="en-GB" i="0" dirty="0" err="1">
                <a:latin typeface="UnizgDisplay Normal" panose="02000505080000020003" pitchFamily="50" charset="0"/>
              </a:rPr>
              <a:t>strane</a:t>
            </a:r>
            <a:r>
              <a:rPr lang="en-GB" i="0" dirty="0">
                <a:latin typeface="UnizgDisplay Normal" panose="02000505080000020003" pitchFamily="50" charset="0"/>
              </a:rPr>
              <a:t> </a:t>
            </a:r>
            <a:r>
              <a:rPr lang="en-GB" i="0" dirty="0" err="1">
                <a:latin typeface="UnizgDisplay Normal" panose="02000505080000020003" pitchFamily="50" charset="0"/>
              </a:rPr>
              <a:t>materijala</a:t>
            </a:r>
            <a:endParaRPr lang="hr-HR" i="0" dirty="0">
              <a:latin typeface="UnizgDisplay Normal" panose="02000505080000020003" pitchFamily="50" charset="0"/>
            </a:endParaRP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xmlns="" id="{C8EC7E01-7277-3AB3-261F-1907DA26F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101725"/>
            <a:ext cx="86248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i="0" dirty="0">
                <a:latin typeface="UnizgDisplay Normal" panose="02000505080000020003" pitchFamily="50" charset="0"/>
              </a:rPr>
              <a:t>Svjetlo se može razmatrati kao</a:t>
            </a:r>
            <a:r>
              <a:rPr lang="en-GB" i="0" dirty="0">
                <a:latin typeface="UnizgDisplay Normal" panose="02000505080000020003" pitchFamily="50" charset="0"/>
              </a:rPr>
              <a:t>:</a:t>
            </a:r>
          </a:p>
          <a:p>
            <a:pPr marL="742950" lvl="1" indent="-285750"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hr-HR" b="1" i="0" dirty="0">
                <a:latin typeface="UnizgDisplay Normal" panose="02000505080000020003" pitchFamily="50" charset="0"/>
              </a:rPr>
              <a:t> </a:t>
            </a:r>
            <a:r>
              <a:rPr lang="hr-HR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val</a:t>
            </a:r>
            <a:r>
              <a:rPr lang="hr-HR" i="0" dirty="0">
                <a:latin typeface="UnizgDisplay Normal" panose="02000505080000020003" pitchFamily="50" charset="0"/>
              </a:rPr>
              <a:t> </a:t>
            </a:r>
            <a:r>
              <a:rPr lang="en-GB" i="0" dirty="0">
                <a:latin typeface="UnizgDisplay Normal" panose="02000505080000020003" pitchFamily="50" charset="0"/>
              </a:rPr>
              <a:t>i </a:t>
            </a:r>
            <a:r>
              <a:rPr lang="en-GB" i="0" dirty="0" err="1">
                <a:latin typeface="UnizgDisplay Normal" panose="02000505080000020003" pitchFamily="50" charset="0"/>
              </a:rPr>
              <a:t>definira</a:t>
            </a:r>
            <a:r>
              <a:rPr lang="en-GB" i="0" dirty="0">
                <a:latin typeface="UnizgDisplay Normal" panose="02000505080000020003" pitchFamily="50" charset="0"/>
              </a:rPr>
              <a:t> se </a:t>
            </a:r>
            <a:r>
              <a:rPr lang="en-GB" i="0" dirty="0" err="1">
                <a:latin typeface="UnizgDisplay Normal" panose="02000505080000020003" pitchFamily="50" charset="0"/>
              </a:rPr>
              <a:t>kao</a:t>
            </a:r>
            <a:r>
              <a:rPr lang="en-GB" i="0" dirty="0">
                <a:latin typeface="UnizgDisplay Normal" panose="02000505080000020003" pitchFamily="50" charset="0"/>
              </a:rPr>
              <a:t>:   </a:t>
            </a:r>
            <a:r>
              <a:rPr lang="hr-HR" altLang="en-US" b="1" i="0" dirty="0">
                <a:latin typeface="UnizgDisplay Normal" panose="02000505080000020003" pitchFamily="50" charset="0"/>
              </a:rPr>
              <a:t>c = </a:t>
            </a:r>
            <a:r>
              <a:rPr lang="hr-HR" altLang="en-US" b="1" i="0" dirty="0">
                <a:latin typeface="Symbol" panose="05050102010706020507" pitchFamily="18" charset="2"/>
              </a:rPr>
              <a:t>l</a:t>
            </a:r>
            <a:r>
              <a:rPr lang="hr-HR" altLang="en-US" b="1" i="0" dirty="0">
                <a:latin typeface="UnizgDisplay Normal" panose="02000505080000020003" pitchFamily="50" charset="0"/>
              </a:rPr>
              <a:t> n</a:t>
            </a:r>
            <a:endParaRPr lang="en-GB" altLang="en-US" b="1" i="0" dirty="0">
              <a:latin typeface="UnizgDisplay Normal" panose="02000505080000020003" pitchFamily="50" charset="0"/>
            </a:endParaRPr>
          </a:p>
          <a:p>
            <a:pPr marL="742950" lvl="1" indent="-285750"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b="1" i="0" dirty="0">
                <a:latin typeface="UnizgDisplay Normal" panose="02000505080000020003" pitchFamily="50" charset="0"/>
              </a:rPr>
              <a:t> </a:t>
            </a:r>
            <a:r>
              <a:rPr lang="hr-HR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čestica</a:t>
            </a:r>
            <a:r>
              <a:rPr lang="en-GB" i="0" dirty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zgDisplay Normal" panose="02000505080000020003" pitchFamily="50" charset="0"/>
              </a:rPr>
              <a:t> </a:t>
            </a:r>
            <a:r>
              <a:rPr lang="hr-HR" altLang="en-US" i="0" dirty="0">
                <a:latin typeface="UnizgDisplay Normal" panose="02000505080000020003" pitchFamily="50" charset="0"/>
              </a:rPr>
              <a:t>čija se </a:t>
            </a:r>
            <a:r>
              <a:rPr lang="hr-HR" altLang="en-US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energija</a:t>
            </a:r>
            <a:r>
              <a:rPr lang="hr-HR" altLang="en-US" i="0" dirty="0">
                <a:latin typeface="UnizgDisplay Normal" panose="02000505080000020003" pitchFamily="50" charset="0"/>
              </a:rPr>
              <a:t> naziva </a:t>
            </a:r>
            <a:r>
              <a:rPr lang="hr-HR" altLang="en-US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foton</a:t>
            </a:r>
            <a:r>
              <a:rPr lang="en-GB" altLang="en-US" i="0" dirty="0">
                <a:latin typeface="UnizgDisplay Normal" panose="02000505080000020003" pitchFamily="50" charset="0"/>
              </a:rPr>
              <a:t>, </a:t>
            </a:r>
            <a:r>
              <a:rPr lang="en-GB" altLang="en-US" i="0" dirty="0" err="1">
                <a:latin typeface="UnizgDisplay Normal" panose="02000505080000020003" pitchFamily="50" charset="0"/>
              </a:rPr>
              <a:t>prema</a:t>
            </a:r>
            <a:r>
              <a:rPr lang="en-GB" altLang="en-US" i="0" dirty="0">
                <a:latin typeface="UnizgDisplay Normal" panose="02000505080000020003" pitchFamily="50" charset="0"/>
              </a:rPr>
              <a:t> </a:t>
            </a:r>
            <a:r>
              <a:rPr lang="en-GB" altLang="en-US" i="0" dirty="0" err="1">
                <a:latin typeface="UnizgDisplay Normal" panose="02000505080000020003" pitchFamily="50" charset="0"/>
              </a:rPr>
              <a:t>Planckovom</a:t>
            </a:r>
            <a:r>
              <a:rPr lang="en-GB" altLang="en-US" i="0" dirty="0">
                <a:latin typeface="UnizgDisplay Normal" panose="02000505080000020003" pitchFamily="50" charset="0"/>
              </a:rPr>
              <a:t> </a:t>
            </a:r>
            <a:r>
              <a:rPr lang="en-GB" altLang="en-US" i="0" dirty="0" err="1">
                <a:latin typeface="UnizgDisplay Normal" panose="02000505080000020003" pitchFamily="50" charset="0"/>
              </a:rPr>
              <a:t>zakonu</a:t>
            </a:r>
            <a:r>
              <a:rPr lang="hr-HR" altLang="en-US" i="0" dirty="0">
                <a:latin typeface="UnizgDisplay Normal" panose="02000505080000020003" pitchFamily="50" charset="0"/>
              </a:rPr>
              <a:t>:</a:t>
            </a:r>
            <a:endParaRPr lang="hr-HR" altLang="en-US" b="1" i="0" dirty="0">
              <a:latin typeface="UnizgDisplay Normal" panose="02000505080000020003" pitchFamily="50" charset="0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xmlns="" id="{C44DB969-6417-00B8-006A-D86FA2002CF1}"/>
              </a:ext>
            </a:extLst>
          </p:cNvPr>
          <p:cNvSpPr/>
          <p:nvPr/>
        </p:nvSpPr>
        <p:spPr>
          <a:xfrm>
            <a:off x="211138" y="279400"/>
            <a:ext cx="8753475" cy="6778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i="0" dirty="0">
                <a:latin typeface="UnizgDisplay Normal" panose="02000505080000020003" pitchFamily="50" charset="0"/>
              </a:rPr>
              <a:t>Brzina širenja </a:t>
            </a:r>
            <a:r>
              <a:rPr lang="en-GB" i="0" dirty="0">
                <a:latin typeface="UnizgDisplay Normal" panose="02000505080000020003" pitchFamily="50" charset="0"/>
              </a:rPr>
              <a:t>EMZ </a:t>
            </a:r>
            <a:r>
              <a:rPr lang="hr-HR" i="0" dirty="0">
                <a:latin typeface="UnizgDisplay Normal" panose="02000505080000020003" pitchFamily="50" charset="0"/>
              </a:rPr>
              <a:t>u vakuumu iznosi 300 000 km</a:t>
            </a:r>
            <a:r>
              <a:rPr lang="en-GB" i="0" dirty="0">
                <a:latin typeface="UnizgDisplay Normal" panose="02000505080000020003" pitchFamily="50" charset="0"/>
              </a:rPr>
              <a:t> </a:t>
            </a:r>
            <a:r>
              <a:rPr lang="hr-HR" i="0" dirty="0">
                <a:latin typeface="UnizgDisplay Normal" panose="02000505080000020003" pitchFamily="50" charset="0"/>
              </a:rPr>
              <a:t>u sekundi</a:t>
            </a:r>
            <a:r>
              <a:rPr lang="en-GB" i="0" dirty="0">
                <a:latin typeface="UnizgDisplay Normal" panose="02000505080000020003" pitchFamily="50" charset="0"/>
              </a:rPr>
              <a:t> (3</a:t>
            </a:r>
            <a:r>
              <a:rPr lang="hr-HR" i="0" dirty="0">
                <a:latin typeface="UnizgDisplay Normal" panose="02000505080000020003" pitchFamily="50" charset="0"/>
              </a:rPr>
              <a:t>,</a:t>
            </a:r>
            <a:r>
              <a:rPr lang="en-GB" i="0" dirty="0">
                <a:latin typeface="UnizgDisplay Normal" panose="02000505080000020003" pitchFamily="50" charset="0"/>
              </a:rPr>
              <a:t>00×10</a:t>
            </a:r>
            <a:r>
              <a:rPr lang="en-GB" i="0" baseline="30000" dirty="0">
                <a:latin typeface="UnizgDisplay Normal" panose="02000505080000020003" pitchFamily="50" charset="0"/>
              </a:rPr>
              <a:t>8</a:t>
            </a:r>
            <a:r>
              <a:rPr lang="en-GB" i="0" dirty="0">
                <a:latin typeface="UnizgDisplay Normal" panose="02000505080000020003" pitchFamily="50" charset="0"/>
              </a:rPr>
              <a:t> m/s)</a:t>
            </a:r>
            <a:r>
              <a:rPr lang="hr-HR" i="0" dirty="0">
                <a:latin typeface="UnizgDisplay Normal" panose="02000505080000020003" pitchFamily="50" charset="0"/>
              </a:rPr>
              <a:t>, označava s </a:t>
            </a:r>
            <a:r>
              <a:rPr lang="hr-HR" sz="2000" b="1" i="0" dirty="0">
                <a:latin typeface="UnizgDisplay Normal" panose="02000505080000020003" pitchFamily="50" charset="0"/>
              </a:rPr>
              <a:t>c</a:t>
            </a:r>
            <a:r>
              <a:rPr lang="hr-HR" i="0" dirty="0">
                <a:latin typeface="UnizgDisplay Normal" panose="02000505080000020003" pitchFamily="50" charset="0"/>
              </a:rPr>
              <a:t>, a zovemo je brzinom svjetlosti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xmlns="" id="{47F12CE9-EC12-160A-F5B1-E81C7CB94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888" y="2117725"/>
            <a:ext cx="32797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defRPr/>
            </a:pPr>
            <a:r>
              <a:rPr lang="hr-HR" altLang="en-US" sz="1400" dirty="0">
                <a:latin typeface="UnizgDisplay Normal" panose="02000505080000020003" pitchFamily="50" charset="0"/>
              </a:rPr>
              <a:t>E = </a:t>
            </a:r>
            <a:r>
              <a:rPr lang="hr-HR" altLang="en-US" sz="1400" dirty="0" err="1">
                <a:latin typeface="UnizgDisplay Normal" panose="02000505080000020003" pitchFamily="50" charset="0"/>
              </a:rPr>
              <a:t>en</a:t>
            </a:r>
            <a:r>
              <a:rPr lang="en-GB" altLang="en-US" sz="1400" dirty="0">
                <a:latin typeface="UnizgDisplay Normal" panose="02000505080000020003" pitchFamily="50" charset="0"/>
              </a:rPr>
              <a:t>e</a:t>
            </a:r>
            <a:r>
              <a:rPr lang="hr-HR" altLang="en-US" sz="1400" dirty="0" err="1">
                <a:latin typeface="UnizgDisplay Normal" panose="02000505080000020003" pitchFamily="50" charset="0"/>
              </a:rPr>
              <a:t>rgija</a:t>
            </a:r>
            <a:r>
              <a:rPr lang="hr-HR" altLang="en-US" sz="1400" dirty="0">
                <a:latin typeface="UnizgDisplay Normal" panose="02000505080000020003" pitchFamily="50" charset="0"/>
              </a:rPr>
              <a:t> fotona (1 kvant)</a:t>
            </a:r>
          </a:p>
          <a:p>
            <a:pPr lvl="1">
              <a:defRPr/>
            </a:pPr>
            <a:r>
              <a:rPr lang="hr-HR" altLang="en-US" sz="1400" dirty="0">
                <a:latin typeface="UnizgDisplay Normal" panose="02000505080000020003" pitchFamily="50" charset="0"/>
              </a:rPr>
              <a:t>h = </a:t>
            </a:r>
            <a:r>
              <a:rPr lang="hr-HR" altLang="en-US" sz="1400" dirty="0" err="1">
                <a:latin typeface="UnizgDisplay Normal" panose="02000505080000020003" pitchFamily="50" charset="0"/>
              </a:rPr>
              <a:t>Planckova</a:t>
            </a:r>
            <a:r>
              <a:rPr lang="hr-HR" altLang="en-US" sz="1400" dirty="0">
                <a:latin typeface="UnizgDisplay Normal" panose="02000505080000020003" pitchFamily="50" charset="0"/>
              </a:rPr>
              <a:t> konstanta</a:t>
            </a:r>
          </a:p>
          <a:p>
            <a:pPr lvl="1">
              <a:defRPr/>
            </a:pPr>
            <a:r>
              <a:rPr lang="hr-HR" altLang="en-US" sz="1400" dirty="0">
                <a:latin typeface="Symbol" panose="05050102010706020507" pitchFamily="18" charset="2"/>
              </a:rPr>
              <a:t>l </a:t>
            </a:r>
            <a:r>
              <a:rPr lang="hr-HR" altLang="en-US" sz="1400" dirty="0">
                <a:latin typeface="UnizgDisplay Normal" panose="02000505080000020003" pitchFamily="50" charset="0"/>
              </a:rPr>
              <a:t>= valna duljina (nm, mm)</a:t>
            </a:r>
          </a:p>
          <a:p>
            <a:pPr lvl="1">
              <a:defRPr/>
            </a:pPr>
            <a:r>
              <a:rPr lang="hr-HR" altLang="en-US" sz="1400" i="0" dirty="0">
                <a:latin typeface="UnizgDisplay Normal" panose="02000505080000020003" pitchFamily="50" charset="0"/>
              </a:rPr>
              <a:t>n</a:t>
            </a:r>
            <a:r>
              <a:rPr lang="hr-HR" altLang="en-US" sz="1400" b="1" i="0" dirty="0">
                <a:latin typeface="UnizgDisplay Normal" panose="02000505080000020003" pitchFamily="50" charset="0"/>
              </a:rPr>
              <a:t> </a:t>
            </a:r>
            <a:r>
              <a:rPr lang="hr-HR" altLang="en-US" sz="1400" dirty="0">
                <a:latin typeface="UnizgDisplay Normal" panose="02000505080000020003" pitchFamily="50" charset="0"/>
              </a:rPr>
              <a:t>= frekvencija (Hz)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xmlns="" id="{37D6BB6C-A4A7-502E-8B56-408519DE413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3965" y="2204864"/>
            <a:ext cx="1551707" cy="56669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3E278862-154B-0FC7-8D6E-9666D4DD6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503238"/>
            <a:ext cx="18415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b="1" i="0" dirty="0">
                <a:latin typeface="UnizgDisplay Normal" panose="02000505080000020003" pitchFamily="50" charset="0"/>
              </a:rPr>
              <a:t>APSORBANCIJA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563FD3E5-1F6E-F95D-BDBB-67376A4D6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890588"/>
            <a:ext cx="878522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i="0" dirty="0" err="1">
                <a:latin typeface="UnizgDisplay Normal" panose="02000505080000020003" pitchFamily="50" charset="0"/>
              </a:rPr>
              <a:t>Apsorbancija</a:t>
            </a:r>
            <a:r>
              <a:rPr lang="hr-HR" altLang="en-US" i="0" dirty="0">
                <a:latin typeface="UnizgDisplay Normal" panose="02000505080000020003" pitchFamily="50" charset="0"/>
              </a:rPr>
              <a:t> (A) je logaritam omjera intenziteta upadnog zračenja (</a:t>
            </a:r>
            <a:r>
              <a:rPr lang="hr-HR" altLang="en-US" i="0" dirty="0" err="1">
                <a:latin typeface="UnizgDisplay Normal" panose="02000505080000020003" pitchFamily="50" charset="0"/>
              </a:rPr>
              <a:t>I</a:t>
            </a:r>
            <a:r>
              <a:rPr lang="hr-HR" altLang="en-US" i="0" baseline="-25000" dirty="0" err="1">
                <a:latin typeface="UnizgDisplay Normal" panose="02000505080000020003" pitchFamily="50" charset="0"/>
              </a:rPr>
              <a:t>o</a:t>
            </a:r>
            <a:r>
              <a:rPr lang="hr-HR" altLang="en-US" i="0" dirty="0">
                <a:latin typeface="UnizgDisplay Normal" panose="02000505080000020003" pitchFamily="50" charset="0"/>
              </a:rPr>
              <a:t>) i propuštenog zračenja (I) kroz uzorak</a:t>
            </a:r>
          </a:p>
          <a:p>
            <a:pPr eaLnBrk="1" hangingPunct="1">
              <a:buSzPct val="75000"/>
              <a:defRPr/>
            </a:pPr>
            <a:r>
              <a:rPr lang="hr-HR" altLang="en-US" b="1" i="0" dirty="0">
                <a:latin typeface="UnizgDisplay Normal" panose="02000505080000020003" pitchFamily="50" charset="0"/>
              </a:rPr>
              <a:t>                                             A = log(</a:t>
            </a:r>
            <a:r>
              <a:rPr lang="hr-HR" altLang="en-US" b="1" i="0" dirty="0" err="1">
                <a:latin typeface="UnizgDisplay Normal" panose="02000505080000020003" pitchFamily="50" charset="0"/>
              </a:rPr>
              <a:t>I</a:t>
            </a:r>
            <a:r>
              <a:rPr lang="hr-HR" altLang="en-US" b="1" i="0" baseline="-25000" dirty="0" err="1">
                <a:latin typeface="UnizgDisplay Normal" panose="02000505080000020003" pitchFamily="50" charset="0"/>
              </a:rPr>
              <a:t>o</a:t>
            </a:r>
            <a:r>
              <a:rPr lang="hr-HR" altLang="en-US" b="1" i="0" dirty="0">
                <a:latin typeface="UnizgDisplay Normal" panose="02000505080000020003" pitchFamily="50" charset="0"/>
              </a:rPr>
              <a:t>/I)</a:t>
            </a:r>
          </a:p>
          <a:p>
            <a:pPr marL="285750" indent="-285750" eaLnBrk="1" hangingPunct="1">
              <a:spcBef>
                <a:spcPts val="600"/>
              </a:spcBef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i="0" dirty="0">
                <a:latin typeface="UnizgDisplay Normal" panose="02000505080000020003" pitchFamily="50" charset="0"/>
              </a:rPr>
              <a:t>Apsorpcija svjetlosti kroz otopine može se matematički opisati </a:t>
            </a:r>
            <a:r>
              <a:rPr lang="hr-HR" altLang="en-US" b="1" i="0" dirty="0" err="1">
                <a:latin typeface="UnizgDisplay Normal" panose="02000505080000020003" pitchFamily="50" charset="0"/>
              </a:rPr>
              <a:t>Lambert</a:t>
            </a:r>
            <a:r>
              <a:rPr lang="hr-HR" altLang="en-US" b="1" i="0" dirty="0">
                <a:latin typeface="UnizgDisplay Normal" panose="02000505080000020003" pitchFamily="50" charset="0"/>
              </a:rPr>
              <a:t>-</a:t>
            </a:r>
            <a:r>
              <a:rPr lang="hr-HR" altLang="en-US" b="1" i="0" dirty="0" err="1">
                <a:latin typeface="UnizgDisplay Normal" panose="02000505080000020003" pitchFamily="50" charset="0"/>
              </a:rPr>
              <a:t>Beerovim</a:t>
            </a:r>
            <a:r>
              <a:rPr lang="hr-HR" altLang="en-US" i="0" dirty="0">
                <a:latin typeface="UnizgDisplay Normal" panose="02000505080000020003" pitchFamily="50" charset="0"/>
              </a:rPr>
              <a:t> zakonom; </a:t>
            </a:r>
            <a:r>
              <a:rPr lang="en-GB" altLang="en-US" i="0" dirty="0">
                <a:latin typeface="UnizgDisplay Normal" panose="02000505080000020003" pitchFamily="50" charset="0"/>
              </a:rPr>
              <a:t>	   </a:t>
            </a:r>
            <a:r>
              <a:rPr lang="en-GB" altLang="en-US" b="1" i="0" dirty="0">
                <a:latin typeface="UnizgDisplay Normal" panose="02000505080000020003" pitchFamily="50" charset="0"/>
              </a:rPr>
              <a:t> </a:t>
            </a:r>
            <a:r>
              <a:rPr lang="hr-HR" altLang="en-US" b="1" i="0" dirty="0">
                <a:latin typeface="UnizgDisplay Normal" panose="02000505080000020003" pitchFamily="50" charset="0"/>
              </a:rPr>
              <a:t>A = </a:t>
            </a:r>
            <a:r>
              <a:rPr lang="hr-HR" altLang="en-US" b="1" i="0" dirty="0" err="1">
                <a:latin typeface="Symbol" panose="05050102010706020507" pitchFamily="18" charset="2"/>
              </a:rPr>
              <a:t>e</a:t>
            </a:r>
            <a:r>
              <a:rPr lang="hr-HR" altLang="en-US" b="1" i="0" dirty="0" err="1">
                <a:latin typeface="UnizgDisplay Normal" panose="02000505080000020003" pitchFamily="50" charset="0"/>
              </a:rPr>
              <a:t>bc</a:t>
            </a:r>
            <a:endParaRPr lang="hr-HR" altLang="en-US" b="1" i="0" dirty="0">
              <a:latin typeface="UnizgDisplay Normal" panose="02000505080000020003" pitchFamily="50" charset="0"/>
            </a:endParaRPr>
          </a:p>
          <a:p>
            <a:pPr marL="285750" indent="-285750" eaLnBrk="1" hangingPunct="1">
              <a:buSzPct val="75000"/>
              <a:buFont typeface="Wingdings" panose="05000000000000000000" pitchFamily="2" charset="2"/>
              <a:buChar char="Ø"/>
              <a:defRPr/>
            </a:pPr>
            <a:endParaRPr lang="hr-HR" altLang="en-US" i="0" dirty="0">
              <a:latin typeface="UnizgDisplay Normal" panose="02000505080000020003" pitchFamily="50" charset="0"/>
            </a:endParaRPr>
          </a:p>
          <a:p>
            <a:pPr marL="285750" indent="-285750" eaLnBrk="1" hangingPunct="1"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i="0" dirty="0">
                <a:latin typeface="UnizgDisplay Normal" panose="02000505080000020003" pitchFamily="50" charset="0"/>
              </a:rPr>
              <a:t>gdje je</a:t>
            </a:r>
            <a:r>
              <a:rPr lang="en-GB" altLang="en-US" i="0" dirty="0">
                <a:latin typeface="UnizgDisplay Normal" panose="02000505080000020003" pitchFamily="50" charset="0"/>
              </a:rPr>
              <a:t>:</a:t>
            </a:r>
          </a:p>
          <a:p>
            <a:pPr lvl="1" eaLnBrk="1" hangingPunct="1">
              <a:defRPr/>
            </a:pPr>
            <a:r>
              <a:rPr lang="hr-HR" altLang="en-US" sz="1600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A</a:t>
            </a:r>
            <a:r>
              <a:rPr lang="hr-HR" altLang="en-US" sz="1600" i="0" dirty="0">
                <a:solidFill>
                  <a:srgbClr val="FF00FF"/>
                </a:solidFill>
                <a:latin typeface="UnizgDisplay Normal" panose="02000505080000020003" pitchFamily="50" charset="0"/>
              </a:rPr>
              <a:t> 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- </a:t>
            </a:r>
            <a:r>
              <a:rPr lang="hr-HR" altLang="en-US" sz="1600" i="0" dirty="0" err="1">
                <a:latin typeface="UnizgDisplay Normal" panose="02000505080000020003" pitchFamily="50" charset="0"/>
              </a:rPr>
              <a:t>apsorbancija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 na danoj valnoj duljini svjetlosti </a:t>
            </a:r>
            <a:endParaRPr lang="en-GB" altLang="en-US" sz="1600" i="0" dirty="0">
              <a:latin typeface="UnizgDisplay Normal" panose="02000505080000020003" pitchFamily="50" charset="0"/>
            </a:endParaRPr>
          </a:p>
          <a:p>
            <a:pPr lvl="1" eaLnBrk="1" hangingPunct="1">
              <a:defRPr/>
            </a:pPr>
            <a:r>
              <a:rPr lang="hr-HR" altLang="en-US" sz="1600" i="0" dirty="0">
                <a:solidFill>
                  <a:srgbClr val="0070C0"/>
                </a:solidFill>
                <a:latin typeface="Symbol" panose="05050102010706020507" pitchFamily="18" charset="2"/>
              </a:rPr>
              <a:t>e</a:t>
            </a:r>
            <a:r>
              <a:rPr lang="hr-HR" altLang="en-US" sz="1600" i="0" dirty="0">
                <a:latin typeface="Symbol" panose="05050102010706020507" pitchFamily="18" charset="2"/>
              </a:rPr>
              <a:t> 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- </a:t>
            </a:r>
            <a:r>
              <a:rPr lang="hr-HR" altLang="en-US" sz="1600" i="0" dirty="0" err="1">
                <a:latin typeface="UnizgDisplay Normal" panose="02000505080000020003" pitchFamily="50" charset="0"/>
              </a:rPr>
              <a:t>molarni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 apsorpcijski (ekstinkcijski) koeficijent (L mol</a:t>
            </a:r>
            <a:r>
              <a:rPr lang="hr-HR" altLang="en-US" sz="1600" i="0" baseline="30000" dirty="0">
                <a:latin typeface="UnizgDisplay Normal" panose="02000505080000020003" pitchFamily="50" charset="0"/>
              </a:rPr>
              <a:t>-1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 cm</a:t>
            </a:r>
            <a:r>
              <a:rPr lang="hr-HR" altLang="en-US" sz="1600" i="0" baseline="30000" dirty="0">
                <a:latin typeface="UnizgDisplay Normal" panose="02000505080000020003" pitchFamily="50" charset="0"/>
              </a:rPr>
              <a:t>-1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), svojstven svakoj molekulskoj vrsti i ovisan o valnoj duljini svjetlosti </a:t>
            </a:r>
            <a:endParaRPr lang="en-GB" altLang="en-US" sz="1600" i="0" dirty="0">
              <a:latin typeface="UnizgDisplay Normal" panose="02000505080000020003" pitchFamily="50" charset="0"/>
            </a:endParaRPr>
          </a:p>
          <a:p>
            <a:pPr lvl="1" eaLnBrk="1" hangingPunct="1">
              <a:defRPr/>
            </a:pPr>
            <a:r>
              <a:rPr lang="hr-HR" altLang="en-US" sz="1600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b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 - duljina puta svjetlosti kroz uzorak (cm) </a:t>
            </a:r>
            <a:endParaRPr lang="en-GB" altLang="en-US" sz="1600" i="0" dirty="0">
              <a:latin typeface="UnizgDisplay Normal" panose="02000505080000020003" pitchFamily="50" charset="0"/>
            </a:endParaRPr>
          </a:p>
          <a:p>
            <a:pPr lvl="1" eaLnBrk="1" hangingPunct="1">
              <a:defRPr/>
            </a:pPr>
            <a:r>
              <a:rPr lang="hr-HR" altLang="en-US" sz="1600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c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 - koncentracija tvari u otopini (mol L</a:t>
            </a:r>
            <a:r>
              <a:rPr lang="hr-HR" altLang="en-US" sz="1600" i="0" baseline="30000" dirty="0">
                <a:latin typeface="UnizgDisplay Normal" panose="02000505080000020003" pitchFamily="50" charset="0"/>
              </a:rPr>
              <a:t>-1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)</a:t>
            </a:r>
          </a:p>
        </p:txBody>
      </p:sp>
      <p:sp>
        <p:nvSpPr>
          <p:cNvPr id="5" name="Pravokutnik 1">
            <a:extLst>
              <a:ext uri="{FF2B5EF4-FFF2-40B4-BE49-F238E27FC236}">
                <a16:creationId xmlns:a16="http://schemas.microsoft.com/office/drawing/2014/main" xmlns="" id="{AD3213D1-2B27-0CFF-2DCB-C4C1CC264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3" y="4670425"/>
            <a:ext cx="13404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b="1" i="0" dirty="0">
                <a:latin typeface="UnizgDisplay Normal" panose="02000505080000020003" pitchFamily="50" charset="0"/>
              </a:rPr>
              <a:t>A = log(1/T)</a:t>
            </a:r>
          </a:p>
          <a:p>
            <a:pPr eaLnBrk="1" hangingPunct="1">
              <a:defRPr/>
            </a:pPr>
            <a:endParaRPr lang="hr-HR" altLang="en-US" b="1" i="0" dirty="0">
              <a:latin typeface="UnizgDisplay Normal" panose="02000505080000020003" pitchFamily="50" charset="0"/>
            </a:endParaRPr>
          </a:p>
          <a:p>
            <a:pPr eaLnBrk="1" hangingPunct="1">
              <a:defRPr/>
            </a:pPr>
            <a:r>
              <a:rPr lang="hr-HR" altLang="en-US" b="1" i="0" dirty="0">
                <a:latin typeface="UnizgDisplay Normal" panose="02000505080000020003" pitchFamily="50" charset="0"/>
              </a:rPr>
              <a:t>T = I/I</a:t>
            </a:r>
            <a:r>
              <a:rPr lang="hr-HR" altLang="en-US" b="1" i="0" baseline="-25000" dirty="0">
                <a:latin typeface="UnizgDisplay Normal" panose="02000505080000020003" pitchFamily="50" charset="0"/>
              </a:rPr>
              <a:t>0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C661FF6E-8868-6FE7-E66E-15574DF5A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3C7AB9E-B72B-453F-8714-6ED69647FC72}" type="slidenum">
              <a:rPr lang="hr-HR" altLang="sr-Latn-RS" i="0">
                <a:latin typeface="UnizgDisplay Normal" panose="02000505080000020003" pitchFamily="50" charset="0"/>
              </a:rPr>
              <a:pPr/>
              <a:t>31</a:t>
            </a:fld>
            <a:endParaRPr lang="hr-HR" altLang="sr-Latn-RS" i="0">
              <a:latin typeface="UnizgDisplay Normal" panose="02000505080000020003" pitchFamily="50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xmlns="" id="{7B3E2AA5-EE31-683A-6C7C-69B36017DC85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2024063"/>
            <a:ext cx="6483350" cy="2325687"/>
            <a:chOff x="393987" y="1736221"/>
            <a:chExt cx="7496176" cy="3704211"/>
          </a:xfrm>
        </p:grpSpPr>
        <p:pic>
          <p:nvPicPr>
            <p:cNvPr id="3" name="Picture 31">
              <a:extLst>
                <a:ext uri="{FF2B5EF4-FFF2-40B4-BE49-F238E27FC236}">
                  <a16:creationId xmlns:a16="http://schemas.microsoft.com/office/drawing/2014/main" xmlns="" id="{18CCE759-307C-ABD9-1517-723C742CA8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982"/>
            <a:stretch>
              <a:fillRect/>
            </a:stretch>
          </p:blipFill>
          <p:spPr bwMode="auto">
            <a:xfrm>
              <a:off x="393987" y="1736221"/>
              <a:ext cx="7496175" cy="1219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1">
              <a:extLst>
                <a:ext uri="{FF2B5EF4-FFF2-40B4-BE49-F238E27FC236}">
                  <a16:creationId xmlns:a16="http://schemas.microsoft.com/office/drawing/2014/main" xmlns="" id="{66A4DCDD-4F86-7B41-44CC-91067BEBD1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537"/>
            <a:stretch>
              <a:fillRect/>
            </a:stretch>
          </p:blipFill>
          <p:spPr bwMode="auto">
            <a:xfrm>
              <a:off x="393988" y="2895600"/>
              <a:ext cx="7496175" cy="2544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9DE8D71E-BA8E-6972-A8EE-67064F4DF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882650"/>
            <a:ext cx="87582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85750" indent="-285750" algn="just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Infracrveno zračenje</a:t>
            </a:r>
            <a:r>
              <a:rPr lang="en-GB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 (IR)</a:t>
            </a:r>
            <a:r>
              <a:rPr lang="hr-HR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 </a:t>
            </a:r>
            <a:r>
              <a:rPr lang="hr-HR" i="0" dirty="0">
                <a:latin typeface="UnizgDisplay Normal" panose="02000505080000020003" pitchFamily="50" charset="0"/>
              </a:rPr>
              <a:t>- </a:t>
            </a:r>
            <a:r>
              <a:rPr lang="hr-HR" i="0" noProof="1">
                <a:latin typeface="UnizgDisplay Normal" panose="02000505080000020003" pitchFamily="50" charset="0"/>
              </a:rPr>
              <a:t>većih valnih duljina od vidljivog dijela  svjetla</a:t>
            </a:r>
            <a:r>
              <a:rPr lang="en-GB" i="0" noProof="1">
                <a:latin typeface="UnizgDisplay Normal" panose="02000505080000020003" pitchFamily="50" charset="0"/>
              </a:rPr>
              <a:t> (VIS)</a:t>
            </a:r>
            <a:r>
              <a:rPr lang="hr-HR" i="0" noProof="1">
                <a:latin typeface="UnizgDisplay Normal" panose="02000505080000020003" pitchFamily="50" charset="0"/>
              </a:rPr>
              <a:t> i manjih valnih duljina od mikrovalnog i radiovalnog zračenja. IR zračenje ima raspon valnih duljina od </a:t>
            </a:r>
            <a:r>
              <a:rPr lang="hr-HR" i="0" noProof="1">
                <a:latin typeface="UnizgDisplay Normal" panose="02000505080000020003" pitchFamily="50" charset="0"/>
                <a:cs typeface="Arial" charset="0"/>
              </a:rPr>
              <a:t>~</a:t>
            </a:r>
            <a:r>
              <a:rPr lang="hr-HR" i="0" noProof="1">
                <a:latin typeface="UnizgDisplay Normal" panose="02000505080000020003" pitchFamily="50" charset="0"/>
              </a:rPr>
              <a:t> 7</a:t>
            </a:r>
            <a:r>
              <a:rPr lang="en-GB" i="0" noProof="1">
                <a:latin typeface="UnizgDisplay Normal" panose="02000505080000020003" pitchFamily="50" charset="0"/>
              </a:rPr>
              <a:t>5</a:t>
            </a:r>
            <a:r>
              <a:rPr lang="hr-HR" i="0" noProof="1">
                <a:latin typeface="UnizgDisplay Normal" panose="02000505080000020003" pitchFamily="50" charset="0"/>
              </a:rPr>
              <a:t>0 nm do 1</a:t>
            </a:r>
            <a:r>
              <a:rPr lang="en-US" i="0" noProof="1">
                <a:latin typeface="UnizgDisplay Normal" panose="02000505080000020003" pitchFamily="50" charset="0"/>
              </a:rPr>
              <a:t> </a:t>
            </a:r>
            <a:r>
              <a:rPr lang="hr-HR" i="0" noProof="1">
                <a:latin typeface="UnizgDisplay Normal" panose="02000505080000020003" pitchFamily="50" charset="0"/>
              </a:rPr>
              <a:t>mm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011F7F41-A2EA-B6CF-9F90-DE2FBAAC9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2250"/>
            <a:ext cx="8569325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hr-HR" altLang="en-US" sz="2400" b="1" i="0" dirty="0">
                <a:latin typeface="UnizgDisplay Normal" panose="02000505080000020003" pitchFamily="50" charset="0"/>
              </a:rPr>
              <a:t>INFRACRVENA SPEKTROFOTOMETRIJA (IR)</a:t>
            </a:r>
          </a:p>
        </p:txBody>
      </p:sp>
      <p:graphicFrame>
        <p:nvGraphicFramePr>
          <p:cNvPr id="10" name="Table 1">
            <a:extLst>
              <a:ext uri="{FF2B5EF4-FFF2-40B4-BE49-F238E27FC236}">
                <a16:creationId xmlns:a16="http://schemas.microsoft.com/office/drawing/2014/main" xmlns="" id="{260D20E4-E647-C333-9FA2-2DD2A6E09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422919"/>
              </p:ext>
            </p:extLst>
          </p:nvPr>
        </p:nvGraphicFramePr>
        <p:xfrm>
          <a:off x="2716213" y="4449763"/>
          <a:ext cx="6159500" cy="1935161"/>
        </p:xfrm>
        <a:graphic>
          <a:graphicData uri="http://schemas.openxmlformats.org/drawingml/2006/table">
            <a:tbl>
              <a:tblPr/>
              <a:tblGrid>
                <a:gridCol w="1759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98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39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5675"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effectLst/>
                          <a:latin typeface="UnizgDisplay Normal" panose="02000505080000020003" pitchFamily="50" charset="0"/>
                        </a:rPr>
                        <a:t>Vrsta</a:t>
                      </a:r>
                      <a:endParaRPr lang="en-GB" sz="1800" dirty="0">
                        <a:effectLst/>
                        <a:latin typeface="UnizgDisplay Normal" panose="02000505080000020003" pitchFamily="50" charset="0"/>
                      </a:endParaRPr>
                    </a:p>
                  </a:txBody>
                  <a:tcPr marL="91457" marR="91457" marT="45670" marB="456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effectLst/>
                          <a:latin typeface="UnizgDisplay Normal" panose="02000505080000020003" pitchFamily="50" charset="0"/>
                        </a:rPr>
                        <a:t>Skraćenica</a:t>
                      </a:r>
                      <a:endParaRPr lang="en-GB" sz="1800" dirty="0">
                        <a:effectLst/>
                        <a:latin typeface="UnizgDisplay Normal" panose="02000505080000020003" pitchFamily="50" charset="0"/>
                      </a:endParaRPr>
                    </a:p>
                  </a:txBody>
                  <a:tcPr marL="91457" marR="91457" marT="45670" marB="456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effectLst/>
                          <a:latin typeface="UnizgDisplay Normal" panose="02000505080000020003" pitchFamily="50" charset="0"/>
                        </a:rPr>
                        <a:t>Valne duljine</a:t>
                      </a:r>
                      <a:endParaRPr lang="en-GB" sz="1800" dirty="0">
                        <a:effectLst/>
                        <a:latin typeface="UnizgDisplay Normal" panose="02000505080000020003" pitchFamily="50" charset="0"/>
                      </a:endParaRPr>
                    </a:p>
                  </a:txBody>
                  <a:tcPr marL="91457" marR="91457" marT="45670" marB="456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322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UnizgDisplay Normal" panose="02000505080000020003" pitchFamily="50" charset="0"/>
                        </a:rPr>
                        <a:t>Near-Infrared</a:t>
                      </a:r>
                    </a:p>
                    <a:p>
                      <a:pPr algn="l"/>
                      <a:r>
                        <a:rPr lang="en-GB" sz="1100" b="1" dirty="0" err="1">
                          <a:solidFill>
                            <a:srgbClr val="0070C0"/>
                          </a:solidFill>
                          <a:latin typeface="UnizgDisplay Normal" panose="02000505080000020003" pitchFamily="50" charset="0"/>
                        </a:rPr>
                        <a:t>Blizu</a:t>
                      </a:r>
                      <a:r>
                        <a:rPr lang="en-GB" sz="1100" b="1" dirty="0">
                          <a:solidFill>
                            <a:srgbClr val="0070C0"/>
                          </a:solidFill>
                          <a:latin typeface="UnizgDisplay Normal" panose="02000505080000020003" pitchFamily="50" charset="0"/>
                        </a:rPr>
                        <a:t> VIS</a:t>
                      </a:r>
                    </a:p>
                  </a:txBody>
                  <a:tcPr marL="91457" marR="91457" marT="45670" marB="456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  <a:latin typeface="UnizgDisplay Normal" panose="02000505080000020003" pitchFamily="50" charset="0"/>
                        </a:rPr>
                        <a:t>NIR</a:t>
                      </a:r>
                    </a:p>
                  </a:txBody>
                  <a:tcPr marL="91457" marR="91457" marT="45670" marB="456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  <a:latin typeface="UnizgDisplay Normal" panose="02000505080000020003" pitchFamily="50" charset="0"/>
                        </a:rPr>
                        <a:t>0</a:t>
                      </a:r>
                      <a:r>
                        <a:rPr lang="hr-HR" sz="1800" dirty="0">
                          <a:effectLst/>
                          <a:latin typeface="UnizgDisplay Normal" panose="02000505080000020003" pitchFamily="50" charset="0"/>
                        </a:rPr>
                        <a:t>,</a:t>
                      </a:r>
                      <a:r>
                        <a:rPr lang="en-GB" sz="1800" dirty="0">
                          <a:effectLst/>
                          <a:latin typeface="UnizgDisplay Normal" panose="02000505080000020003" pitchFamily="50" charset="0"/>
                        </a:rPr>
                        <a:t>7</a:t>
                      </a:r>
                      <a:r>
                        <a:rPr lang="hr-HR" sz="1800" dirty="0">
                          <a:effectLst/>
                          <a:latin typeface="UnizgDisplay Normal" panose="02000505080000020003" pitchFamily="50" charset="0"/>
                        </a:rPr>
                        <a:t>5</a:t>
                      </a:r>
                      <a:r>
                        <a:rPr lang="en-GB" sz="1800" dirty="0">
                          <a:effectLst/>
                          <a:latin typeface="UnizgDisplay Normal" panose="02000505080000020003" pitchFamily="50" charset="0"/>
                        </a:rPr>
                        <a:t>–2</a:t>
                      </a:r>
                      <a:r>
                        <a:rPr lang="hr-HR" sz="1800" dirty="0">
                          <a:effectLst/>
                          <a:latin typeface="UnizgDisplay Normal" panose="02000505080000020003" pitchFamily="50" charset="0"/>
                        </a:rPr>
                        <a:t>,</a:t>
                      </a:r>
                      <a:r>
                        <a:rPr lang="en-GB" sz="1800" dirty="0">
                          <a:effectLst/>
                          <a:latin typeface="UnizgDisplay Normal" panose="02000505080000020003" pitchFamily="50" charset="0"/>
                        </a:rPr>
                        <a:t>5 µm</a:t>
                      </a:r>
                    </a:p>
                  </a:txBody>
                  <a:tcPr marL="91457" marR="91457" marT="45670" marB="456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082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UnizgDisplay Normal" panose="02000505080000020003" pitchFamily="50" charset="0"/>
                        </a:rPr>
                        <a:t>Mid-Infrared</a:t>
                      </a:r>
                    </a:p>
                    <a:p>
                      <a:pPr algn="l"/>
                      <a:r>
                        <a:rPr lang="en-GB" sz="1000" b="1" dirty="0" err="1">
                          <a:solidFill>
                            <a:srgbClr val="0070C0"/>
                          </a:solidFill>
                          <a:latin typeface="UnizgDisplay Normal" panose="02000505080000020003" pitchFamily="50" charset="0"/>
                        </a:rPr>
                        <a:t>Srednji</a:t>
                      </a:r>
                      <a:r>
                        <a:rPr lang="en-GB" sz="1000" b="1" dirty="0">
                          <a:solidFill>
                            <a:srgbClr val="0070C0"/>
                          </a:solidFill>
                          <a:latin typeface="UnizgDisplay Normal" panose="02000505080000020003" pitchFamily="50" charset="0"/>
                        </a:rPr>
                        <a:t> IR</a:t>
                      </a:r>
                    </a:p>
                  </a:txBody>
                  <a:tcPr marL="91457" marR="91457" marT="45670" marB="456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  <a:latin typeface="UnizgDisplay Normal" panose="02000505080000020003" pitchFamily="50" charset="0"/>
                        </a:rPr>
                        <a:t>MIR</a:t>
                      </a:r>
                    </a:p>
                  </a:txBody>
                  <a:tcPr marL="91457" marR="91457" marT="45670" marB="456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  <a:latin typeface="UnizgDisplay Normal" panose="02000505080000020003" pitchFamily="50" charset="0"/>
                        </a:rPr>
                        <a:t>2</a:t>
                      </a:r>
                      <a:r>
                        <a:rPr lang="hr-HR" sz="1800" dirty="0">
                          <a:effectLst/>
                          <a:latin typeface="UnizgDisplay Normal" panose="02000505080000020003" pitchFamily="50" charset="0"/>
                        </a:rPr>
                        <a:t>,</a:t>
                      </a:r>
                      <a:r>
                        <a:rPr lang="en-GB" sz="1800" dirty="0">
                          <a:effectLst/>
                          <a:latin typeface="UnizgDisplay Normal" panose="02000505080000020003" pitchFamily="50" charset="0"/>
                        </a:rPr>
                        <a:t>5–50 µm</a:t>
                      </a:r>
                    </a:p>
                  </a:txBody>
                  <a:tcPr marL="91457" marR="91457" marT="45670" marB="456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082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UnizgDisplay Normal" panose="02000505080000020003" pitchFamily="50" charset="0"/>
                        </a:rPr>
                        <a:t>Far-Infrared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 err="1">
                          <a:solidFill>
                            <a:srgbClr val="0070C0"/>
                          </a:solidFill>
                          <a:latin typeface="UnizgDisplay Normal" panose="02000505080000020003" pitchFamily="50" charset="0"/>
                        </a:rPr>
                        <a:t>Blizu</a:t>
                      </a:r>
                      <a:r>
                        <a:rPr lang="en-GB" sz="1000" b="1" dirty="0">
                          <a:solidFill>
                            <a:srgbClr val="0070C0"/>
                          </a:solidFill>
                          <a:latin typeface="UnizgDisplay Normal" panose="02000505080000020003" pitchFamily="50" charset="0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rgbClr val="0070C0"/>
                          </a:solidFill>
                          <a:latin typeface="UnizgDisplay Normal" panose="02000505080000020003" pitchFamily="50" charset="0"/>
                        </a:rPr>
                        <a:t>mikrovalovima</a:t>
                      </a:r>
                      <a:endParaRPr lang="en-GB" sz="1000" b="1" dirty="0">
                        <a:solidFill>
                          <a:srgbClr val="0070C0"/>
                        </a:solidFill>
                        <a:latin typeface="UnizgDisplay Normal" panose="02000505080000020003" pitchFamily="50" charset="0"/>
                      </a:endParaRPr>
                    </a:p>
                  </a:txBody>
                  <a:tcPr marL="91457" marR="91457" marT="45670" marB="456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  <a:latin typeface="UnizgDisplay Normal" panose="02000505080000020003" pitchFamily="50" charset="0"/>
                        </a:rPr>
                        <a:t>FIR</a:t>
                      </a:r>
                    </a:p>
                  </a:txBody>
                  <a:tcPr marL="91457" marR="91457" marT="45670" marB="456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  <a:latin typeface="UnizgDisplay Normal" panose="02000505080000020003" pitchFamily="50" charset="0"/>
                        </a:rPr>
                        <a:t>50–1000 µm</a:t>
                      </a:r>
                    </a:p>
                  </a:txBody>
                  <a:tcPr marL="91457" marR="91457" marT="45670" marB="456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12" name="Straight Arrow Connector 4">
            <a:extLst>
              <a:ext uri="{FF2B5EF4-FFF2-40B4-BE49-F238E27FC236}">
                <a16:creationId xmlns:a16="http://schemas.microsoft.com/office/drawing/2014/main" xmlns="" id="{16428137-5A48-BF60-BD87-2AC0AFC4B8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08625" y="2828925"/>
            <a:ext cx="1727200" cy="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5">
            <a:extLst>
              <a:ext uri="{FF2B5EF4-FFF2-40B4-BE49-F238E27FC236}">
                <a16:creationId xmlns:a16="http://schemas.microsoft.com/office/drawing/2014/main" xmlns="" id="{155E4906-36E1-BDE3-9B4A-9F3B2BCFA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0" y="2851150"/>
            <a:ext cx="134524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1050" b="1" i="0" dirty="0" err="1">
                <a:solidFill>
                  <a:srgbClr val="0070C0"/>
                </a:solidFill>
                <a:latin typeface="UnizgDisplay Normal" panose="02000505080000020003" pitchFamily="50" charset="0"/>
              </a:rPr>
              <a:t>Porast</a:t>
            </a:r>
            <a:r>
              <a:rPr lang="en-GB" altLang="en-US" sz="1050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 </a:t>
            </a:r>
            <a:r>
              <a:rPr lang="en-GB" altLang="en-US" sz="1050" i="0" dirty="0" err="1">
                <a:solidFill>
                  <a:srgbClr val="0070C0"/>
                </a:solidFill>
                <a:latin typeface="UnizgDisplay Normal" panose="02000505080000020003" pitchFamily="50" charset="0"/>
              </a:rPr>
              <a:t>valnih</a:t>
            </a:r>
            <a:r>
              <a:rPr lang="en-GB" altLang="en-US" sz="1050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 </a:t>
            </a:r>
            <a:r>
              <a:rPr lang="en-GB" altLang="en-US" sz="1050" i="0" dirty="0" err="1">
                <a:solidFill>
                  <a:srgbClr val="0070C0"/>
                </a:solidFill>
                <a:latin typeface="UnizgDisplay Normal" panose="02000505080000020003" pitchFamily="50" charset="0"/>
              </a:rPr>
              <a:t>duljina</a:t>
            </a:r>
            <a:endParaRPr lang="en-GB" altLang="en-US" sz="1050" i="0" dirty="0">
              <a:solidFill>
                <a:srgbClr val="0070C0"/>
              </a:solidFill>
              <a:latin typeface="UnizgDisplay Normal" panose="02000505080000020003" pitchFamily="50" charset="0"/>
            </a:endParaRPr>
          </a:p>
        </p:txBody>
      </p:sp>
      <p:cxnSp>
        <p:nvCxnSpPr>
          <p:cNvPr id="15" name="Straight Arrow Connector 18">
            <a:extLst>
              <a:ext uri="{FF2B5EF4-FFF2-40B4-BE49-F238E27FC236}">
                <a16:creationId xmlns:a16="http://schemas.microsoft.com/office/drawing/2014/main" xmlns="" id="{BAB8B39A-3165-EF7E-E657-5A440065571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64163" y="2066925"/>
            <a:ext cx="1728787" cy="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9">
            <a:extLst>
              <a:ext uri="{FF2B5EF4-FFF2-40B4-BE49-F238E27FC236}">
                <a16:creationId xmlns:a16="http://schemas.microsoft.com/office/drawing/2014/main" xmlns="" id="{B7C3CC08-BF54-CD11-8B3F-D76E8D5AD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488" y="1965325"/>
            <a:ext cx="133722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sz="1050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Pad</a:t>
            </a:r>
            <a:r>
              <a:rPr lang="hr-HR" altLang="en-US" sz="1050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 energije zračenja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xmlns="" id="{ABEC137F-E72D-B00C-59BD-A60526EF7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525CAA-A8BE-4B2C-B6DD-40CC0C17FEBE}" type="slidenum">
              <a:rPr lang="hr-HR" altLang="sr-Latn-RS" sz="1000" i="0">
                <a:latin typeface="UnizgDisplay Normal" panose="02000505080000020003" pitchFamily="50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hr-HR" altLang="sr-Latn-RS" sz="1000" i="0">
              <a:latin typeface="UnizgDisplay Normal" panose="02000505080000020003" pitchFamily="50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58B14096-75FC-2BE3-118D-5ECCE0045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65175"/>
            <a:ext cx="8712200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i="0" dirty="0">
                <a:latin typeface="UnizgDisplay Normal" panose="02000505080000020003" pitchFamily="50" charset="0"/>
              </a:rPr>
              <a:t>Primarni izvor IR zračenja je </a:t>
            </a:r>
            <a:r>
              <a:rPr lang="hr-HR" altLang="en-US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toplinsko zračenje </a:t>
            </a:r>
            <a:r>
              <a:rPr lang="hr-HR" altLang="en-US" i="0" dirty="0">
                <a:latin typeface="UnizgDisplay Normal" panose="02000505080000020003" pitchFamily="50" charset="0"/>
              </a:rPr>
              <a:t>(toplina)</a:t>
            </a:r>
          </a:p>
          <a:p>
            <a:pPr marL="171450" indent="-171450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hr-HR" altLang="en-US" sz="1000" i="0" dirty="0">
              <a:latin typeface="UnizgDisplay Normal" panose="02000505080000020003" pitchFamily="50" charset="0"/>
            </a:endParaRPr>
          </a:p>
          <a:p>
            <a:pPr marL="285750" indent="-285750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i="0" dirty="0">
                <a:latin typeface="UnizgDisplay Normal" panose="02000505080000020003" pitchFamily="50" charset="0"/>
              </a:rPr>
              <a:t>IR zračenje nastaje kao posljedica gibanja atoma i molekula u materijalu uslijed apsorpcije topline, što je temperatura viša to se </a:t>
            </a:r>
            <a:r>
              <a:rPr lang="hr-HR" altLang="en-US" i="0" dirty="0" err="1">
                <a:latin typeface="UnizgDisplay Normal" panose="02000505080000020003" pitchFamily="50" charset="0"/>
              </a:rPr>
              <a:t>ve</a:t>
            </a:r>
            <a:r>
              <a:rPr lang="en-GB" altLang="en-US" i="0" dirty="0" err="1">
                <a:latin typeface="UnizgDisplay Normal" panose="02000505080000020003" pitchFamily="50" charset="0"/>
              </a:rPr>
              <a:t>ći</a:t>
            </a:r>
            <a:r>
              <a:rPr lang="en-GB" altLang="en-US" i="0" dirty="0">
                <a:latin typeface="UnizgDisplay Normal" panose="02000505080000020003" pitchFamily="50" charset="0"/>
              </a:rPr>
              <a:t> </a:t>
            </a:r>
            <a:r>
              <a:rPr lang="en-GB" altLang="en-US" i="0" dirty="0" err="1">
                <a:latin typeface="UnizgDisplay Normal" panose="02000505080000020003" pitchFamily="50" charset="0"/>
              </a:rPr>
              <a:t>broj</a:t>
            </a:r>
            <a:r>
              <a:rPr lang="hr-HR" altLang="en-US" i="0" dirty="0">
                <a:latin typeface="UnizgDisplay Normal" panose="02000505080000020003" pitchFamily="50" charset="0"/>
              </a:rPr>
              <a:t> atoma i molekula giba i jače je infracrveno zračenje</a:t>
            </a:r>
          </a:p>
          <a:p>
            <a:pPr marL="171450" indent="-171450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GB" altLang="en-US" sz="1000" i="0" dirty="0">
              <a:latin typeface="UnizgDisplay Normal" panose="02000505080000020003" pitchFamily="50" charset="0"/>
            </a:endParaRPr>
          </a:p>
          <a:p>
            <a:pPr marL="171450" indent="-171450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hr-HR" altLang="en-US" sz="1000" i="0" dirty="0">
              <a:latin typeface="UnizgDisplay Normal" panose="02000505080000020003" pitchFamily="50" charset="0"/>
            </a:endParaRPr>
          </a:p>
          <a:p>
            <a:pPr eaLnBrk="1" hangingPunct="1">
              <a:buClr>
                <a:schemeClr val="tx1"/>
              </a:buClr>
              <a:buSzPct val="75000"/>
              <a:defRPr/>
            </a:pPr>
            <a:r>
              <a:rPr lang="hr-HR" altLang="en-US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Princip  IR spektroskopije  </a:t>
            </a:r>
          </a:p>
          <a:p>
            <a:pPr marL="285750" indent="-285750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i="0" dirty="0">
                <a:latin typeface="UnizgDisplay Normal" panose="02000505080000020003" pitchFamily="50" charset="0"/>
              </a:rPr>
              <a:t>molekule u materijalu vibriraju kao posljedica apsorpcije IR zračenja i to kada je </a:t>
            </a:r>
            <a:r>
              <a:rPr lang="hr-HR" altLang="en-US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frekvencija infracrvenog zračenja = frekvenciji vibracija veza u molekuli</a:t>
            </a:r>
          </a:p>
          <a:p>
            <a:pPr marL="285750" indent="-285750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hr-HR" altLang="en-US" sz="1600" dirty="0">
              <a:latin typeface="UnizgDisplay Normal" panose="02000505080000020003" pitchFamily="50" charset="0"/>
            </a:endParaRPr>
          </a:p>
          <a:p>
            <a:pPr marL="285750" indent="-285750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sz="1600" i="0" dirty="0">
                <a:latin typeface="UnizgDisplay Normal" panose="02000505080000020003" pitchFamily="50" charset="0"/>
              </a:rPr>
              <a:t>tj. kad je </a:t>
            </a:r>
            <a:r>
              <a:rPr lang="hr-HR" altLang="en-US" i="0" dirty="0">
                <a:latin typeface="UnizgDisplay Normal" panose="02000505080000020003" pitchFamily="50" charset="0"/>
              </a:rPr>
              <a:t>energija veze u molekuli = energiji IR zračenja</a:t>
            </a:r>
          </a:p>
          <a:p>
            <a:pPr marL="285750" indent="-285750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hr-HR" altLang="en-US" i="0" dirty="0">
              <a:latin typeface="UnizgDisplay Normal" panose="02000505080000020003" pitchFamily="50" charset="0"/>
            </a:endParaRPr>
          </a:p>
          <a:p>
            <a:pPr marL="285750" indent="-285750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Svakoj vezi ili funkcionalnoj skupini </a:t>
            </a:r>
            <a:r>
              <a:rPr lang="hr-HR" altLang="en-US" i="0" dirty="0">
                <a:latin typeface="UnizgDisplay Normal" panose="02000505080000020003" pitchFamily="50" charset="0"/>
              </a:rPr>
              <a:t>u molekuli </a:t>
            </a:r>
            <a:r>
              <a:rPr lang="hr-HR" altLang="en-US" b="1" i="0" dirty="0">
                <a:latin typeface="UnizgDisplay Normal" panose="02000505080000020003" pitchFamily="50" charset="0"/>
              </a:rPr>
              <a:t>odgovara druga frekvencija IR </a:t>
            </a:r>
            <a:r>
              <a:rPr lang="hr-HR" altLang="en-US" i="0" dirty="0">
                <a:latin typeface="UnizgDisplay Normal" panose="02000505080000020003" pitchFamily="50" charset="0"/>
              </a:rPr>
              <a:t>zračenja (</a:t>
            </a:r>
            <a:r>
              <a:rPr lang="en-GB" altLang="en-US" i="0" dirty="0" err="1">
                <a:latin typeface="UnizgDisplay Normal" panose="02000505080000020003" pitchFamily="50" charset="0"/>
              </a:rPr>
              <a:t>tj</a:t>
            </a:r>
            <a:r>
              <a:rPr lang="hr-HR" altLang="en-US" i="0" dirty="0">
                <a:latin typeface="UnizgDisplay Normal" panose="02000505080000020003" pitchFamily="50" charset="0"/>
              </a:rPr>
              <a:t>.</a:t>
            </a:r>
            <a:r>
              <a:rPr lang="en-GB" altLang="en-US" i="0" dirty="0">
                <a:latin typeface="UnizgDisplay Normal" panose="02000505080000020003" pitchFamily="50" charset="0"/>
              </a:rPr>
              <a:t> </a:t>
            </a:r>
            <a:r>
              <a:rPr lang="en-GB" altLang="en-US" i="0" dirty="0" err="1">
                <a:latin typeface="UnizgDisplay Normal" panose="02000505080000020003" pitchFamily="50" charset="0"/>
              </a:rPr>
              <a:t>energije</a:t>
            </a:r>
            <a:r>
              <a:rPr lang="en-GB" altLang="en-US" i="0" dirty="0">
                <a:latin typeface="UnizgDisplay Normal" panose="02000505080000020003" pitchFamily="50" charset="0"/>
              </a:rPr>
              <a:t> </a:t>
            </a:r>
            <a:r>
              <a:rPr lang="en-GB" altLang="en-US" i="0" dirty="0" err="1">
                <a:latin typeface="UnizgDisplay Normal" panose="02000505080000020003" pitchFamily="50" charset="0"/>
              </a:rPr>
              <a:t>veza</a:t>
            </a:r>
            <a:r>
              <a:rPr lang="en-GB" altLang="en-US" i="0" dirty="0">
                <a:latin typeface="UnizgDisplay Normal" panose="02000505080000020003" pitchFamily="50" charset="0"/>
              </a:rPr>
              <a:t> </a:t>
            </a:r>
            <a:r>
              <a:rPr lang="en-GB" altLang="en-US" i="0" dirty="0" err="1">
                <a:latin typeface="UnizgDisplay Normal" panose="02000505080000020003" pitchFamily="50" charset="0"/>
              </a:rPr>
              <a:t>im</a:t>
            </a:r>
            <a:r>
              <a:rPr lang="en-GB" altLang="en-US" i="0" dirty="0">
                <a:latin typeface="UnizgDisplay Normal" panose="02000505080000020003" pitchFamily="50" charset="0"/>
              </a:rPr>
              <a:t> se </a:t>
            </a:r>
            <a:r>
              <a:rPr lang="en-GB" altLang="en-US" i="0" dirty="0" err="1">
                <a:latin typeface="UnizgDisplay Normal" panose="02000505080000020003" pitchFamily="50" charset="0"/>
              </a:rPr>
              <a:t>razlikuju</a:t>
            </a:r>
            <a:r>
              <a:rPr lang="hr-HR" altLang="en-US" i="0" dirty="0">
                <a:latin typeface="UnizgDisplay Normal" panose="02000505080000020003" pitchFamily="50" charset="0"/>
              </a:rPr>
              <a:t>)</a:t>
            </a:r>
            <a:r>
              <a:rPr lang="en-GB" altLang="en-US" i="0" dirty="0">
                <a:latin typeface="UnizgDisplay Normal" panose="02000505080000020003" pitchFamily="50" charset="0"/>
              </a:rPr>
              <a:t> </a:t>
            </a:r>
            <a:r>
              <a:rPr lang="en-GB" altLang="en-US" i="0" dirty="0" err="1">
                <a:latin typeface="UnizgDisplay Normal" panose="02000505080000020003" pitchFamily="50" charset="0"/>
              </a:rPr>
              <a:t>i</a:t>
            </a:r>
            <a:r>
              <a:rPr lang="en-GB" altLang="en-US" i="0" dirty="0">
                <a:latin typeface="UnizgDisplay Normal" panose="02000505080000020003" pitchFamily="50" charset="0"/>
              </a:rPr>
              <a:t> </a:t>
            </a:r>
            <a:r>
              <a:rPr lang="en-GB" altLang="en-US" i="0" dirty="0" err="1">
                <a:latin typeface="UnizgDisplay Normal" panose="02000505080000020003" pitchFamily="50" charset="0"/>
              </a:rPr>
              <a:t>na</a:t>
            </a:r>
            <a:r>
              <a:rPr lang="en-GB" altLang="en-US" i="0" dirty="0">
                <a:latin typeface="UnizgDisplay Normal" panose="02000505080000020003" pitchFamily="50" charset="0"/>
              </a:rPr>
              <a:t> </a:t>
            </a:r>
            <a:r>
              <a:rPr lang="en-GB" altLang="en-US" i="0" dirty="0" err="1">
                <a:latin typeface="UnizgDisplay Normal" panose="02000505080000020003" pitchFamily="50" charset="0"/>
              </a:rPr>
              <a:t>taj</a:t>
            </a:r>
            <a:r>
              <a:rPr lang="en-GB" altLang="en-US" i="0" dirty="0">
                <a:latin typeface="UnizgDisplay Normal" panose="02000505080000020003" pitchFamily="50" charset="0"/>
              </a:rPr>
              <a:t> </a:t>
            </a:r>
            <a:r>
              <a:rPr lang="en-GB" altLang="en-US" i="0" dirty="0" err="1">
                <a:latin typeface="UnizgDisplay Normal" panose="02000505080000020003" pitchFamily="50" charset="0"/>
              </a:rPr>
              <a:t>način</a:t>
            </a:r>
            <a:r>
              <a:rPr lang="en-GB" altLang="en-US" i="0" dirty="0">
                <a:latin typeface="UnizgDisplay Normal" panose="02000505080000020003" pitchFamily="50" charset="0"/>
              </a:rPr>
              <a:t> </a:t>
            </a:r>
            <a:r>
              <a:rPr lang="en-GB" altLang="en-US" i="0" dirty="0" err="1">
                <a:latin typeface="UnizgDisplay Normal" panose="02000505080000020003" pitchFamily="50" charset="0"/>
              </a:rPr>
              <a:t>moguće</a:t>
            </a:r>
            <a:r>
              <a:rPr lang="en-GB" altLang="en-US" i="0" dirty="0">
                <a:latin typeface="UnizgDisplay Normal" panose="02000505080000020003" pitchFamily="50" charset="0"/>
              </a:rPr>
              <a:t> </a:t>
            </a:r>
            <a:r>
              <a:rPr lang="en-GB" altLang="en-US" i="0" dirty="0" err="1">
                <a:latin typeface="UnizgDisplay Normal" panose="02000505080000020003" pitchFamily="50" charset="0"/>
              </a:rPr>
              <a:t>ih</a:t>
            </a:r>
            <a:r>
              <a:rPr lang="en-GB" altLang="en-US" i="0" dirty="0">
                <a:latin typeface="UnizgDisplay Normal" panose="02000505080000020003" pitchFamily="50" charset="0"/>
              </a:rPr>
              <a:t> je </a:t>
            </a:r>
            <a:r>
              <a:rPr lang="en-GB" altLang="en-US" i="0" dirty="0" err="1">
                <a:latin typeface="UnizgDisplay Normal" panose="02000505080000020003" pitchFamily="50" charset="0"/>
              </a:rPr>
              <a:t>identificirati</a:t>
            </a:r>
            <a:r>
              <a:rPr lang="en-GB" altLang="en-US" i="0" dirty="0">
                <a:latin typeface="UnizgDisplay Normal" panose="02000505080000020003" pitchFamily="50" charset="0"/>
              </a:rPr>
              <a:t> </a:t>
            </a:r>
            <a:r>
              <a:rPr lang="en-GB" altLang="en-US" i="0" dirty="0" err="1">
                <a:latin typeface="UnizgDisplay Normal" panose="02000505080000020003" pitchFamily="50" charset="0"/>
              </a:rPr>
              <a:t>jer</a:t>
            </a:r>
            <a:r>
              <a:rPr lang="en-GB" altLang="en-US" i="0" dirty="0">
                <a:latin typeface="UnizgDisplay Normal" panose="02000505080000020003" pitchFamily="50" charset="0"/>
              </a:rPr>
              <a:t> se </a:t>
            </a:r>
            <a:r>
              <a:rPr lang="en-GB" altLang="en-US" i="0" dirty="0" err="1">
                <a:latin typeface="UnizgDisplay Normal" panose="02000505080000020003" pitchFamily="50" charset="0"/>
              </a:rPr>
              <a:t>dobiva</a:t>
            </a:r>
            <a:r>
              <a:rPr lang="en-GB" altLang="en-US" i="0" dirty="0">
                <a:latin typeface="UnizgDisplay Normal" panose="02000505080000020003" pitchFamily="50" charset="0"/>
              </a:rPr>
              <a:t> </a:t>
            </a:r>
            <a:r>
              <a:rPr lang="en-GB" altLang="en-US" i="0" dirty="0" err="1">
                <a:latin typeface="UnizgDisplay Normal" panose="02000505080000020003" pitchFamily="50" charset="0"/>
              </a:rPr>
              <a:t>karakteristični</a:t>
            </a:r>
            <a:r>
              <a:rPr lang="en-GB" altLang="en-US" i="0" dirty="0">
                <a:latin typeface="UnizgDisplay Normal" panose="02000505080000020003" pitchFamily="50" charset="0"/>
              </a:rPr>
              <a:t> </a:t>
            </a:r>
            <a:r>
              <a:rPr lang="en-GB" altLang="en-US" i="0" dirty="0" err="1">
                <a:latin typeface="UnizgDisplay Normal" panose="02000505080000020003" pitchFamily="50" charset="0"/>
              </a:rPr>
              <a:t>pik</a:t>
            </a:r>
            <a:r>
              <a:rPr lang="en-GB" altLang="en-US" i="0" dirty="0">
                <a:latin typeface="UnizgDisplay Normal" panose="02000505080000020003" pitchFamily="50" charset="0"/>
              </a:rPr>
              <a:t> (</a:t>
            </a:r>
            <a:r>
              <a:rPr lang="hr-HR" altLang="en-US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apsorpcijski maksimum</a:t>
            </a:r>
            <a:r>
              <a:rPr lang="en-GB" altLang="en-US" i="0" dirty="0">
                <a:latin typeface="UnizgDisplay Normal" panose="02000505080000020003" pitchFamily="50" charset="0"/>
              </a:rPr>
              <a:t>) </a:t>
            </a:r>
            <a:r>
              <a:rPr lang="en-GB" altLang="en-US" i="0" dirty="0" err="1">
                <a:latin typeface="UnizgDisplay Normal" panose="02000505080000020003" pitchFamily="50" charset="0"/>
              </a:rPr>
              <a:t>za</a:t>
            </a:r>
            <a:r>
              <a:rPr lang="en-GB" altLang="en-US" i="0" dirty="0">
                <a:latin typeface="UnizgDisplay Normal" panose="02000505080000020003" pitchFamily="50" charset="0"/>
              </a:rPr>
              <a:t> </a:t>
            </a:r>
            <a:r>
              <a:rPr lang="en-GB" altLang="en-US" i="0" dirty="0" err="1">
                <a:latin typeface="UnizgDisplay Normal" panose="02000505080000020003" pitchFamily="50" charset="0"/>
              </a:rPr>
              <a:t>svaku</a:t>
            </a:r>
            <a:r>
              <a:rPr lang="en-GB" altLang="en-US" i="0" dirty="0">
                <a:latin typeface="UnizgDisplay Normal" panose="02000505080000020003" pitchFamily="50" charset="0"/>
              </a:rPr>
              <a:t> </a:t>
            </a:r>
            <a:r>
              <a:rPr lang="en-GB" altLang="en-US" i="0" dirty="0" err="1">
                <a:latin typeface="UnizgDisplay Normal" panose="02000505080000020003" pitchFamily="50" charset="0"/>
              </a:rPr>
              <a:t>skupinu</a:t>
            </a:r>
            <a:r>
              <a:rPr lang="en-GB" altLang="en-US" i="0" dirty="0">
                <a:latin typeface="UnizgDisplay Normal" panose="02000505080000020003" pitchFamily="50" charset="0"/>
              </a:rPr>
              <a:t> </a:t>
            </a:r>
            <a:r>
              <a:rPr lang="en-GB" altLang="en-US" i="0" dirty="0" err="1">
                <a:latin typeface="UnizgDisplay Normal" panose="02000505080000020003" pitchFamily="50" charset="0"/>
              </a:rPr>
              <a:t>ili</a:t>
            </a:r>
            <a:r>
              <a:rPr lang="en-GB" altLang="en-US" i="0" dirty="0">
                <a:latin typeface="UnizgDisplay Normal" panose="02000505080000020003" pitchFamily="50" charset="0"/>
              </a:rPr>
              <a:t> </a:t>
            </a:r>
            <a:r>
              <a:rPr lang="en-GB" altLang="en-US" i="0" dirty="0" err="1">
                <a:latin typeface="UnizgDisplay Normal" panose="02000505080000020003" pitchFamily="50" charset="0"/>
              </a:rPr>
              <a:t>vezu</a:t>
            </a:r>
            <a:r>
              <a:rPr lang="en-GB" altLang="en-US" i="0" dirty="0">
                <a:latin typeface="UnizgDisplay Normal" panose="02000505080000020003" pitchFamily="50" charset="0"/>
              </a:rPr>
              <a:t> u </a:t>
            </a:r>
            <a:r>
              <a:rPr lang="en-GB" altLang="en-US" i="0" dirty="0" err="1">
                <a:latin typeface="UnizgDisplay Normal" panose="02000505080000020003" pitchFamily="50" charset="0"/>
              </a:rPr>
              <a:t>molekuli</a:t>
            </a:r>
            <a:r>
              <a:rPr lang="en-GB" altLang="en-US" i="0" dirty="0">
                <a:latin typeface="UnizgDisplay Normal" panose="02000505080000020003" pitchFamily="50" charset="0"/>
              </a:rPr>
              <a:t> </a:t>
            </a:r>
            <a:r>
              <a:rPr lang="hr-HR" altLang="en-US" i="0" dirty="0">
                <a:latin typeface="UnizgDisplay Normal" panose="02000505080000020003" pitchFamily="50" charset="0"/>
              </a:rPr>
              <a:t>na spektrogramu</a:t>
            </a:r>
            <a:endParaRPr lang="en-GB" altLang="en-US" i="0" dirty="0">
              <a:latin typeface="UnizgDisplay Normal" panose="02000505080000020003" pitchFamily="50" charset="0"/>
            </a:endParaRPr>
          </a:p>
          <a:p>
            <a:pPr marL="171450" indent="-171450" algn="just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hr-HR" altLang="en-US" sz="1100" b="1" i="0" dirty="0">
              <a:latin typeface="UnizgDisplay Normal" panose="02000505080000020003" pitchFamily="50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6856AB23-6565-606F-9320-369FF3325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0A1E5B-C736-43C9-9C24-B5F2D6BCF4CE}" type="slidenum">
              <a:rPr lang="hr-HR" altLang="sr-Latn-RS" sz="1000" i="0">
                <a:latin typeface="UnizgDisplay Normal" panose="02000505080000020003" pitchFamily="50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hr-HR" altLang="sr-Latn-RS" sz="1000" i="0">
              <a:latin typeface="UnizgDisplay Normal" panose="02000505080000020003" pitchFamily="50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>
            <a:extLst>
              <a:ext uri="{FF2B5EF4-FFF2-40B4-BE49-F238E27FC236}">
                <a16:creationId xmlns:a16="http://schemas.microsoft.com/office/drawing/2014/main" xmlns="" id="{AAB5EE70-1CA5-C1A4-7745-B542BA4EB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2189163"/>
            <a:ext cx="316865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hr-HR" altLang="en-US" dirty="0">
                <a:latin typeface="UnizgDisplay Normal" panose="02000505080000020003" pitchFamily="50" charset="0"/>
              </a:rPr>
              <a:t>Vibracije veza istezanja</a:t>
            </a: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xmlns="" id="{73851B43-D9AA-1A32-75E7-644951E8A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192338"/>
            <a:ext cx="5113338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hr-HR" altLang="en-US" dirty="0">
                <a:latin typeface="UnizgDisplay Normal" panose="02000505080000020003" pitchFamily="50" charset="0"/>
              </a:rPr>
              <a:t>Vibracije veza savijanja/deformacije</a:t>
            </a: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xmlns="" id="{C8B7A35D-52AB-5633-EB4C-3F6069999020}"/>
              </a:ext>
            </a:extLst>
          </p:cNvPr>
          <p:cNvSpPr/>
          <p:nvPr/>
        </p:nvSpPr>
        <p:spPr>
          <a:xfrm>
            <a:off x="285750" y="333375"/>
            <a:ext cx="8424863" cy="15138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i="0" dirty="0">
                <a:latin typeface="UnizgDisplay Normal" panose="02000505080000020003" pitchFamily="50" charset="0"/>
              </a:rPr>
              <a:t>Tipični IR </a:t>
            </a:r>
            <a:r>
              <a:rPr lang="hr-HR" altLang="en-US" i="0" dirty="0" err="1">
                <a:latin typeface="UnizgDisplay Normal" panose="02000505080000020003" pitchFamily="50" charset="0"/>
              </a:rPr>
              <a:t>spektrofotometar</a:t>
            </a:r>
            <a:r>
              <a:rPr lang="hr-HR" altLang="en-US" i="0" dirty="0">
                <a:latin typeface="UnizgDisplay Normal" panose="02000505080000020003" pitchFamily="50" charset="0"/>
              </a:rPr>
              <a:t> bilježi područja vibracija koja odgovaraju </a:t>
            </a:r>
            <a:r>
              <a:rPr lang="hr-HR" altLang="en-US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vibracijama</a:t>
            </a:r>
            <a:r>
              <a:rPr lang="hr-HR" altLang="en-US" i="0" dirty="0">
                <a:latin typeface="UnizgDisplay Normal" panose="02000505080000020003" pitchFamily="50" charset="0"/>
              </a:rPr>
              <a:t> veza </a:t>
            </a:r>
            <a:r>
              <a:rPr lang="hr-HR" altLang="en-US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istezanja</a:t>
            </a:r>
            <a:r>
              <a:rPr lang="hr-HR" altLang="en-US" i="0" dirty="0">
                <a:latin typeface="UnizgDisplay Normal" panose="02000505080000020003" pitchFamily="50" charset="0"/>
              </a:rPr>
              <a:t> (mijenja se duljina veze) i </a:t>
            </a:r>
            <a:r>
              <a:rPr lang="hr-HR" altLang="en-US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savijanja</a:t>
            </a:r>
            <a:r>
              <a:rPr lang="hr-HR" altLang="en-US" i="0" dirty="0">
                <a:latin typeface="UnizgDisplay Normal" panose="02000505080000020003" pitchFamily="50" charset="0"/>
              </a:rPr>
              <a:t> (mijenja se kut veze) u molekuli</a:t>
            </a:r>
          </a:p>
          <a:p>
            <a:pPr marL="285750" indent="-285750" algn="just" eaLnBrk="1" hangingPunct="1">
              <a:lnSpc>
                <a:spcPct val="114000"/>
              </a:lnSpc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hr-HR" sz="1400" b="1" i="0" dirty="0">
              <a:latin typeface="UnizgDisplay Normal" panose="02000505080000020003" pitchFamily="50" charset="0"/>
            </a:endParaRPr>
          </a:p>
          <a:p>
            <a:pPr marL="285750" indent="-285750" algn="just" eaLnBrk="1" hangingPunct="1">
              <a:lnSpc>
                <a:spcPct val="114000"/>
              </a:lnSpc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i="0" dirty="0">
                <a:latin typeface="UnizgDisplay Normal" panose="02000505080000020003" pitchFamily="50" charset="0"/>
              </a:rPr>
              <a:t>IR svjetlo i molekula uspostavljaju interakcije </a:t>
            </a:r>
            <a:r>
              <a:rPr lang="hr-HR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samo kada se dipolni moment molekule mijenja</a:t>
            </a:r>
            <a:r>
              <a:rPr lang="hr-HR" i="0" dirty="0">
                <a:latin typeface="UnizgDisplay Normal" panose="02000505080000020003" pitchFamily="50" charset="0"/>
              </a:rPr>
              <a:t> zbog vibracija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xmlns="" id="{BEEBCE7C-32D8-FCD6-F6C8-48064C1D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47240B-E94F-44F6-BACE-42E836B5B628}" type="slidenum">
              <a:rPr lang="hr-HR" altLang="sr-Latn-RS" sz="1000" i="0">
                <a:latin typeface="UnizgDisplay Normal" panose="02000505080000020003" pitchFamily="50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hr-HR" altLang="sr-Latn-RS" sz="1000" i="0" dirty="0">
              <a:latin typeface="UnizgDisplay Normal" panose="02000505080000020003" pitchFamily="50" charset="0"/>
            </a:endParaRPr>
          </a:p>
        </p:txBody>
      </p:sp>
      <p:pic>
        <p:nvPicPr>
          <p:cNvPr id="25" name="Picture 7">
            <a:extLst>
              <a:ext uri="{FF2B5EF4-FFF2-40B4-BE49-F238E27FC236}">
                <a16:creationId xmlns:a16="http://schemas.microsoft.com/office/drawing/2014/main" xmlns="" id="{652D1F40-C2B0-5CB7-FD6D-43EBCC731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552700"/>
            <a:ext cx="152558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A055FC5C-8338-D9DB-3161-8746EE005971}"/>
              </a:ext>
            </a:extLst>
          </p:cNvPr>
          <p:cNvSpPr txBox="1"/>
          <p:nvPr/>
        </p:nvSpPr>
        <p:spPr>
          <a:xfrm>
            <a:off x="565150" y="3690938"/>
            <a:ext cx="86594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1200" i="0" dirty="0">
                <a:latin typeface="UnizgDisplay Normal" panose="02000505080000020003" pitchFamily="50" charset="0"/>
              </a:rPr>
              <a:t>simetrično</a:t>
            </a:r>
            <a:endParaRPr lang="en-US" sz="1200" i="0" dirty="0">
              <a:latin typeface="UnizgDisplay Normal" panose="02000505080000020003" pitchFamily="50" charset="0"/>
            </a:endParaRPr>
          </a:p>
        </p:txBody>
      </p:sp>
      <p:pic>
        <p:nvPicPr>
          <p:cNvPr id="27" name="Picture 8">
            <a:extLst>
              <a:ext uri="{FF2B5EF4-FFF2-40B4-BE49-F238E27FC236}">
                <a16:creationId xmlns:a16="http://schemas.microsoft.com/office/drawing/2014/main" xmlns="" id="{F4A829A6-031F-1778-7B69-AB0726A4C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559050"/>
            <a:ext cx="15271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437685E2-A679-F674-0D9D-4072C6B27A8D}"/>
              </a:ext>
            </a:extLst>
          </p:cNvPr>
          <p:cNvSpPr txBox="1"/>
          <p:nvPr/>
        </p:nvSpPr>
        <p:spPr>
          <a:xfrm>
            <a:off x="2239963" y="3727450"/>
            <a:ext cx="93326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1200" i="0" dirty="0">
                <a:latin typeface="UnizgDisplay Normal" panose="02000505080000020003" pitchFamily="50" charset="0"/>
              </a:rPr>
              <a:t>asimetrično</a:t>
            </a:r>
            <a:endParaRPr lang="en-US" sz="1200" i="0" dirty="0">
              <a:latin typeface="UnizgDisplay Normal" panose="02000505080000020003" pitchFamily="50" charset="0"/>
            </a:endParaRPr>
          </a:p>
        </p:txBody>
      </p:sp>
      <p:pic>
        <p:nvPicPr>
          <p:cNvPr id="29" name="Picture 12">
            <a:extLst>
              <a:ext uri="{FF2B5EF4-FFF2-40B4-BE49-F238E27FC236}">
                <a16:creationId xmlns:a16="http://schemas.microsoft.com/office/drawing/2014/main" xmlns="" id="{B8270A42-643E-0456-EEB5-874A54BE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530475"/>
            <a:ext cx="15271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kstniOkvir 29">
            <a:extLst>
              <a:ext uri="{FF2B5EF4-FFF2-40B4-BE49-F238E27FC236}">
                <a16:creationId xmlns:a16="http://schemas.microsoft.com/office/drawing/2014/main" xmlns="" id="{ED54E3B2-1632-24BB-CBFC-54036C915A25}"/>
              </a:ext>
            </a:extLst>
          </p:cNvPr>
          <p:cNvSpPr txBox="1"/>
          <p:nvPr/>
        </p:nvSpPr>
        <p:spPr>
          <a:xfrm>
            <a:off x="3862388" y="3727450"/>
            <a:ext cx="73770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1200" i="0" dirty="0">
                <a:latin typeface="UnizgDisplay Normal" panose="02000505080000020003" pitchFamily="50" charset="0"/>
              </a:rPr>
              <a:t>mahanje</a:t>
            </a:r>
            <a:endParaRPr lang="en-US" sz="1200" i="0" dirty="0">
              <a:latin typeface="UnizgDisplay Normal" panose="02000505080000020003" pitchFamily="50" charset="0"/>
            </a:endParaRPr>
          </a:p>
        </p:txBody>
      </p:sp>
      <p:pic>
        <p:nvPicPr>
          <p:cNvPr id="31" name="Picture 10">
            <a:extLst>
              <a:ext uri="{FF2B5EF4-FFF2-40B4-BE49-F238E27FC236}">
                <a16:creationId xmlns:a16="http://schemas.microsoft.com/office/drawing/2014/main" xmlns="" id="{29344DF2-373F-BCA5-6E0A-C75C82217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2528888"/>
            <a:ext cx="152717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2" name="TekstniOkvir 44031">
            <a:extLst>
              <a:ext uri="{FF2B5EF4-FFF2-40B4-BE49-F238E27FC236}">
                <a16:creationId xmlns:a16="http://schemas.microsoft.com/office/drawing/2014/main" xmlns="" id="{659095F6-C179-46D1-BAE5-1AA283E7618A}"/>
              </a:ext>
            </a:extLst>
          </p:cNvPr>
          <p:cNvSpPr txBox="1"/>
          <p:nvPr/>
        </p:nvSpPr>
        <p:spPr>
          <a:xfrm>
            <a:off x="5227638" y="3721100"/>
            <a:ext cx="72648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1200" i="0" dirty="0" err="1">
                <a:latin typeface="UnizgDisplay Normal" panose="02000505080000020003" pitchFamily="50" charset="0"/>
              </a:rPr>
              <a:t>strizanje</a:t>
            </a:r>
            <a:endParaRPr lang="en-US" sz="1200" i="0" dirty="0">
              <a:latin typeface="UnizgDisplay Normal" panose="02000505080000020003" pitchFamily="50" charset="0"/>
            </a:endParaRPr>
          </a:p>
        </p:txBody>
      </p:sp>
      <p:pic>
        <p:nvPicPr>
          <p:cNvPr id="44033" name="Picture 9">
            <a:extLst>
              <a:ext uri="{FF2B5EF4-FFF2-40B4-BE49-F238E27FC236}">
                <a16:creationId xmlns:a16="http://schemas.microsoft.com/office/drawing/2014/main" xmlns="" id="{9FCE31AC-13D5-C741-2BA1-A37051187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2536825"/>
            <a:ext cx="15271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kstniOkvir 44034">
            <a:extLst>
              <a:ext uri="{FF2B5EF4-FFF2-40B4-BE49-F238E27FC236}">
                <a16:creationId xmlns:a16="http://schemas.microsoft.com/office/drawing/2014/main" xmlns="" id="{CA1DBEE1-715E-5A82-2687-4080AD5A8B39}"/>
              </a:ext>
            </a:extLst>
          </p:cNvPr>
          <p:cNvSpPr txBox="1"/>
          <p:nvPr/>
        </p:nvSpPr>
        <p:spPr>
          <a:xfrm>
            <a:off x="6675438" y="3721100"/>
            <a:ext cx="71365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1200" i="0" dirty="0">
                <a:latin typeface="UnizgDisplay Normal" panose="02000505080000020003" pitchFamily="50" charset="0"/>
              </a:rPr>
              <a:t>njihanje</a:t>
            </a:r>
            <a:endParaRPr lang="en-US" sz="1200" i="0" dirty="0">
              <a:latin typeface="UnizgDisplay Normal" panose="02000505080000020003" pitchFamily="50" charset="0"/>
            </a:endParaRPr>
          </a:p>
        </p:txBody>
      </p:sp>
      <p:pic>
        <p:nvPicPr>
          <p:cNvPr id="44036" name="Picture 11">
            <a:extLst>
              <a:ext uri="{FF2B5EF4-FFF2-40B4-BE49-F238E27FC236}">
                <a16:creationId xmlns:a16="http://schemas.microsoft.com/office/drawing/2014/main" xmlns="" id="{3C085188-0CF4-1E04-BC6D-7012A7F96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540000"/>
            <a:ext cx="15271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kstniOkvir 44036">
            <a:extLst>
              <a:ext uri="{FF2B5EF4-FFF2-40B4-BE49-F238E27FC236}">
                <a16:creationId xmlns:a16="http://schemas.microsoft.com/office/drawing/2014/main" xmlns="" id="{79711723-90BF-FEE4-E104-C6B5B43055A6}"/>
              </a:ext>
            </a:extLst>
          </p:cNvPr>
          <p:cNvSpPr txBox="1"/>
          <p:nvPr/>
        </p:nvSpPr>
        <p:spPr>
          <a:xfrm>
            <a:off x="8005763" y="3717925"/>
            <a:ext cx="6928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1200" i="0" dirty="0">
                <a:latin typeface="UnizgDisplay Normal" panose="02000505080000020003" pitchFamily="50" charset="0"/>
              </a:rPr>
              <a:t>uvijanje</a:t>
            </a:r>
            <a:endParaRPr lang="en-US" sz="1200" i="0" dirty="0">
              <a:latin typeface="UnizgDisplay Normal" panose="02000505080000020003" pitchFamily="50" charset="0"/>
            </a:endParaRPr>
          </a:p>
        </p:txBody>
      </p:sp>
      <p:pic>
        <p:nvPicPr>
          <p:cNvPr id="44038" name="Picture 34">
            <a:extLst>
              <a:ext uri="{FF2B5EF4-FFF2-40B4-BE49-F238E27FC236}">
                <a16:creationId xmlns:a16="http://schemas.microsoft.com/office/drawing/2014/main" xmlns="" id="{168E10FB-FC24-755A-EED7-49FA6DD76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8" t="59013" r="62486" b="23830"/>
          <a:stretch>
            <a:fillRect/>
          </a:stretch>
        </p:blipFill>
        <p:spPr bwMode="auto">
          <a:xfrm>
            <a:off x="477838" y="5202238"/>
            <a:ext cx="1620837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2">
            <a:extLst>
              <a:ext uri="{FF2B5EF4-FFF2-40B4-BE49-F238E27FC236}">
                <a16:creationId xmlns:a16="http://schemas.microsoft.com/office/drawing/2014/main" xmlns="" id="{DC44365C-45DA-4D6B-0E9F-A929EAF37044}"/>
              </a:ext>
            </a:extLst>
          </p:cNvPr>
          <p:cNvSpPr txBox="1"/>
          <p:nvPr/>
        </p:nvSpPr>
        <p:spPr>
          <a:xfrm>
            <a:off x="2078038" y="5453063"/>
            <a:ext cx="554991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600" i="0" dirty="0" err="1">
                <a:latin typeface="UnizgDisplay Normal" panose="02000505080000020003" pitchFamily="50" charset="0"/>
              </a:rPr>
              <a:t>Heteronuklearne</a:t>
            </a:r>
            <a:r>
              <a:rPr lang="hr-HR" sz="1600" i="0" dirty="0">
                <a:latin typeface="UnizgDisplay Normal" panose="02000505080000020003" pitchFamily="50" charset="0"/>
              </a:rPr>
              <a:t> </a:t>
            </a:r>
            <a:r>
              <a:rPr lang="hr-HR" sz="1600" i="0" dirty="0" err="1">
                <a:latin typeface="UnizgDisplay Normal" panose="02000505080000020003" pitchFamily="50" charset="0"/>
              </a:rPr>
              <a:t>diatomske</a:t>
            </a:r>
            <a:r>
              <a:rPr lang="hr-HR" sz="1600" i="0" dirty="0">
                <a:latin typeface="UnizgDisplay Normal" panose="02000505080000020003" pitchFamily="50" charset="0"/>
              </a:rPr>
              <a:t> molekule (</a:t>
            </a:r>
            <a:r>
              <a:rPr lang="hr-HR" sz="1600" i="0" dirty="0" err="1">
                <a:latin typeface="UnizgDisplay Normal" panose="02000505080000020003" pitchFamily="50" charset="0"/>
              </a:rPr>
              <a:t>HCl</a:t>
            </a:r>
            <a:r>
              <a:rPr lang="hr-HR" sz="1600" i="0" dirty="0">
                <a:latin typeface="UnizgDisplay Normal" panose="02000505080000020003" pitchFamily="50" charset="0"/>
              </a:rPr>
              <a:t>, CO,…) su IR aktivne</a:t>
            </a:r>
            <a:endParaRPr lang="en-GB" sz="1600" i="0" dirty="0">
              <a:latin typeface="UnizgDisplay Normal" panose="02000505080000020003" pitchFamily="50" charset="0"/>
            </a:endParaRPr>
          </a:p>
        </p:txBody>
      </p:sp>
      <p:sp>
        <p:nvSpPr>
          <p:cNvPr id="44040" name="TextBox 36">
            <a:extLst>
              <a:ext uri="{FF2B5EF4-FFF2-40B4-BE49-F238E27FC236}">
                <a16:creationId xmlns:a16="http://schemas.microsoft.com/office/drawing/2014/main" xmlns="" id="{7C820F32-DD59-F255-A4D1-32B1AA1B5472}"/>
              </a:ext>
            </a:extLst>
          </p:cNvPr>
          <p:cNvSpPr txBox="1"/>
          <p:nvPr/>
        </p:nvSpPr>
        <p:spPr>
          <a:xfrm>
            <a:off x="2082800" y="6042025"/>
            <a:ext cx="553388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600" i="0" dirty="0" err="1">
                <a:latin typeface="UnizgDisplay Normal" panose="02000505080000020003" pitchFamily="50" charset="0"/>
              </a:rPr>
              <a:t>Homonuklearne</a:t>
            </a:r>
            <a:r>
              <a:rPr lang="hr-HR" sz="1600" i="0" dirty="0">
                <a:latin typeface="UnizgDisplay Normal" panose="02000505080000020003" pitchFamily="50" charset="0"/>
              </a:rPr>
              <a:t> </a:t>
            </a:r>
            <a:r>
              <a:rPr lang="hr-HR" sz="1600" i="0" dirty="0" err="1">
                <a:latin typeface="UnizgDisplay Normal" panose="02000505080000020003" pitchFamily="50" charset="0"/>
              </a:rPr>
              <a:t>diatomske</a:t>
            </a:r>
            <a:r>
              <a:rPr lang="hr-HR" sz="1600" i="0" dirty="0">
                <a:latin typeface="UnizgDisplay Normal" panose="02000505080000020003" pitchFamily="50" charset="0"/>
              </a:rPr>
              <a:t> molekule (O</a:t>
            </a:r>
            <a:r>
              <a:rPr lang="hr-HR" sz="1600" i="0" baseline="-25000" dirty="0">
                <a:latin typeface="UnizgDisplay Normal" panose="02000505080000020003" pitchFamily="50" charset="0"/>
              </a:rPr>
              <a:t>2</a:t>
            </a:r>
            <a:r>
              <a:rPr lang="hr-HR" sz="1600" i="0" dirty="0">
                <a:latin typeface="UnizgDisplay Normal" panose="02000505080000020003" pitchFamily="50" charset="0"/>
              </a:rPr>
              <a:t>, N</a:t>
            </a:r>
            <a:r>
              <a:rPr lang="hr-HR" sz="1600" i="0" baseline="-25000" dirty="0">
                <a:latin typeface="UnizgDisplay Normal" panose="02000505080000020003" pitchFamily="50" charset="0"/>
              </a:rPr>
              <a:t>2</a:t>
            </a:r>
            <a:r>
              <a:rPr lang="hr-HR" sz="1600" i="0" dirty="0">
                <a:latin typeface="UnizgDisplay Normal" panose="02000505080000020003" pitchFamily="50" charset="0"/>
              </a:rPr>
              <a:t>,…) su IR neaktivne</a:t>
            </a:r>
            <a:endParaRPr lang="en-GB" sz="1600" i="0" dirty="0">
              <a:latin typeface="UnizgDisplay Normal" panose="02000505080000020003" pitchFamily="50" charset="0"/>
            </a:endParaRPr>
          </a:p>
        </p:txBody>
      </p:sp>
      <p:sp>
        <p:nvSpPr>
          <p:cNvPr id="44041" name="Rectangle 3">
            <a:extLst>
              <a:ext uri="{FF2B5EF4-FFF2-40B4-BE49-F238E27FC236}">
                <a16:creationId xmlns:a16="http://schemas.microsoft.com/office/drawing/2014/main" xmlns="" id="{1CEC2654-B710-D9B6-9E07-DA53FB83AC43}"/>
              </a:ext>
            </a:extLst>
          </p:cNvPr>
          <p:cNvSpPr/>
          <p:nvPr/>
        </p:nvSpPr>
        <p:spPr>
          <a:xfrm>
            <a:off x="179388" y="4149725"/>
            <a:ext cx="8964612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sz="1600" b="1" i="0" dirty="0">
                <a:latin typeface="UnizgDisplay Normal" panose="02000505080000020003" pitchFamily="50" charset="0"/>
              </a:rPr>
              <a:t>Broj mogućih vibracija za molekule s N brojem atoma</a:t>
            </a:r>
          </a:p>
          <a:p>
            <a:pPr>
              <a:defRPr/>
            </a:pPr>
            <a:r>
              <a:rPr lang="hr-HR" sz="1600" b="1" i="0" dirty="0">
                <a:latin typeface="UnizgDisplay Normal" panose="02000505080000020003" pitchFamily="50" charset="0"/>
              </a:rPr>
              <a:t>	- linearne molekule: </a:t>
            </a:r>
            <a:r>
              <a:rPr lang="hr-HR" sz="1600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3N-5</a:t>
            </a:r>
          </a:p>
          <a:p>
            <a:pPr>
              <a:defRPr/>
            </a:pPr>
            <a:r>
              <a:rPr lang="hr-HR" sz="1600" b="1" i="0" dirty="0">
                <a:latin typeface="UnizgDisplay Normal" panose="02000505080000020003" pitchFamily="50" charset="0"/>
              </a:rPr>
              <a:t>	- nelinearne molekule: </a:t>
            </a:r>
            <a:r>
              <a:rPr lang="hr-HR" sz="1600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3N-6</a:t>
            </a:r>
            <a:endParaRPr lang="en-GB" sz="1600" b="1" i="0" dirty="0">
              <a:solidFill>
                <a:srgbClr val="0070C0"/>
              </a:solidFill>
              <a:latin typeface="UnizgDisplay Normal" panose="02000505080000020003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6" grpId="0"/>
      <p:bldP spid="28" grpId="0"/>
      <p:bldP spid="30" grpId="0"/>
      <p:bldP spid="44032" grpId="0"/>
      <p:bldP spid="44035" grpId="0"/>
      <p:bldP spid="44037" grpId="0"/>
      <p:bldP spid="44039" grpId="0"/>
      <p:bldP spid="44040" grpId="0"/>
      <p:bldP spid="4404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1">
            <a:extLst>
              <a:ext uri="{FF2B5EF4-FFF2-40B4-BE49-F238E27FC236}">
                <a16:creationId xmlns:a16="http://schemas.microsoft.com/office/drawing/2014/main" xmlns="" id="{875481B9-874C-44F1-8C2D-F12AFEC09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264EB6-FA60-446D-91DB-BFF11ED40302}" type="slidenum">
              <a:rPr lang="hr-HR" altLang="sr-Latn-RS" i="0">
                <a:latin typeface="UnizgDisplay Normal" panose="02000505080000020003" pitchFamily="50" charset="0"/>
              </a:rPr>
              <a:pPr/>
              <a:t>35</a:t>
            </a:fld>
            <a:endParaRPr lang="hr-HR" altLang="sr-Latn-RS" i="0">
              <a:latin typeface="UnizgDisplay Normal" panose="02000505080000020003" pitchFamily="50" charset="0"/>
            </a:endParaRPr>
          </a:p>
        </p:txBody>
      </p:sp>
      <p:pic>
        <p:nvPicPr>
          <p:cNvPr id="45059" name="Picture 2">
            <a:extLst>
              <a:ext uri="{FF2B5EF4-FFF2-40B4-BE49-F238E27FC236}">
                <a16:creationId xmlns:a16="http://schemas.microsoft.com/office/drawing/2014/main" xmlns="" id="{3681B7DE-23FE-4C16-9DD5-890F79146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908050"/>
            <a:ext cx="46672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xmlns="" id="{A4C37A6B-D98B-BD5F-234D-20AD4A7D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DFF17-98D9-4881-B901-DC74AE3B0024}" type="slidenum">
              <a:rPr lang="hr-HR" altLang="sr-Latn-RS" i="0" smtClean="0">
                <a:latin typeface="UnizgDisplay Normal" panose="02000505080000020003" pitchFamily="50" charset="0"/>
              </a:rPr>
              <a:pPr>
                <a:defRPr/>
              </a:pPr>
              <a:t>36</a:t>
            </a:fld>
            <a:endParaRPr lang="hr-HR" altLang="sr-Latn-RS" i="0">
              <a:latin typeface="UnizgDisplay Normal" panose="02000505080000020003" pitchFamily="50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D167398A-F304-99BE-180A-FA504352D99F}"/>
              </a:ext>
            </a:extLst>
          </p:cNvPr>
          <p:cNvSpPr/>
          <p:nvPr/>
        </p:nvSpPr>
        <p:spPr>
          <a:xfrm>
            <a:off x="395288" y="549275"/>
            <a:ext cx="67691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b="1" i="0" dirty="0">
                <a:latin typeface="UnizgDisplay Normal" panose="02000505080000020003" pitchFamily="50" charset="0"/>
              </a:rPr>
              <a:t>Vibracije </a:t>
            </a:r>
            <a:r>
              <a:rPr lang="hr-HR" b="1" i="0" dirty="0" err="1">
                <a:latin typeface="UnizgDisplay Normal" panose="02000505080000020003" pitchFamily="50" charset="0"/>
              </a:rPr>
              <a:t>triatomske</a:t>
            </a:r>
            <a:r>
              <a:rPr lang="hr-HR" b="1" i="0" dirty="0">
                <a:latin typeface="UnizgDisplay Normal" panose="02000505080000020003" pitchFamily="50" charset="0"/>
              </a:rPr>
              <a:t> molekule</a:t>
            </a:r>
            <a:r>
              <a:rPr lang="en-GB" b="1" i="0" dirty="0">
                <a:latin typeface="UnizgDisplay Normal" panose="02000505080000020003" pitchFamily="50" charset="0"/>
              </a:rPr>
              <a:t> (CO</a:t>
            </a:r>
            <a:r>
              <a:rPr lang="en-GB" b="1" i="0" baseline="-25000" dirty="0">
                <a:latin typeface="UnizgDisplay Normal" panose="02000505080000020003" pitchFamily="50" charset="0"/>
              </a:rPr>
              <a:t>2</a:t>
            </a:r>
            <a:r>
              <a:rPr lang="en-GB" b="1" i="0" dirty="0">
                <a:latin typeface="UnizgDisplay Normal" panose="02000505080000020003" pitchFamily="50" charset="0"/>
              </a:rPr>
              <a:t>)</a:t>
            </a:r>
            <a:endParaRPr lang="en-GB" i="0" dirty="0">
              <a:latin typeface="UnizgDisplay Normal" panose="02000505080000020003" pitchFamily="50" charset="0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xmlns="" id="{4E146A83-0EE0-2247-8C65-BA6DA1570C06}"/>
              </a:ext>
            </a:extLst>
          </p:cNvPr>
          <p:cNvGrpSpPr>
            <a:grpSpLocks/>
          </p:cNvGrpSpPr>
          <p:nvPr/>
        </p:nvGrpSpPr>
        <p:grpSpPr bwMode="auto">
          <a:xfrm>
            <a:off x="755576" y="1980406"/>
            <a:ext cx="6286500" cy="4021137"/>
            <a:chOff x="1525588" y="1856134"/>
            <a:chExt cx="6286500" cy="4021138"/>
          </a:xfrm>
        </p:grpSpPr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xmlns="" id="{3E015562-877D-4DA9-0246-C45F88C6A5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5588" y="1856134"/>
              <a:ext cx="5746750" cy="4021138"/>
              <a:chOff x="1525833" y="1844824"/>
              <a:chExt cx="5745867" cy="4020322"/>
            </a:xfrm>
          </p:grpSpPr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xmlns="" id="{805488EB-4DF1-EECC-D521-4BFEAE2ADF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213" t="33817" r="34660" b="11749"/>
              <a:stretch>
                <a:fillRect/>
              </a:stretch>
            </p:blipFill>
            <p:spPr bwMode="auto">
              <a:xfrm>
                <a:off x="1525833" y="1844824"/>
                <a:ext cx="5400000" cy="4020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Rectangle 2">
                <a:extLst>
                  <a:ext uri="{FF2B5EF4-FFF2-40B4-BE49-F238E27FC236}">
                    <a16:creationId xmlns:a16="http://schemas.microsoft.com/office/drawing/2014/main" xmlns="" id="{A94B0AB3-77BE-A045-CBAE-452EA6BA0245}"/>
                  </a:ext>
                </a:extLst>
              </p:cNvPr>
              <p:cNvSpPr/>
              <p:nvPr/>
            </p:nvSpPr>
            <p:spPr>
              <a:xfrm>
                <a:off x="5868566" y="4652542"/>
                <a:ext cx="1403134" cy="433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latin typeface="UnizgDisplay Normal" panose="02000505080000020003" pitchFamily="50" charset="0"/>
                </a:endParaRPr>
              </a:p>
            </p:txBody>
          </p:sp>
        </p:grpSp>
        <p:sp>
          <p:nvSpPr>
            <p:cNvPr id="7" name="TekstniOkvir 6">
              <a:extLst>
                <a:ext uri="{FF2B5EF4-FFF2-40B4-BE49-F238E27FC236}">
                  <a16:creationId xmlns:a16="http://schemas.microsoft.com/office/drawing/2014/main" xmlns="" id="{5697ADF3-3111-9560-D6A4-88FBA095AA1F}"/>
                </a:ext>
              </a:extLst>
            </p:cNvPr>
            <p:cNvSpPr txBox="1"/>
            <p:nvPr/>
          </p:nvSpPr>
          <p:spPr>
            <a:xfrm>
              <a:off x="2087563" y="1916459"/>
              <a:ext cx="3384550" cy="339725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hr-HR" sz="1600" i="0" dirty="0">
                  <a:latin typeface="UnizgDisplay Normal" panose="02000505080000020003" pitchFamily="50" charset="0"/>
                </a:rPr>
                <a:t>Simetrično istezanje</a:t>
              </a:r>
              <a:endParaRPr lang="en-US" sz="1600" i="0" dirty="0">
                <a:latin typeface="UnizgDisplay Normal" panose="02000505080000020003" pitchFamily="50" charset="0"/>
              </a:endParaRPr>
            </a:p>
          </p:txBody>
        </p:sp>
        <p:sp>
          <p:nvSpPr>
            <p:cNvPr id="8" name="TekstniOkvir 7">
              <a:extLst>
                <a:ext uri="{FF2B5EF4-FFF2-40B4-BE49-F238E27FC236}">
                  <a16:creationId xmlns:a16="http://schemas.microsoft.com/office/drawing/2014/main" xmlns="" id="{9BE75801-1B65-F877-8E5D-EC907FAF7BDA}"/>
                </a:ext>
              </a:extLst>
            </p:cNvPr>
            <p:cNvSpPr txBox="1"/>
            <p:nvPr/>
          </p:nvSpPr>
          <p:spPr>
            <a:xfrm>
              <a:off x="2087563" y="2737196"/>
              <a:ext cx="3384550" cy="339725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hr-HR" sz="1600" i="0" dirty="0">
                  <a:latin typeface="UnizgDisplay Normal" panose="02000505080000020003" pitchFamily="50" charset="0"/>
                </a:rPr>
                <a:t>Asimetrično istezanje</a:t>
              </a:r>
              <a:endParaRPr lang="en-US" sz="1600" i="0" dirty="0">
                <a:latin typeface="UnizgDisplay Normal" panose="02000505080000020003" pitchFamily="50" charset="0"/>
              </a:endParaRPr>
            </a:p>
          </p:txBody>
        </p:sp>
        <p:sp>
          <p:nvSpPr>
            <p:cNvPr id="9" name="TekstniOkvir 8">
              <a:extLst>
                <a:ext uri="{FF2B5EF4-FFF2-40B4-BE49-F238E27FC236}">
                  <a16:creationId xmlns:a16="http://schemas.microsoft.com/office/drawing/2014/main" xmlns="" id="{A3E14DD6-5B41-544A-FE74-4226712A7D11}"/>
                </a:ext>
              </a:extLst>
            </p:cNvPr>
            <p:cNvSpPr txBox="1"/>
            <p:nvPr/>
          </p:nvSpPr>
          <p:spPr>
            <a:xfrm>
              <a:off x="2079625" y="3702396"/>
              <a:ext cx="3382963" cy="33813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hr-HR" sz="1600" i="0" dirty="0">
                  <a:latin typeface="UnizgDisplay Normal" panose="02000505080000020003" pitchFamily="50" charset="0"/>
                </a:rPr>
                <a:t>Vibracija savijanjem</a:t>
              </a:r>
              <a:endParaRPr lang="en-US" sz="1600" i="0" dirty="0">
                <a:latin typeface="UnizgDisplay Normal" panose="02000505080000020003" pitchFamily="50" charset="0"/>
              </a:endParaRPr>
            </a:p>
          </p:txBody>
        </p:sp>
        <p:sp>
          <p:nvSpPr>
            <p:cNvPr id="10" name="TekstniOkvir 9">
              <a:extLst>
                <a:ext uri="{FF2B5EF4-FFF2-40B4-BE49-F238E27FC236}">
                  <a16:creationId xmlns:a16="http://schemas.microsoft.com/office/drawing/2014/main" xmlns="" id="{64F7F2BD-4856-2EDE-25BA-A28567FD3A91}"/>
                </a:ext>
              </a:extLst>
            </p:cNvPr>
            <p:cNvSpPr txBox="1"/>
            <p:nvPr/>
          </p:nvSpPr>
          <p:spPr>
            <a:xfrm>
              <a:off x="5232400" y="2306984"/>
              <a:ext cx="2579688" cy="338137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hr-HR" sz="1600" i="0" dirty="0">
                  <a:solidFill>
                    <a:srgbClr val="0070C0"/>
                  </a:solidFill>
                  <a:latin typeface="UnizgDisplay Normal" panose="02000505080000020003" pitchFamily="50" charset="0"/>
                </a:rPr>
                <a:t>IR neaktivna</a:t>
              </a:r>
              <a:endParaRPr lang="en-US" sz="1600" i="0" dirty="0">
                <a:solidFill>
                  <a:srgbClr val="0070C0"/>
                </a:solidFill>
                <a:latin typeface="UnizgDisplay Normal" panose="02000505080000020003" pitchFamily="50" charset="0"/>
              </a:endParaRPr>
            </a:p>
          </p:txBody>
        </p:sp>
      </p:grp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F811B27B-968F-D3DC-5CC8-C8E6085664F1}"/>
              </a:ext>
            </a:extLst>
          </p:cNvPr>
          <p:cNvSpPr/>
          <p:nvPr/>
        </p:nvSpPr>
        <p:spPr>
          <a:xfrm>
            <a:off x="395288" y="1046163"/>
            <a:ext cx="8424862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600" i="0" dirty="0">
                <a:latin typeface="UnizgDisplay Normal" panose="02000505080000020003" pitchFamily="50" charset="0"/>
              </a:rPr>
              <a:t>CO</a:t>
            </a:r>
            <a:r>
              <a:rPr lang="en-GB" sz="1600" i="0" baseline="-25000" dirty="0">
                <a:latin typeface="UnizgDisplay Normal" panose="02000505080000020003" pitchFamily="50" charset="0"/>
              </a:rPr>
              <a:t>2</a:t>
            </a:r>
            <a:r>
              <a:rPr lang="en-GB" sz="1600" i="0" dirty="0">
                <a:latin typeface="UnizgDisplay Normal" panose="02000505080000020003" pitchFamily="50" charset="0"/>
              </a:rPr>
              <a:t>: linear</a:t>
            </a:r>
            <a:r>
              <a:rPr lang="hr-HR" sz="1600" i="0" dirty="0">
                <a:latin typeface="UnizgDisplay Normal" panose="02000505080000020003" pitchFamily="50" charset="0"/>
              </a:rPr>
              <a:t>na</a:t>
            </a:r>
            <a:r>
              <a:rPr lang="en-GB" sz="1600" i="0" dirty="0">
                <a:latin typeface="UnizgDisplay Normal" panose="02000505080000020003" pitchFamily="50" charset="0"/>
              </a:rPr>
              <a:t> mole</a:t>
            </a:r>
            <a:r>
              <a:rPr lang="hr-HR" sz="1600" i="0" dirty="0">
                <a:latin typeface="UnizgDisplay Normal" panose="02000505080000020003" pitchFamily="50" charset="0"/>
              </a:rPr>
              <a:t>k</a:t>
            </a:r>
            <a:r>
              <a:rPr lang="en-GB" sz="1600" i="0" dirty="0" err="1">
                <a:latin typeface="UnizgDisplay Normal" panose="02000505080000020003" pitchFamily="50" charset="0"/>
              </a:rPr>
              <a:t>ul</a:t>
            </a:r>
            <a:r>
              <a:rPr lang="hr-HR" sz="1600" i="0" dirty="0">
                <a:latin typeface="UnizgDisplay Normal" panose="02000505080000020003" pitchFamily="50" charset="0"/>
              </a:rPr>
              <a:t>a (3N-5)</a:t>
            </a:r>
          </a:p>
          <a:p>
            <a:pPr>
              <a:defRPr/>
            </a:pPr>
            <a:r>
              <a:rPr lang="en-US" sz="1600" dirty="0">
                <a:latin typeface="UnizgDisplay Normal" panose="02000505080000020003" pitchFamily="50" charset="0"/>
              </a:rPr>
              <a:t>linear</a:t>
            </a:r>
            <a:r>
              <a:rPr lang="hr-HR" sz="1600" dirty="0">
                <a:latin typeface="UnizgDisplay Normal" panose="02000505080000020003" pitchFamily="50" charset="0"/>
              </a:rPr>
              <a:t>na</a:t>
            </a:r>
            <a:r>
              <a:rPr lang="en-US" sz="1600" dirty="0">
                <a:latin typeface="UnizgDisplay Normal" panose="02000505080000020003" pitchFamily="50" charset="0"/>
              </a:rPr>
              <a:t> </a:t>
            </a:r>
            <a:r>
              <a:rPr lang="hr-HR" sz="1600" dirty="0">
                <a:latin typeface="UnizgDisplay Normal" panose="02000505080000020003" pitchFamily="50" charset="0"/>
              </a:rPr>
              <a:t>geometrija molekule označava da je centralni atom vezan s druga dva atoma s </a:t>
            </a:r>
            <a:r>
              <a:rPr lang="hr-HR" sz="1600" u="sng" dirty="0">
                <a:latin typeface="UnizgDisplay Normal" panose="02000505080000020003" pitchFamily="50" charset="0"/>
              </a:rPr>
              <a:t>vezom koja je pod kutom </a:t>
            </a:r>
            <a:r>
              <a:rPr lang="en-US" sz="1600" u="sng" dirty="0">
                <a:latin typeface="UnizgDisplay Normal" panose="02000505080000020003" pitchFamily="50" charset="0"/>
              </a:rPr>
              <a:t>180°</a:t>
            </a:r>
            <a:endParaRPr lang="en-GB" sz="1600" i="0" dirty="0">
              <a:latin typeface="UnizgDisplay Normal" panose="02000505080000020003" pitchFamily="50" charset="0"/>
            </a:endParaRPr>
          </a:p>
        </p:txBody>
      </p:sp>
      <p:pic>
        <p:nvPicPr>
          <p:cNvPr id="14" name="Picture 2" descr="CO2 IR Spectrum">
            <a:extLst>
              <a:ext uri="{FF2B5EF4-FFF2-40B4-BE49-F238E27FC236}">
                <a16:creationId xmlns:a16="http://schemas.microsoft.com/office/drawing/2014/main" xmlns="" id="{2B3D427E-DEDA-E54C-6AC8-244BB7DA4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5"/>
          <a:stretch/>
        </p:blipFill>
        <p:spPr bwMode="auto">
          <a:xfrm>
            <a:off x="5800651" y="3061831"/>
            <a:ext cx="2935484" cy="260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4058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6EED766-12B3-2CDE-D523-5F5A4F1CC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262C62C-2F05-4CA7-A13B-713C2FE96613}" type="slidenum">
              <a:rPr lang="hr-HR" altLang="sr-Latn-RS" i="0">
                <a:latin typeface="UnizgDisplay Normal" panose="02000505080000020003" pitchFamily="50" charset="0"/>
              </a:rPr>
              <a:pPr/>
              <a:t>37</a:t>
            </a:fld>
            <a:endParaRPr lang="hr-HR" altLang="sr-Latn-RS" i="0" dirty="0">
              <a:latin typeface="UnizgDisplay Normal" panose="02000505080000020003" pitchFamily="50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84ED4853-3B47-0911-55FA-4865B741E1D6}"/>
              </a:ext>
            </a:extLst>
          </p:cNvPr>
          <p:cNvSpPr/>
          <p:nvPr/>
        </p:nvSpPr>
        <p:spPr>
          <a:xfrm>
            <a:off x="395288" y="549275"/>
            <a:ext cx="67691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b="1" i="0" dirty="0">
                <a:latin typeface="UnizgDisplay Normal" panose="02000505080000020003" pitchFamily="50" charset="0"/>
              </a:rPr>
              <a:t>Vibracije </a:t>
            </a:r>
            <a:r>
              <a:rPr lang="hr-HR" b="1" i="0" dirty="0" err="1">
                <a:latin typeface="UnizgDisplay Normal" panose="02000505080000020003" pitchFamily="50" charset="0"/>
              </a:rPr>
              <a:t>poliatomske</a:t>
            </a:r>
            <a:r>
              <a:rPr lang="hr-HR" b="1" i="0" dirty="0">
                <a:latin typeface="UnizgDisplay Normal" panose="02000505080000020003" pitchFamily="50" charset="0"/>
              </a:rPr>
              <a:t> molekule</a:t>
            </a:r>
            <a:r>
              <a:rPr lang="en-GB" b="1" i="0" dirty="0">
                <a:latin typeface="UnizgDisplay Normal" panose="02000505080000020003" pitchFamily="50" charset="0"/>
              </a:rPr>
              <a:t> (</a:t>
            </a:r>
            <a:r>
              <a:rPr lang="hr-HR" b="1" i="0" dirty="0" err="1">
                <a:latin typeface="UnizgDisplay Normal" panose="02000505080000020003" pitchFamily="50" charset="0"/>
              </a:rPr>
              <a:t>acetaldehid</a:t>
            </a:r>
            <a:r>
              <a:rPr lang="en-GB" b="1" i="0" dirty="0">
                <a:latin typeface="UnizgDisplay Normal" panose="02000505080000020003" pitchFamily="50" charset="0"/>
              </a:rPr>
              <a:t>)</a:t>
            </a:r>
            <a:endParaRPr lang="en-GB" i="0" dirty="0">
              <a:latin typeface="UnizgDisplay Normal" panose="02000505080000020003" pitchFamily="50" charset="0"/>
            </a:endParaRPr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xmlns="" id="{1221B8DF-DBB6-E20C-0946-F9361D3B590A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1466850"/>
            <a:ext cx="6119812" cy="3338513"/>
            <a:chOff x="1115616" y="1268760"/>
            <a:chExt cx="6120000" cy="3338182"/>
          </a:xfrm>
        </p:grpSpPr>
        <p:pic>
          <p:nvPicPr>
            <p:cNvPr id="11" name="Slika 3">
              <a:extLst>
                <a:ext uri="{FF2B5EF4-FFF2-40B4-BE49-F238E27FC236}">
                  <a16:creationId xmlns:a16="http://schemas.microsoft.com/office/drawing/2014/main" xmlns="" id="{BDBBAFAA-175B-1334-35D0-8C7A46709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1" t="34880" r="27164" b="12201"/>
            <a:stretch>
              <a:fillRect/>
            </a:stretch>
          </p:blipFill>
          <p:spPr bwMode="auto">
            <a:xfrm>
              <a:off x="1115616" y="1268760"/>
              <a:ext cx="6120000" cy="3338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5">
              <a:extLst>
                <a:ext uri="{FF2B5EF4-FFF2-40B4-BE49-F238E27FC236}">
                  <a16:creationId xmlns:a16="http://schemas.microsoft.com/office/drawing/2014/main" xmlns="" id="{7EDBD69E-9E0D-CDFD-06B7-30DAAF069FEC}"/>
                </a:ext>
              </a:extLst>
            </p:cNvPr>
            <p:cNvSpPr txBox="1"/>
            <p:nvPr/>
          </p:nvSpPr>
          <p:spPr>
            <a:xfrm>
              <a:off x="1187055" y="1306856"/>
              <a:ext cx="2160654" cy="368263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hr-HR" i="0" dirty="0" err="1">
                  <a:latin typeface="UnizgDisplay Normal" panose="02000505080000020003" pitchFamily="50" charset="0"/>
                </a:rPr>
                <a:t>Acetaldehid</a:t>
              </a:r>
              <a:endParaRPr lang="en-GB" i="0" dirty="0">
                <a:latin typeface="UnizgDisplay Normal" panose="02000505080000020003" pitchFamily="50" charset="0"/>
              </a:endParaRPr>
            </a:p>
          </p:txBody>
        </p: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xmlns="" id="{1308D4DF-D0DC-5623-7E35-49F5EA7D48EC}"/>
                </a:ext>
              </a:extLst>
            </p:cNvPr>
            <p:cNvSpPr txBox="1"/>
            <p:nvPr/>
          </p:nvSpPr>
          <p:spPr>
            <a:xfrm>
              <a:off x="1695071" y="3196479"/>
              <a:ext cx="1609774" cy="276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hr-HR" sz="1200" i="0" dirty="0">
                  <a:latin typeface="UnizgDisplay Normal" panose="02000505080000020003" pitchFamily="50" charset="0"/>
                </a:rPr>
                <a:t>CH</a:t>
              </a:r>
              <a:r>
                <a:rPr lang="hr-HR" sz="1200" i="0" baseline="-25000" dirty="0">
                  <a:latin typeface="UnizgDisplay Normal" panose="02000505080000020003" pitchFamily="50" charset="0"/>
                </a:rPr>
                <a:t>3</a:t>
              </a:r>
              <a:r>
                <a:rPr lang="hr-HR" sz="1200" i="0" dirty="0">
                  <a:latin typeface="UnizgDisplay Normal" panose="02000505080000020003" pitchFamily="50" charset="0"/>
                </a:rPr>
                <a:t> deformacija</a:t>
              </a:r>
              <a:endParaRPr lang="en-GB" sz="1200" i="0" dirty="0">
                <a:latin typeface="UnizgDisplay Normal" panose="02000505080000020003" pitchFamily="50" charset="0"/>
              </a:endParaRPr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xmlns="" id="{3E027D88-A430-65A6-98EB-310FF86A51BD}"/>
                </a:ext>
              </a:extLst>
            </p:cNvPr>
            <p:cNvSpPr txBox="1"/>
            <p:nvPr/>
          </p:nvSpPr>
          <p:spPr>
            <a:xfrm>
              <a:off x="4571709" y="2071955"/>
              <a:ext cx="1297028" cy="276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hr-HR" sz="1200" i="0" dirty="0">
                  <a:latin typeface="UnizgDisplay Normal" panose="02000505080000020003" pitchFamily="50" charset="0"/>
                </a:rPr>
                <a:t>C-H istezanje</a:t>
              </a:r>
              <a:endParaRPr lang="en-GB" sz="1200" i="0" dirty="0">
                <a:latin typeface="UnizgDisplay Normal" panose="02000505080000020003" pitchFamily="50" charset="0"/>
              </a:endParaRPr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xmlns="" id="{916B7167-AB50-CE2A-B91C-718712C0F3A0}"/>
                </a:ext>
              </a:extLst>
            </p:cNvPr>
            <p:cNvSpPr txBox="1"/>
            <p:nvPr/>
          </p:nvSpPr>
          <p:spPr>
            <a:xfrm>
              <a:off x="5173391" y="2495776"/>
              <a:ext cx="1127160" cy="184132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hr-HR" sz="1200" i="0" dirty="0">
                  <a:latin typeface="UnizgDisplay Normal" panose="02000505080000020003" pitchFamily="50" charset="0"/>
                </a:rPr>
                <a:t>C-H istezanje</a:t>
              </a:r>
              <a:endParaRPr lang="en-GB" sz="1200" i="0" dirty="0">
                <a:latin typeface="UnizgDisplay Normal" panose="02000505080000020003" pitchFamily="50" charset="0"/>
              </a:endParaRPr>
            </a:p>
          </p:txBody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xmlns="" id="{EC588354-FF25-566D-5311-39E9834DADDC}"/>
                </a:ext>
              </a:extLst>
            </p:cNvPr>
            <p:cNvSpPr txBox="1"/>
            <p:nvPr/>
          </p:nvSpPr>
          <p:spPr>
            <a:xfrm>
              <a:off x="5394059" y="4252964"/>
              <a:ext cx="1127160" cy="184132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hr-HR" sz="1200" i="0" dirty="0">
                  <a:latin typeface="UnizgDisplay Normal" panose="02000505080000020003" pitchFamily="50" charset="0"/>
                </a:rPr>
                <a:t>C=O istezanje</a:t>
              </a:r>
              <a:endParaRPr lang="en-GB" sz="1200" i="0" dirty="0">
                <a:latin typeface="UnizgDisplay Normal" panose="02000505080000020003" pitchFamily="50" charset="0"/>
              </a:endParaRPr>
            </a:p>
          </p:txBody>
        </p:sp>
      </p:grpSp>
      <p:sp>
        <p:nvSpPr>
          <p:cNvPr id="17" name="Pravokutnik 11">
            <a:extLst>
              <a:ext uri="{FF2B5EF4-FFF2-40B4-BE49-F238E27FC236}">
                <a16:creationId xmlns:a16="http://schemas.microsoft.com/office/drawing/2014/main" xmlns="" id="{74E12393-88E9-5756-34E4-D854AC317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575" y="5373216"/>
            <a:ext cx="1237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i="0" dirty="0">
                <a:solidFill>
                  <a:srgbClr val="000000"/>
                </a:solidFill>
                <a:latin typeface="UnizgDisplay Normal" panose="02000505080000020003" pitchFamily="50" charset="0"/>
              </a:rPr>
              <a:t>3 * 7 - 6 = </a:t>
            </a:r>
            <a:r>
              <a:rPr lang="hr-HR" altLang="en-US" b="1" i="0" dirty="0">
                <a:solidFill>
                  <a:srgbClr val="000000"/>
                </a:solidFill>
                <a:latin typeface="UnizgDisplay Normal" panose="02000505080000020003" pitchFamily="50" charset="0"/>
              </a:rPr>
              <a:t>15</a:t>
            </a:r>
            <a:endParaRPr lang="hr-HR" altLang="en-US" i="0" dirty="0">
              <a:solidFill>
                <a:srgbClr val="000000"/>
              </a:solidFill>
              <a:latin typeface="UnizgDisplay Normal" panose="02000505080000020003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1">
            <a:extLst>
              <a:ext uri="{FF2B5EF4-FFF2-40B4-BE49-F238E27FC236}">
                <a16:creationId xmlns:a16="http://schemas.microsoft.com/office/drawing/2014/main" xmlns="" id="{287FFE4A-B558-449B-BC9A-AB800BD2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10F6E7-5B1F-4B0E-A68D-D518CDF683EC}" type="slidenum">
              <a:rPr lang="hr-HR" altLang="sr-Latn-RS" i="0">
                <a:latin typeface="UnizgDisplay Normal" panose="02000505080000020003" pitchFamily="50" charset="0"/>
              </a:rPr>
              <a:pPr/>
              <a:t>38</a:t>
            </a:fld>
            <a:endParaRPr lang="hr-HR" altLang="sr-Latn-RS" i="0" dirty="0">
              <a:latin typeface="UnizgDisplay Normal" panose="02000505080000020003" pitchFamily="50" charset="0"/>
            </a:endParaRPr>
          </a:p>
        </p:txBody>
      </p:sp>
      <p:grpSp>
        <p:nvGrpSpPr>
          <p:cNvPr id="47107" name="Group 5">
            <a:extLst>
              <a:ext uri="{FF2B5EF4-FFF2-40B4-BE49-F238E27FC236}">
                <a16:creationId xmlns:a16="http://schemas.microsoft.com/office/drawing/2014/main" xmlns="" id="{50E352D1-4987-41E8-BEF5-6120737ABA54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049339"/>
            <a:ext cx="1619354" cy="698916"/>
            <a:chOff x="1113251" y="4653136"/>
            <a:chExt cx="1619125" cy="699056"/>
          </a:xfrm>
        </p:grpSpPr>
        <p:sp>
          <p:nvSpPr>
            <p:cNvPr id="4" name="Rectangle 13">
              <a:extLst>
                <a:ext uri="{FF2B5EF4-FFF2-40B4-BE49-F238E27FC236}">
                  <a16:creationId xmlns:a16="http://schemas.microsoft.com/office/drawing/2014/main" xmlns="" id="{D0C86944-7059-492C-B730-E9A32629B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251" y="4653136"/>
              <a:ext cx="1619125" cy="33862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hr-HR" altLang="en-US" sz="1600" i="0">
                  <a:solidFill>
                    <a:srgbClr val="000000"/>
                  </a:solidFill>
                  <a:latin typeface="UnizgDisplay Normal" panose="02000505080000020003" pitchFamily="50" charset="0"/>
                </a:rPr>
                <a:t>Nelinearne</a:t>
              </a:r>
              <a:r>
                <a:rPr lang="en-GB" altLang="en-US" sz="1600" i="0">
                  <a:solidFill>
                    <a:srgbClr val="000000"/>
                  </a:solidFill>
                  <a:latin typeface="UnizgDisplay Normal" panose="02000505080000020003" pitchFamily="50" charset="0"/>
                </a:rPr>
                <a:t>: 3N-6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05B7F02-A932-4D7B-97BC-34480495D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838" y="5013570"/>
              <a:ext cx="1421983" cy="33862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1600" i="0">
                  <a:solidFill>
                    <a:srgbClr val="000000"/>
                  </a:solidFill>
                  <a:latin typeface="UnizgDisplay Normal" panose="02000505080000020003" pitchFamily="50" charset="0"/>
                </a:rPr>
                <a:t>Linear</a:t>
              </a:r>
              <a:r>
                <a:rPr lang="hr-HR" altLang="en-US" sz="1600" i="0">
                  <a:solidFill>
                    <a:srgbClr val="000000"/>
                  </a:solidFill>
                  <a:latin typeface="UnizgDisplay Normal" panose="02000505080000020003" pitchFamily="50" charset="0"/>
                </a:rPr>
                <a:t>ne</a:t>
              </a:r>
              <a:r>
                <a:rPr lang="en-GB" altLang="en-US" sz="1600" i="0">
                  <a:solidFill>
                    <a:srgbClr val="000000"/>
                  </a:solidFill>
                  <a:latin typeface="UnizgDisplay Normal" panose="02000505080000020003" pitchFamily="50" charset="0"/>
                </a:rPr>
                <a:t>: 3N-5</a:t>
              </a:r>
            </a:p>
          </p:txBody>
        </p:sp>
      </p:grpSp>
      <p:sp>
        <p:nvSpPr>
          <p:cNvPr id="6" name="Pravokutnik 4">
            <a:extLst>
              <a:ext uri="{FF2B5EF4-FFF2-40B4-BE49-F238E27FC236}">
                <a16:creationId xmlns:a16="http://schemas.microsoft.com/office/drawing/2014/main" xmlns="" id="{A90E2CDD-8517-49C6-AED6-94FDFA510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9275"/>
            <a:ext cx="6696076" cy="3683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b="1" i="0" dirty="0">
                <a:solidFill>
                  <a:srgbClr val="000000"/>
                </a:solidFill>
                <a:latin typeface="UnizgDisplay Normal" panose="02000505080000020003" pitchFamily="50" charset="0"/>
              </a:rPr>
              <a:t>Koji je maksimalni broj vibracija sljedećih molekula? </a:t>
            </a:r>
            <a:endParaRPr lang="en-GB" altLang="en-US" b="1" i="0" dirty="0">
              <a:solidFill>
                <a:srgbClr val="000000"/>
              </a:solidFill>
              <a:latin typeface="UnizgDisplay Normal" panose="02000505080000020003" pitchFamily="50" charset="0"/>
            </a:endParaRPr>
          </a:p>
        </p:txBody>
      </p:sp>
      <p:pic>
        <p:nvPicPr>
          <p:cNvPr id="47109" name="Slika 6">
            <a:extLst>
              <a:ext uri="{FF2B5EF4-FFF2-40B4-BE49-F238E27FC236}">
                <a16:creationId xmlns:a16="http://schemas.microsoft.com/office/drawing/2014/main" xmlns="" id="{72BC8664-FC9F-4F3A-A202-57FBB640B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2852738"/>
            <a:ext cx="21748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53497F5E-2514-44CB-9F69-FCDBEB9C8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286" y="2060575"/>
            <a:ext cx="1342034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i="0" dirty="0">
                <a:solidFill>
                  <a:srgbClr val="000000"/>
                </a:solidFill>
                <a:latin typeface="UnizgDisplay Normal" panose="02000505080000020003" pitchFamily="50" charset="0"/>
              </a:rPr>
              <a:t>Cijanovodik</a:t>
            </a:r>
          </a:p>
        </p:txBody>
      </p:sp>
      <p:pic>
        <p:nvPicPr>
          <p:cNvPr id="47111" name="Grafika 9">
            <a:extLst>
              <a:ext uri="{FF2B5EF4-FFF2-40B4-BE49-F238E27FC236}">
                <a16:creationId xmlns:a16="http://schemas.microsoft.com/office/drawing/2014/main" xmlns="" id="{5430215A-ABC7-451D-8614-945728168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852738"/>
            <a:ext cx="33067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avokutnik 10">
            <a:extLst>
              <a:ext uri="{FF2B5EF4-FFF2-40B4-BE49-F238E27FC236}">
                <a16:creationId xmlns:a16="http://schemas.microsoft.com/office/drawing/2014/main" xmlns="" id="{4CD833A3-7193-4AF3-80F3-BF0024CAF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475" y="2060575"/>
            <a:ext cx="125066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i="0">
                <a:solidFill>
                  <a:srgbClr val="000000"/>
                </a:solidFill>
                <a:latin typeface="UnizgDisplay Normal" panose="02000505080000020003" pitchFamily="50" charset="0"/>
              </a:rPr>
              <a:t>Vinil acetat</a:t>
            </a:r>
          </a:p>
        </p:txBody>
      </p:sp>
      <p:sp>
        <p:nvSpPr>
          <p:cNvPr id="11" name="Pravokutnik 11">
            <a:extLst>
              <a:ext uri="{FF2B5EF4-FFF2-40B4-BE49-F238E27FC236}">
                <a16:creationId xmlns:a16="http://schemas.microsoft.com/office/drawing/2014/main" xmlns="" id="{C4A9C3C0-A83D-4C04-9484-A85BBD039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4614863"/>
            <a:ext cx="1386918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i="0">
                <a:solidFill>
                  <a:srgbClr val="000000"/>
                </a:solidFill>
                <a:latin typeface="UnizgDisplay Normal" panose="02000505080000020003" pitchFamily="50" charset="0"/>
              </a:rPr>
              <a:t>3 * 12 - 6 = </a:t>
            </a:r>
            <a:r>
              <a:rPr lang="hr-HR" altLang="en-US" b="1" i="0">
                <a:solidFill>
                  <a:srgbClr val="000000"/>
                </a:solidFill>
                <a:latin typeface="UnizgDisplay Normal" panose="02000505080000020003" pitchFamily="50" charset="0"/>
              </a:rPr>
              <a:t>30</a:t>
            </a:r>
            <a:r>
              <a:rPr lang="hr-HR" altLang="en-US" i="0">
                <a:solidFill>
                  <a:srgbClr val="000000"/>
                </a:solidFill>
                <a:latin typeface="UnizgDisplay Normal" panose="02000505080000020003" pitchFamily="50" charset="0"/>
              </a:rPr>
              <a:t> </a:t>
            </a:r>
          </a:p>
        </p:txBody>
      </p:sp>
      <p:sp>
        <p:nvSpPr>
          <p:cNvPr id="12" name="Pravokutnik 12">
            <a:extLst>
              <a:ext uri="{FF2B5EF4-FFF2-40B4-BE49-F238E27FC236}">
                <a16:creationId xmlns:a16="http://schemas.microsoft.com/office/drawing/2014/main" xmlns="" id="{C4DCCBFA-CAFA-418C-9974-5A3E4D713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3950" y="4614863"/>
            <a:ext cx="1175322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i="0">
                <a:solidFill>
                  <a:srgbClr val="000000"/>
                </a:solidFill>
                <a:latin typeface="UnizgDisplay Normal" panose="02000505080000020003" pitchFamily="50" charset="0"/>
              </a:rPr>
              <a:t>3 * 3 - 5 = </a:t>
            </a:r>
            <a:r>
              <a:rPr lang="hr-HR" altLang="en-US" b="1" i="0">
                <a:solidFill>
                  <a:srgbClr val="000000"/>
                </a:solidFill>
                <a:latin typeface="UnizgDisplay Normal" panose="02000505080000020003" pitchFamily="50" charset="0"/>
              </a:rPr>
              <a:t>4</a:t>
            </a:r>
            <a:r>
              <a:rPr lang="hr-HR" altLang="en-US" i="0">
                <a:solidFill>
                  <a:srgbClr val="000000"/>
                </a:solidFill>
                <a:latin typeface="UnizgDisplay Normal" panose="02000505080000020003" pitchFamily="50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1">
            <a:extLst>
              <a:ext uri="{FF2B5EF4-FFF2-40B4-BE49-F238E27FC236}">
                <a16:creationId xmlns:a16="http://schemas.microsoft.com/office/drawing/2014/main" xmlns="" id="{B8A17D40-4292-4E2D-8324-32025A417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159C20-3EA1-40B1-B2BA-2D86C284DC4D}" type="slidenum">
              <a:rPr lang="hr-HR" altLang="sr-Latn-RS" i="0">
                <a:latin typeface="UnizgDisplay Normal" panose="02000505080000020003" pitchFamily="50" charset="0"/>
              </a:rPr>
              <a:pPr/>
              <a:t>39</a:t>
            </a:fld>
            <a:endParaRPr lang="hr-HR" altLang="sr-Latn-RS" i="0" dirty="0">
              <a:latin typeface="UnizgDisplay Normal" panose="02000505080000020003" pitchFamily="50" charset="0"/>
            </a:endParaRPr>
          </a:p>
        </p:txBody>
      </p:sp>
      <p:sp>
        <p:nvSpPr>
          <p:cNvPr id="5" name="Pravokutnik 5">
            <a:extLst>
              <a:ext uri="{FF2B5EF4-FFF2-40B4-BE49-F238E27FC236}">
                <a16:creationId xmlns:a16="http://schemas.microsoft.com/office/drawing/2014/main" xmlns="" id="{DABF6666-F8A0-447E-8792-72776ED1CE3A}"/>
              </a:ext>
            </a:extLst>
          </p:cNvPr>
          <p:cNvSpPr/>
          <p:nvPr/>
        </p:nvSpPr>
        <p:spPr>
          <a:xfrm>
            <a:off x="1403350" y="5300663"/>
            <a:ext cx="6904038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i="0" dirty="0">
                <a:latin typeface="UnizgDisplay Normal" panose="02000505080000020003" pitchFamily="50" charset="0"/>
                <a:hlinkClick r:id="rId3"/>
              </a:rPr>
              <a:t>https://www.youtube.com/watch?v=NA9etutSt7A</a:t>
            </a:r>
            <a:endParaRPr lang="en-US" i="0" dirty="0">
              <a:latin typeface="UnizgDisplay Normal" panose="02000505080000020003" pitchFamily="50" charset="0"/>
            </a:endParaRPr>
          </a:p>
        </p:txBody>
      </p:sp>
      <p:pic>
        <p:nvPicPr>
          <p:cNvPr id="46085" name="NA9etutSt7A">
            <a:extLst>
              <a:ext uri="{FF2B5EF4-FFF2-40B4-BE49-F238E27FC236}">
                <a16:creationId xmlns:a16="http://schemas.microsoft.com/office/drawing/2014/main" xmlns="" id="{47C543C6-BDFB-448E-A8A9-C977345459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6656387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niOkvir 4">
            <a:extLst>
              <a:ext uri="{FF2B5EF4-FFF2-40B4-BE49-F238E27FC236}">
                <a16:creationId xmlns:a16="http://schemas.microsoft.com/office/drawing/2014/main" xmlns="" id="{22F5ADBB-B3A6-FBB3-7E45-85AE23CCCA18}"/>
              </a:ext>
            </a:extLst>
          </p:cNvPr>
          <p:cNvSpPr txBox="1"/>
          <p:nvPr/>
        </p:nvSpPr>
        <p:spPr>
          <a:xfrm>
            <a:off x="2555776" y="5985708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r-HR" i="0" dirty="0">
                <a:solidFill>
                  <a:prstClr val="black"/>
                </a:solidFill>
                <a:latin typeface="UnizgDisplay Normal" panose="02000505080000020003" pitchFamily="50" charset="0"/>
              </a:rPr>
              <a:t>Broj vibracija?</a:t>
            </a:r>
            <a:endParaRPr lang="en-US" i="0" dirty="0">
              <a:solidFill>
                <a:prstClr val="black"/>
              </a:solidFill>
              <a:latin typeface="UnizgDisplay Normal" panose="02000505080000020003" pitchFamily="50" charset="0"/>
            </a:endParaRPr>
          </a:p>
        </p:txBody>
      </p:sp>
      <p:sp>
        <p:nvSpPr>
          <p:cNvPr id="3" name="TekstniOkvir 5">
            <a:extLst>
              <a:ext uri="{FF2B5EF4-FFF2-40B4-BE49-F238E27FC236}">
                <a16:creationId xmlns:a16="http://schemas.microsoft.com/office/drawing/2014/main" xmlns="" id="{E4EDAE75-9709-C151-8E7E-890C8B4B9845}"/>
              </a:ext>
            </a:extLst>
          </p:cNvPr>
          <p:cNvSpPr txBox="1"/>
          <p:nvPr/>
        </p:nvSpPr>
        <p:spPr>
          <a:xfrm>
            <a:off x="4466431" y="598570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r-HR" i="0" dirty="0">
                <a:solidFill>
                  <a:prstClr val="black"/>
                </a:solidFill>
                <a:latin typeface="UnizgDisplay Normal" panose="02000505080000020003" pitchFamily="50" charset="0"/>
              </a:rPr>
              <a:t>3N-6 = 3 * 12 – 6 = </a:t>
            </a:r>
            <a:r>
              <a:rPr lang="hr-HR" b="1" i="0" dirty="0">
                <a:solidFill>
                  <a:prstClr val="black"/>
                </a:solidFill>
                <a:latin typeface="UnizgDisplay Normal" panose="02000505080000020003" pitchFamily="50" charset="0"/>
              </a:rPr>
              <a:t>30</a:t>
            </a:r>
            <a:endParaRPr lang="en-US" b="1" i="0" dirty="0">
              <a:solidFill>
                <a:prstClr val="black"/>
              </a:solidFill>
              <a:latin typeface="UnizgDisplay Normal" panose="02000505080000020003" pitchFamily="50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79C6BE50-12C9-C5F0-F7AA-631CFC77E7B0}"/>
              </a:ext>
            </a:extLst>
          </p:cNvPr>
          <p:cNvSpPr/>
          <p:nvPr/>
        </p:nvSpPr>
        <p:spPr>
          <a:xfrm>
            <a:off x="539750" y="774700"/>
            <a:ext cx="4572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b="1" i="0" dirty="0">
                <a:latin typeface="UnizgDisplay Normal" panose="02000505080000020003" pitchFamily="50" charset="0"/>
              </a:rPr>
              <a:t>V</a:t>
            </a:r>
            <a:r>
              <a:rPr lang="en-GB" b="1" i="0" dirty="0" err="1">
                <a:latin typeface="UnizgDisplay Normal" panose="02000505080000020003" pitchFamily="50" charset="0"/>
              </a:rPr>
              <a:t>ibra</a:t>
            </a:r>
            <a:r>
              <a:rPr lang="hr-HR" b="1" i="0" dirty="0" err="1">
                <a:latin typeface="UnizgDisplay Normal" panose="02000505080000020003" pitchFamily="50" charset="0"/>
              </a:rPr>
              <a:t>cije</a:t>
            </a:r>
            <a:r>
              <a:rPr lang="hr-HR" b="1" i="0" dirty="0">
                <a:latin typeface="UnizgDisplay Normal" panose="02000505080000020003" pitchFamily="50" charset="0"/>
              </a:rPr>
              <a:t> </a:t>
            </a:r>
            <a:r>
              <a:rPr lang="en-GB" b="1" i="0" dirty="0" err="1">
                <a:latin typeface="UnizgDisplay Normal" panose="02000505080000020003" pitchFamily="50" charset="0"/>
              </a:rPr>
              <a:t>benzen</a:t>
            </a:r>
            <a:r>
              <a:rPr lang="hr-HR" b="1" i="0" dirty="0" err="1">
                <a:latin typeface="UnizgDisplay Normal" panose="02000505080000020003" pitchFamily="50" charset="0"/>
              </a:rPr>
              <a:t>skog</a:t>
            </a:r>
            <a:r>
              <a:rPr lang="hr-HR" b="1" i="0" dirty="0">
                <a:latin typeface="UnizgDisplay Normal" panose="02000505080000020003" pitchFamily="50" charset="0"/>
              </a:rPr>
              <a:t> prstena</a:t>
            </a:r>
            <a:endParaRPr lang="en-GB" b="1" i="0" dirty="0">
              <a:latin typeface="UnizgDisplay Normal" panose="02000505080000020003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2A1949A1-ED2B-EA65-74B6-BA498B0964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412429"/>
            <a:ext cx="8497888" cy="2520627"/>
          </a:xfrm>
        </p:spPr>
        <p:txBody>
          <a:bodyPr>
            <a:normAutofit/>
          </a:bodyPr>
          <a:lstStyle/>
          <a:p>
            <a:pPr marL="268288" indent="-268288" eaLnBrk="1" hangingPunct="1">
              <a:lnSpc>
                <a:spcPct val="80000"/>
              </a:lnSpc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lang="hr-HR" altLang="en-US" sz="1800" dirty="0">
                <a:solidFill>
                  <a:srgbClr val="0070C0"/>
                </a:solidFill>
                <a:latin typeface="UnizgDisplay Normal" panose="02000505080000020003" pitchFamily="50" charset="0"/>
              </a:rPr>
              <a:t>Karakterizacija materijala</a:t>
            </a:r>
            <a:r>
              <a:rPr lang="en-GB" altLang="en-US" sz="1800" dirty="0">
                <a:solidFill>
                  <a:srgbClr val="0070C0"/>
                </a:solidFill>
                <a:latin typeface="UnizgDisplay Normal" panose="02000505080000020003" pitchFamily="50" charset="0"/>
              </a:rPr>
              <a:t>,</a:t>
            </a:r>
            <a:r>
              <a:rPr lang="hr-HR" altLang="en-US" sz="1800" dirty="0">
                <a:solidFill>
                  <a:srgbClr val="0070C0"/>
                </a:solidFill>
                <a:latin typeface="UnizgDisplay Normal" panose="02000505080000020003" pitchFamily="50" charset="0"/>
              </a:rPr>
              <a:t> </a:t>
            </a:r>
            <a:r>
              <a:rPr lang="hr-HR" altLang="en-US" sz="1800" dirty="0">
                <a:latin typeface="UnizgDisplay Normal" panose="02000505080000020003" pitchFamily="50" charset="0"/>
              </a:rPr>
              <a:t>odnosno proizvoda podrazumijeva </a:t>
            </a:r>
            <a:r>
              <a:rPr lang="hr-HR" altLang="en-US" sz="1800" dirty="0">
                <a:solidFill>
                  <a:srgbClr val="0070C0"/>
                </a:solidFill>
                <a:latin typeface="UnizgDisplay Normal" panose="02000505080000020003" pitchFamily="50" charset="0"/>
              </a:rPr>
              <a:t>utvrđivanje vrste materijala </a:t>
            </a:r>
            <a:r>
              <a:rPr lang="hr-HR" altLang="en-US" sz="1800" dirty="0">
                <a:latin typeface="UnizgDisplay Normal" panose="02000505080000020003" pitchFamily="50" charset="0"/>
              </a:rPr>
              <a:t>od kojih se sastoji proizvod</a:t>
            </a:r>
            <a:r>
              <a:rPr lang="hr-HR" altLang="en-US" sz="1800" dirty="0">
                <a:solidFill>
                  <a:srgbClr val="0070C0"/>
                </a:solidFill>
                <a:latin typeface="UnizgDisplay Normal" panose="02000505080000020003" pitchFamily="50" charset="0"/>
              </a:rPr>
              <a:t> </a:t>
            </a:r>
            <a:r>
              <a:rPr lang="hr-HR" altLang="en-US" sz="1800" dirty="0">
                <a:latin typeface="UnizgDisplay Normal" panose="02000505080000020003" pitchFamily="50" charset="0"/>
              </a:rPr>
              <a:t>te određivanje </a:t>
            </a:r>
            <a:r>
              <a:rPr lang="hr-HR" altLang="en-US" sz="1800" dirty="0">
                <a:solidFill>
                  <a:srgbClr val="0070C0"/>
                </a:solidFill>
                <a:latin typeface="UnizgDisplay Normal" panose="02000505080000020003" pitchFamily="50" charset="0"/>
              </a:rPr>
              <a:t>svojstva </a:t>
            </a:r>
            <a:r>
              <a:rPr lang="hr-HR" altLang="en-US" sz="1800" dirty="0">
                <a:latin typeface="UnizgDisplay Normal" panose="02000505080000020003" pitchFamily="50" charset="0"/>
              </a:rPr>
              <a:t>tog materijala čime se </a:t>
            </a:r>
            <a:r>
              <a:rPr lang="hr-HR" altLang="en-US" sz="1800" dirty="0">
                <a:solidFill>
                  <a:srgbClr val="0070C0"/>
                </a:solidFill>
                <a:latin typeface="UnizgDisplay Normal" panose="02000505080000020003" pitchFamily="50" charset="0"/>
              </a:rPr>
              <a:t>definira kvaliteta proizvoda</a:t>
            </a:r>
            <a:r>
              <a:rPr lang="hr-HR" altLang="en-US" sz="1800" dirty="0">
                <a:latin typeface="UnizgDisplay Normal" panose="02000505080000020003" pitchFamily="50" charset="0"/>
              </a:rPr>
              <a:t> </a:t>
            </a:r>
          </a:p>
          <a:p>
            <a:pPr marL="268288" indent="-268288" eaLnBrk="1" hangingPunct="1">
              <a:lnSpc>
                <a:spcPct val="80000"/>
              </a:lnSpc>
              <a:buClrTx/>
              <a:buSzPct val="75000"/>
              <a:buFont typeface="Wingdings" panose="05000000000000000000" pitchFamily="2" charset="2"/>
              <a:buChar char="Ø"/>
            </a:pPr>
            <a:endParaRPr lang="hr-HR" altLang="en-US" sz="1200" b="1" dirty="0">
              <a:latin typeface="UnizgDisplay Normal" panose="02000505080000020003" pitchFamily="50" charset="0"/>
            </a:endParaRPr>
          </a:p>
          <a:p>
            <a:pPr marL="268288" indent="-268288" eaLnBrk="1" hangingPunct="1">
              <a:lnSpc>
                <a:spcPct val="80000"/>
              </a:lnSpc>
              <a:buClrTx/>
              <a:buSzPct val="75000"/>
              <a:buFont typeface="Wingdings" panose="05000000000000000000" pitchFamily="2" charset="2"/>
              <a:buChar char="Ø"/>
            </a:pPr>
            <a:r>
              <a:rPr lang="hr-HR" altLang="en-US" sz="1800" dirty="0">
                <a:latin typeface="UnizgDisplay Normal" panose="02000505080000020003" pitchFamily="50" charset="0"/>
              </a:rPr>
              <a:t>Svojstva</a:t>
            </a:r>
            <a:r>
              <a:rPr lang="hr-HR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UnizgDisplay Normal" panose="02000505080000020003" pitchFamily="50" charset="0"/>
              </a:rPr>
              <a:t> </a:t>
            </a:r>
            <a:r>
              <a:rPr lang="hr-HR" altLang="en-US" sz="1800" dirty="0">
                <a:latin typeface="UnizgDisplay Normal" panose="02000505080000020003" pitchFamily="50" charset="0"/>
              </a:rPr>
              <a:t>materijala su osnovni parametri na osnovi kojih se određuje </a:t>
            </a:r>
            <a:r>
              <a:rPr lang="hr-HR" altLang="en-US" sz="1800" dirty="0">
                <a:solidFill>
                  <a:srgbClr val="0070C0"/>
                </a:solidFill>
                <a:latin typeface="UnizgDisplay Normal" panose="02000505080000020003" pitchFamily="50" charset="0"/>
              </a:rPr>
              <a:t>područje njegove primjene</a:t>
            </a:r>
            <a:r>
              <a:rPr lang="hr-HR" altLang="en-US" sz="1800" dirty="0">
                <a:latin typeface="UnizgDisplay Normal" panose="02000505080000020003" pitchFamily="50" charset="0"/>
              </a:rPr>
              <a:t>, tj. </a:t>
            </a:r>
            <a:r>
              <a:rPr lang="hr-HR" altLang="en-US" sz="1800" dirty="0">
                <a:solidFill>
                  <a:srgbClr val="0070C0"/>
                </a:solidFill>
                <a:latin typeface="UnizgDisplay Normal" panose="02000505080000020003" pitchFamily="50" charset="0"/>
              </a:rPr>
              <a:t>upotreba </a:t>
            </a:r>
            <a:r>
              <a:rPr lang="hr-HR" altLang="en-US" sz="1800" dirty="0">
                <a:latin typeface="UnizgDisplay Normal" panose="02000505080000020003" pitchFamily="50" charset="0"/>
              </a:rPr>
              <a:t>proizvoda </a:t>
            </a:r>
          </a:p>
          <a:p>
            <a:pPr marL="268288" indent="-268288" eaLnBrk="1" hangingPunct="1">
              <a:lnSpc>
                <a:spcPct val="80000"/>
              </a:lnSpc>
              <a:buClrTx/>
              <a:buSzPct val="75000"/>
              <a:buFont typeface="Wingdings" panose="05000000000000000000" pitchFamily="2" charset="2"/>
              <a:buChar char="Ø"/>
            </a:pPr>
            <a:endParaRPr lang="hr-HR" altLang="en-US" sz="1200" dirty="0">
              <a:latin typeface="UnizgDisplay Normal" panose="02000505080000020003" pitchFamily="50" charset="0"/>
            </a:endParaRPr>
          </a:p>
          <a:p>
            <a:pPr marL="268288" indent="-268288" eaLnBrk="1" hangingPunct="1">
              <a:lnSpc>
                <a:spcPct val="80000"/>
              </a:lnSpc>
              <a:buClrTx/>
              <a:buSzPct val="75000"/>
              <a:buFont typeface="Wingdings" panose="05000000000000000000" pitchFamily="2" charset="2"/>
              <a:buChar char="Ø"/>
            </a:pPr>
            <a:r>
              <a:rPr lang="hr-HR" altLang="en-US" sz="1800" dirty="0">
                <a:latin typeface="UnizgDisplay Normal" panose="02000505080000020003" pitchFamily="50" charset="0"/>
              </a:rPr>
              <a:t>Određivanje</a:t>
            </a:r>
            <a:r>
              <a:rPr lang="hr-HR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UnizgDisplay Normal" panose="02000505080000020003" pitchFamily="50" charset="0"/>
              </a:rPr>
              <a:t> </a:t>
            </a:r>
            <a:r>
              <a:rPr lang="hr-HR" altLang="en-US" sz="1800" dirty="0">
                <a:solidFill>
                  <a:srgbClr val="0070C0"/>
                </a:solidFill>
                <a:latin typeface="UnizgDisplay Normal" panose="02000505080000020003" pitchFamily="50" charset="0"/>
              </a:rPr>
              <a:t>svojstava</a:t>
            </a:r>
            <a:r>
              <a:rPr lang="en-GB" altLang="en-US" sz="1800" dirty="0">
                <a:solidFill>
                  <a:srgbClr val="0070C0"/>
                </a:solidFill>
                <a:latin typeface="UnizgDisplay Normal" panose="02000505080000020003" pitchFamily="50" charset="0"/>
              </a:rPr>
              <a:t> </a:t>
            </a:r>
            <a:r>
              <a:rPr lang="en-GB" altLang="en-US" sz="1800" dirty="0" err="1">
                <a:latin typeface="UnizgDisplay Normal" panose="02000505080000020003" pitchFamily="50" charset="0"/>
              </a:rPr>
              <a:t>te</a:t>
            </a:r>
            <a:r>
              <a:rPr lang="hr-HR" altLang="en-US" sz="1800" dirty="0">
                <a:latin typeface="UnizgDisplay Normal" panose="02000505080000020003" pitchFamily="50" charset="0"/>
              </a:rPr>
              <a:t> utvrđivanje</a:t>
            </a:r>
            <a:r>
              <a:rPr lang="hr-HR" altLang="en-US" sz="180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zgDisplay Normal" panose="02000505080000020003" pitchFamily="50" charset="0"/>
              </a:rPr>
              <a:t> </a:t>
            </a:r>
            <a:r>
              <a:rPr lang="hr-HR" altLang="en-US" sz="1800" dirty="0">
                <a:solidFill>
                  <a:srgbClr val="0070C0"/>
                </a:solidFill>
                <a:latin typeface="UnizgDisplay Normal" panose="02000505080000020003" pitchFamily="50" charset="0"/>
              </a:rPr>
              <a:t>kemijskog sastava i strukture</a:t>
            </a:r>
            <a:r>
              <a:rPr lang="hr-HR" altLang="en-US" sz="1800" dirty="0">
                <a:latin typeface="UnizgDisplay Normal" panose="02000505080000020003" pitchFamily="50" charset="0"/>
              </a:rPr>
              <a:t> nekog materijala naziva se </a:t>
            </a:r>
            <a:r>
              <a:rPr lang="hr-HR" altLang="en-US" sz="1800" dirty="0">
                <a:solidFill>
                  <a:srgbClr val="0070C0"/>
                </a:solidFill>
                <a:latin typeface="UnizgDisplay Normal" panose="02000505080000020003" pitchFamily="50" charset="0"/>
              </a:rPr>
              <a:t>karakterizacija </a:t>
            </a:r>
            <a:r>
              <a:rPr lang="hr-HR" altLang="en-US" sz="1800" dirty="0">
                <a:latin typeface="UnizgDisplay Normal" panose="02000505080000020003" pitchFamily="50" charset="0"/>
              </a:rPr>
              <a:t>i </a:t>
            </a:r>
            <a:r>
              <a:rPr lang="hr-HR" altLang="en-US" sz="1800" dirty="0">
                <a:solidFill>
                  <a:srgbClr val="0070C0"/>
                </a:solidFill>
                <a:latin typeface="UnizgDisplay Normal" panose="02000505080000020003" pitchFamily="50" charset="0"/>
              </a:rPr>
              <a:t>identifikacija </a:t>
            </a:r>
            <a:r>
              <a:rPr lang="hr-HR" altLang="en-US" sz="1800" dirty="0">
                <a:latin typeface="UnizgDisplay Normal" panose="02000505080000020003" pitchFamily="50" charset="0"/>
              </a:rPr>
              <a:t>materijala odnosno proizvoda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altLang="en-US" sz="2200" b="1" dirty="0">
              <a:latin typeface="UnizgDisplay Normal" panose="02000505080000020003" pitchFamily="50" charset="0"/>
            </a:endParaRPr>
          </a:p>
        </p:txBody>
      </p:sp>
      <p:pic>
        <p:nvPicPr>
          <p:cNvPr id="5" name="Picture 38">
            <a:extLst>
              <a:ext uri="{FF2B5EF4-FFF2-40B4-BE49-F238E27FC236}">
                <a16:creationId xmlns:a16="http://schemas.microsoft.com/office/drawing/2014/main" xmlns="" id="{A544ED7A-2CC4-BE0D-A247-904795379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833416"/>
            <a:ext cx="108267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>
            <a:extLst>
              <a:ext uri="{FF2B5EF4-FFF2-40B4-BE49-F238E27FC236}">
                <a16:creationId xmlns:a16="http://schemas.microsoft.com/office/drawing/2014/main" xmlns="" id="{6BB3BCFD-2E8D-9048-7EA9-892D67030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684191"/>
            <a:ext cx="169227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0">
            <a:extLst>
              <a:ext uri="{FF2B5EF4-FFF2-40B4-BE49-F238E27FC236}">
                <a16:creationId xmlns:a16="http://schemas.microsoft.com/office/drawing/2014/main" xmlns="" id="{33E790D6-4E60-4346-9557-3183E5138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4392091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hr-HR" altLang="en-US" sz="1400" b="1" i="0" dirty="0">
                <a:latin typeface="UnizgDisplay Normal" panose="02000505080000020003" pitchFamily="50" charset="0"/>
              </a:rPr>
              <a:t>proizvod</a:t>
            </a:r>
            <a:endParaRPr lang="hr-HR" altLang="en-US" sz="1200" b="1" i="0" dirty="0">
              <a:latin typeface="UnizgDisplay Normal" panose="02000505080000020003" pitchFamily="50" charset="0"/>
            </a:endParaRPr>
          </a:p>
        </p:txBody>
      </p:sp>
      <p:sp>
        <p:nvSpPr>
          <p:cNvPr id="8" name="Text Box 41">
            <a:extLst>
              <a:ext uri="{FF2B5EF4-FFF2-40B4-BE49-F238E27FC236}">
                <a16:creationId xmlns:a16="http://schemas.microsoft.com/office/drawing/2014/main" xmlns="" id="{D141C977-B2F7-0BB3-C0DE-21BC263A0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4365104"/>
            <a:ext cx="169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hr-HR" altLang="en-US" sz="1400" b="1" i="0" dirty="0">
                <a:latin typeface="UnizgDisplay Normal" panose="02000505080000020003" pitchFamily="50" charset="0"/>
              </a:rPr>
              <a:t>materijal</a:t>
            </a:r>
          </a:p>
        </p:txBody>
      </p:sp>
      <p:sp>
        <p:nvSpPr>
          <p:cNvPr id="9" name="Text Box 42">
            <a:extLst>
              <a:ext uri="{FF2B5EF4-FFF2-40B4-BE49-F238E27FC236}">
                <a16:creationId xmlns:a16="http://schemas.microsoft.com/office/drawing/2014/main" xmlns="" id="{FC44E72E-F093-1AE4-E6C4-76DD04494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4950891"/>
            <a:ext cx="3744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hr-HR" altLang="en-US" sz="1400" b="1" i="0" dirty="0">
                <a:latin typeface="UnizgDisplay Normal" panose="02000505080000020003" pitchFamily="50" charset="0"/>
              </a:rPr>
              <a:t>Uzorak materijala</a:t>
            </a:r>
          </a:p>
        </p:txBody>
      </p:sp>
      <p:grpSp>
        <p:nvGrpSpPr>
          <p:cNvPr id="10" name="Grupa 2">
            <a:extLst>
              <a:ext uri="{FF2B5EF4-FFF2-40B4-BE49-F238E27FC236}">
                <a16:creationId xmlns:a16="http://schemas.microsoft.com/office/drawing/2014/main" xmlns="" id="{82CB6D17-C6CE-8D9F-503E-424E8C489921}"/>
              </a:ext>
            </a:extLst>
          </p:cNvPr>
          <p:cNvGrpSpPr>
            <a:grpSpLocks/>
          </p:cNvGrpSpPr>
          <p:nvPr/>
        </p:nvGrpSpPr>
        <p:grpSpPr bwMode="auto">
          <a:xfrm>
            <a:off x="2771775" y="5316016"/>
            <a:ext cx="3744913" cy="642938"/>
            <a:chOff x="2771775" y="5711825"/>
            <a:chExt cx="3744913" cy="642938"/>
          </a:xfrm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xmlns="" id="{76188F9F-8357-93C5-5AB4-6277AA981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1775" y="5711825"/>
              <a:ext cx="3744913" cy="59690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sr-Latn-CS" altLang="en-US" sz="1600" i="0">
                <a:latin typeface="+mj-lt"/>
              </a:endParaRPr>
            </a:p>
          </p:txBody>
        </p:sp>
        <p:grpSp>
          <p:nvGrpSpPr>
            <p:cNvPr id="12" name="Group 37">
              <a:extLst>
                <a:ext uri="{FF2B5EF4-FFF2-40B4-BE49-F238E27FC236}">
                  <a16:creationId xmlns:a16="http://schemas.microsoft.com/office/drawing/2014/main" xmlns="" id="{6387013C-B8AF-35F7-19DD-6A30203876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1499" y="5789606"/>
              <a:ext cx="2832100" cy="311149"/>
              <a:chOff x="3506" y="2981"/>
              <a:chExt cx="1784" cy="196"/>
            </a:xfrm>
          </p:grpSpPr>
          <p:sp>
            <p:nvSpPr>
              <p:cNvPr id="14" name="Line 9">
                <a:extLst>
                  <a:ext uri="{FF2B5EF4-FFF2-40B4-BE49-F238E27FC236}">
                    <a16:creationId xmlns:a16="http://schemas.microsoft.com/office/drawing/2014/main" xmlns="" id="{FE28AEAA-5FF6-A6E4-45E2-A9468EDFC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1" y="3042"/>
                <a:ext cx="970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15" name="Line 10">
                <a:extLst>
                  <a:ext uri="{FF2B5EF4-FFF2-40B4-BE49-F238E27FC236}">
                    <a16:creationId xmlns:a16="http://schemas.microsoft.com/office/drawing/2014/main" xmlns="" id="{3F2AABD5-D653-833B-4851-59EFC1FD6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1" y="3103"/>
                <a:ext cx="970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latin typeface="+mj-lt"/>
                </a:endParaRPr>
              </a:p>
            </p:txBody>
          </p:sp>
          <p:grpSp>
            <p:nvGrpSpPr>
              <p:cNvPr id="16" name="Group 11">
                <a:extLst>
                  <a:ext uri="{FF2B5EF4-FFF2-40B4-BE49-F238E27FC236}">
                    <a16:creationId xmlns:a16="http://schemas.microsoft.com/office/drawing/2014/main" xmlns="" id="{80415FB8-AE7E-A059-EBA8-DCB943B55B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4874" y="2985"/>
                <a:ext cx="416" cy="192"/>
                <a:chOff x="1483" y="14322"/>
                <a:chExt cx="1620" cy="1135"/>
              </a:xfrm>
            </p:grpSpPr>
            <p:sp>
              <p:nvSpPr>
                <p:cNvPr id="23" name="Line 12">
                  <a:extLst>
                    <a:ext uri="{FF2B5EF4-FFF2-40B4-BE49-F238E27FC236}">
                      <a16:creationId xmlns:a16="http://schemas.microsoft.com/office/drawing/2014/main" xmlns="" id="{A446CC28-E522-A31A-CF39-9F23F343B2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7" y="14322"/>
                  <a:ext cx="1262" cy="0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latin typeface="+mj-lt"/>
                  </a:endParaRPr>
                </a:p>
              </p:txBody>
            </p:sp>
            <p:sp>
              <p:nvSpPr>
                <p:cNvPr id="24" name="Line 13">
                  <a:extLst>
                    <a:ext uri="{FF2B5EF4-FFF2-40B4-BE49-F238E27FC236}">
                      <a16:creationId xmlns:a16="http://schemas.microsoft.com/office/drawing/2014/main" xmlns="" id="{52811E96-AD68-9F28-706F-C0CBFABE88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87" y="14381"/>
                  <a:ext cx="0" cy="108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latin typeface="+mj-lt"/>
                  </a:endParaRPr>
                </a:p>
              </p:txBody>
            </p:sp>
            <p:sp>
              <p:nvSpPr>
                <p:cNvPr id="25" name="Line 14">
                  <a:extLst>
                    <a:ext uri="{FF2B5EF4-FFF2-40B4-BE49-F238E27FC236}">
                      <a16:creationId xmlns:a16="http://schemas.microsoft.com/office/drawing/2014/main" xmlns="" id="{A3F234E7-BA31-8FD9-2E4A-DF930D1109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749" y="14381"/>
                  <a:ext cx="358" cy="361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latin typeface="+mj-lt"/>
                  </a:endParaRPr>
                </a:p>
              </p:txBody>
            </p:sp>
            <p:sp>
              <p:nvSpPr>
                <p:cNvPr id="26" name="Line 15">
                  <a:extLst>
                    <a:ext uri="{FF2B5EF4-FFF2-40B4-BE49-F238E27FC236}">
                      <a16:creationId xmlns:a16="http://schemas.microsoft.com/office/drawing/2014/main" xmlns="" id="{A5911269-F5DB-8A3B-9B9A-9B51945B15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49" y="15102"/>
                  <a:ext cx="358" cy="361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latin typeface="+mj-lt"/>
                  </a:endParaRPr>
                </a:p>
              </p:txBody>
            </p:sp>
            <p:sp>
              <p:nvSpPr>
                <p:cNvPr id="27" name="Line 16">
                  <a:extLst>
                    <a:ext uri="{FF2B5EF4-FFF2-40B4-BE49-F238E27FC236}">
                      <a16:creationId xmlns:a16="http://schemas.microsoft.com/office/drawing/2014/main" xmlns="" id="{FE42E8A3-E6F1-B723-D1B4-67CC441263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7" y="15398"/>
                  <a:ext cx="1262" cy="0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latin typeface="+mj-lt"/>
                  </a:endParaRPr>
                </a:p>
              </p:txBody>
            </p:sp>
          </p:grpSp>
          <p:grpSp>
            <p:nvGrpSpPr>
              <p:cNvPr id="17" name="Group 17">
                <a:extLst>
                  <a:ext uri="{FF2B5EF4-FFF2-40B4-BE49-F238E27FC236}">
                    <a16:creationId xmlns:a16="http://schemas.microsoft.com/office/drawing/2014/main" xmlns="" id="{155CAFD1-8986-1373-AC5D-B00C543B9F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6" y="2981"/>
                <a:ext cx="415" cy="183"/>
                <a:chOff x="1417" y="14377"/>
                <a:chExt cx="1620" cy="1080"/>
              </a:xfrm>
            </p:grpSpPr>
            <p:sp>
              <p:nvSpPr>
                <p:cNvPr id="18" name="Line 18">
                  <a:extLst>
                    <a:ext uri="{FF2B5EF4-FFF2-40B4-BE49-F238E27FC236}">
                      <a16:creationId xmlns:a16="http://schemas.microsoft.com/office/drawing/2014/main" xmlns="" id="{801FE63B-5C2A-37E0-E032-E18051B570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7" y="14377"/>
                  <a:ext cx="1261" cy="0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latin typeface="+mj-lt"/>
                  </a:endParaRPr>
                </a:p>
              </p:txBody>
            </p:sp>
            <p:sp>
              <p:nvSpPr>
                <p:cNvPr id="19" name="Line 19">
                  <a:extLst>
                    <a:ext uri="{FF2B5EF4-FFF2-40B4-BE49-F238E27FC236}">
                      <a16:creationId xmlns:a16="http://schemas.microsoft.com/office/drawing/2014/main" xmlns="" id="{70193889-4017-BC83-2592-28B2798165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17" y="14377"/>
                  <a:ext cx="0" cy="1080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latin typeface="+mj-lt"/>
                  </a:endParaRPr>
                </a:p>
              </p:txBody>
            </p:sp>
            <p:sp>
              <p:nvSpPr>
                <p:cNvPr id="20" name="Line 20">
                  <a:extLst>
                    <a:ext uri="{FF2B5EF4-FFF2-40B4-BE49-F238E27FC236}">
                      <a16:creationId xmlns:a16="http://schemas.microsoft.com/office/drawing/2014/main" xmlns="" id="{5100CADD-512D-8614-629E-E8A0830B4C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78" y="14377"/>
                  <a:ext cx="359" cy="360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latin typeface="+mj-lt"/>
                  </a:endParaRPr>
                </a:p>
              </p:txBody>
            </p:sp>
            <p:sp>
              <p:nvSpPr>
                <p:cNvPr id="21" name="Line 21">
                  <a:extLst>
                    <a:ext uri="{FF2B5EF4-FFF2-40B4-BE49-F238E27FC236}">
                      <a16:creationId xmlns:a16="http://schemas.microsoft.com/office/drawing/2014/main" xmlns="" id="{A9D20B4C-8C18-8D8F-85EB-0350E7A307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78" y="15097"/>
                  <a:ext cx="359" cy="360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latin typeface="+mj-lt"/>
                  </a:endParaRPr>
                </a:p>
              </p:txBody>
            </p:sp>
            <p:sp>
              <p:nvSpPr>
                <p:cNvPr id="22" name="Line 22">
                  <a:extLst>
                    <a:ext uri="{FF2B5EF4-FFF2-40B4-BE49-F238E27FC236}">
                      <a16:creationId xmlns:a16="http://schemas.microsoft.com/office/drawing/2014/main" xmlns="" id="{4A83E0D4-336E-76A7-DEEA-1AE1BAB761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7" y="15457"/>
                  <a:ext cx="1261" cy="0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latin typeface="+mj-lt"/>
                  </a:endParaRPr>
                </a:p>
              </p:txBody>
            </p:sp>
          </p:grpSp>
        </p:grpSp>
        <p:sp>
          <p:nvSpPr>
            <p:cNvPr id="13" name="Text Box 43">
              <a:extLst>
                <a:ext uri="{FF2B5EF4-FFF2-40B4-BE49-F238E27FC236}">
                  <a16:creationId xmlns:a16="http://schemas.microsoft.com/office/drawing/2014/main" xmlns="" id="{745F8690-00E4-8A7E-5BBF-A471FC7ED6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9375" y="6080125"/>
              <a:ext cx="1800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hr-HR" altLang="en-US" sz="1200" b="1" i="0" dirty="0">
                  <a:latin typeface="UnizgDisplay Normal" panose="02000505080000020003" pitchFamily="50" charset="0"/>
                </a:rPr>
                <a:t>KARAKTERIZACIJA</a:t>
              </a:r>
            </a:p>
          </p:txBody>
        </p:sp>
      </p:grpSp>
      <p:sp>
        <p:nvSpPr>
          <p:cNvPr id="29" name="Rezervirano mjesto broja slajda 1">
            <a:extLst>
              <a:ext uri="{FF2B5EF4-FFF2-40B4-BE49-F238E27FC236}">
                <a16:creationId xmlns:a16="http://schemas.microsoft.com/office/drawing/2014/main" xmlns="" id="{B7B67B36-855A-8425-0B6C-8E5F10DAC6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1AE0C42-4EBE-4788-AEE4-6A7F1B8E05DE}" type="slidenum">
              <a:rPr lang="hr-HR" altLang="sr-Latn-RS" i="0">
                <a:latin typeface="UnizgDisplay Normal" panose="02000505080000020003" pitchFamily="50" charset="0"/>
              </a:rPr>
              <a:pPr/>
              <a:t>4</a:t>
            </a:fld>
            <a:endParaRPr lang="hr-HR" altLang="sr-Latn-RS" i="0" dirty="0">
              <a:latin typeface="UnizgDisplay Normal" panose="02000505080000020003" pitchFamily="50" charset="0"/>
            </a:endParaRP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D5BC8AA9-30E5-6CF8-7C6B-CCCDA87CC0FB}"/>
              </a:ext>
            </a:extLst>
          </p:cNvPr>
          <p:cNvSpPr txBox="1"/>
          <p:nvPr/>
        </p:nvSpPr>
        <p:spPr>
          <a:xfrm>
            <a:off x="0" y="545206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altLang="en-US" sz="2400" i="0" dirty="0">
                <a:solidFill>
                  <a:schemeClr val="tx1"/>
                </a:solidFill>
                <a:effectLst/>
                <a:latin typeface="UnizgDisplay Bold" panose="02000505090000020003" pitchFamily="50" charset="0"/>
              </a:rPr>
              <a:t>KARAKTERIZACIJA MATERIJALA</a:t>
            </a:r>
            <a:r>
              <a:rPr lang="en-US" altLang="en-US" sz="2400" i="0" dirty="0">
                <a:solidFill>
                  <a:schemeClr val="tx1"/>
                </a:solidFill>
                <a:effectLst/>
                <a:latin typeface="UnizgDisplay Bold" panose="02000505090000020003" pitchFamily="50" charset="0"/>
              </a:rPr>
              <a:t> </a:t>
            </a:r>
            <a:endParaRPr lang="en-US" sz="2400" i="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rspect">
            <a:extLst>
              <a:ext uri="{FF2B5EF4-FFF2-40B4-BE49-F238E27FC236}">
                <a16:creationId xmlns:a16="http://schemas.microsoft.com/office/drawing/2014/main" xmlns="" id="{F0B907B9-26D5-63F5-98CD-F57D3478B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6613"/>
            <a:ext cx="8929688" cy="53292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F660F67-85D8-97CB-ED58-53A64FA8C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1963" y="1460500"/>
            <a:ext cx="19607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Latn-CS" altLang="en-US" sz="1400" b="1" i="0" dirty="0">
                <a:latin typeface="UnizgDisplay Normal" panose="02000505080000020003" pitchFamily="50" charset="0"/>
              </a:rPr>
              <a:t>područje </a:t>
            </a:r>
            <a:r>
              <a:rPr lang="hr-HR" altLang="en-US" sz="1400" b="1" i="0" dirty="0">
                <a:latin typeface="UnizgDisplay Normal" panose="02000505080000020003" pitchFamily="50" charset="0"/>
              </a:rPr>
              <a:t>“</a:t>
            </a:r>
            <a:r>
              <a:rPr lang="sr-Latn-CS" altLang="en-US" sz="1400" b="1" i="0" dirty="0">
                <a:latin typeface="UnizgDisplay Normal" panose="02000505080000020003" pitchFamily="50" charset="0"/>
              </a:rPr>
              <a:t>otiska prsta</a:t>
            </a:r>
            <a:r>
              <a:rPr lang="hr-HR" altLang="en-US" sz="1400" b="1" dirty="0">
                <a:latin typeface="UnizgDisplay Normal" panose="02000505080000020003" pitchFamily="50" charset="0"/>
              </a:rPr>
              <a:t>”</a:t>
            </a:r>
            <a:endParaRPr lang="en-US" altLang="en-US" sz="1400" b="1" dirty="0">
              <a:latin typeface="UnizgDisplay Normal" panose="02000505080000020003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A43C16A-018C-E09B-BABC-DC99F9567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1470025"/>
            <a:ext cx="26885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Latn-CS" altLang="en-US" sz="1400" b="1" i="0" dirty="0">
                <a:latin typeface="UnizgDisplay Normal" panose="02000505080000020003" pitchFamily="50" charset="0"/>
              </a:rPr>
              <a:t>područje funkci</a:t>
            </a:r>
            <a:r>
              <a:rPr lang="hr-HR" altLang="en-US" sz="1400" b="1" i="0" dirty="0" err="1">
                <a:latin typeface="UnizgDisplay Normal" panose="02000505080000020003" pitchFamily="50" charset="0"/>
              </a:rPr>
              <a:t>onaln</a:t>
            </a:r>
            <a:r>
              <a:rPr lang="sr-Latn-CS" altLang="en-US" sz="1400" b="1" i="0" dirty="0">
                <a:latin typeface="UnizgDisplay Normal" panose="02000505080000020003" pitchFamily="50" charset="0"/>
              </a:rPr>
              <a:t>ih skupina</a:t>
            </a:r>
            <a:endParaRPr lang="en-US" altLang="en-US" sz="1400" b="1" i="0" dirty="0">
              <a:latin typeface="UnizgDisplay Normal" panose="02000505080000020003" pitchFamily="50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70748FC6-7311-DB31-60EA-F0EFD5C5D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07975"/>
            <a:ext cx="8713788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hr-HR" altLang="en-US" sz="2400" b="1" i="0" u="sng" dirty="0">
                <a:solidFill>
                  <a:srgbClr val="0070C0"/>
                </a:solidFill>
                <a:latin typeface="UnizgDisplay Normal" panose="02000505080000020003" pitchFamily="50" charset="0"/>
              </a:rPr>
              <a:t>IR</a:t>
            </a:r>
            <a:r>
              <a:rPr lang="hr-HR" altLang="en-US" sz="2400" b="1" i="0" u="sng" dirty="0">
                <a:solidFill>
                  <a:schemeClr val="accent4"/>
                </a:solidFill>
                <a:latin typeface="UnizgDisplay Normal" panose="02000505080000020003" pitchFamily="50" charset="0"/>
              </a:rPr>
              <a:t> </a:t>
            </a:r>
            <a:r>
              <a:rPr lang="hr-HR" altLang="en-US" sz="2400" b="1" i="0" u="sng" dirty="0">
                <a:latin typeface="UnizgDisplay Normal" panose="02000505080000020003" pitchFamily="50" charset="0"/>
              </a:rPr>
              <a:t>spektrogram</a:t>
            </a:r>
            <a:endParaRPr lang="hr-HR" altLang="en-US" sz="2400" b="1" i="0" dirty="0">
              <a:solidFill>
                <a:srgbClr val="00B050"/>
              </a:solidFill>
              <a:latin typeface="UnizgDisplay Normal" panose="02000505080000020003" pitchFamily="50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5A1D2CAE-A0A4-84C9-4770-97F7FA4CC425}"/>
              </a:ext>
            </a:extLst>
          </p:cNvPr>
          <p:cNvSpPr txBox="1"/>
          <p:nvPr/>
        </p:nvSpPr>
        <p:spPr>
          <a:xfrm>
            <a:off x="6011863" y="3644900"/>
            <a:ext cx="221246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altLang="en-US" sz="1600" b="1" i="0" dirty="0" err="1">
                <a:solidFill>
                  <a:srgbClr val="3333FF"/>
                </a:solidFill>
                <a:latin typeface="UnizgDisplay Normal" panose="02000505080000020003" pitchFamily="50" charset="0"/>
              </a:rPr>
              <a:t>vibracij</a:t>
            </a:r>
            <a:r>
              <a:rPr lang="en-GB" altLang="en-US" sz="1600" b="1" i="0" dirty="0">
                <a:solidFill>
                  <a:srgbClr val="3333FF"/>
                </a:solidFill>
                <a:latin typeface="UnizgDisplay Normal" panose="02000505080000020003" pitchFamily="50" charset="0"/>
              </a:rPr>
              <a:t>e</a:t>
            </a:r>
            <a:r>
              <a:rPr lang="hr-HR" altLang="en-US" sz="1600" b="1" i="0" dirty="0">
                <a:solidFill>
                  <a:srgbClr val="3333FF"/>
                </a:solidFill>
                <a:latin typeface="UnizgDisplay Normal" panose="02000505080000020003" pitchFamily="50" charset="0"/>
              </a:rPr>
              <a:t> veza istezanja</a:t>
            </a:r>
            <a:endParaRPr lang="en-GB" sz="1600" dirty="0">
              <a:solidFill>
                <a:srgbClr val="3333FF"/>
              </a:solidFill>
              <a:latin typeface="UnizgDisplay Normal" panose="02000505080000020003" pitchFamily="50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99DDF7A0-57BF-D122-ED65-E598BF963789}"/>
              </a:ext>
            </a:extLst>
          </p:cNvPr>
          <p:cNvSpPr/>
          <p:nvPr/>
        </p:nvSpPr>
        <p:spPr>
          <a:xfrm>
            <a:off x="5949950" y="5013325"/>
            <a:ext cx="2247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altLang="en-US" sz="1600" b="1" i="0" dirty="0" err="1">
                <a:solidFill>
                  <a:srgbClr val="00B050"/>
                </a:solidFill>
                <a:latin typeface="UnizgDisplay Normal" panose="02000505080000020003" pitchFamily="50" charset="0"/>
              </a:rPr>
              <a:t>vibracij</a:t>
            </a:r>
            <a:r>
              <a:rPr lang="en-GB" altLang="en-US" sz="1600" b="1" i="0" dirty="0">
                <a:solidFill>
                  <a:srgbClr val="00B050"/>
                </a:solidFill>
                <a:latin typeface="UnizgDisplay Normal" panose="02000505080000020003" pitchFamily="50" charset="0"/>
              </a:rPr>
              <a:t>e</a:t>
            </a:r>
            <a:r>
              <a:rPr lang="hr-HR" altLang="en-US" sz="1600" b="1" i="0" dirty="0">
                <a:solidFill>
                  <a:srgbClr val="00B050"/>
                </a:solidFill>
                <a:latin typeface="UnizgDisplay Normal" panose="02000505080000020003" pitchFamily="50" charset="0"/>
              </a:rPr>
              <a:t> veza savijanja </a:t>
            </a:r>
            <a:endParaRPr lang="en-GB" sz="1600" dirty="0">
              <a:solidFill>
                <a:srgbClr val="00B050"/>
              </a:solidFill>
              <a:latin typeface="UnizgDisplay Normal" panose="02000505080000020003" pitchFamily="50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7C608A1E-7FD2-C4E5-E42C-D6040449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E54B44-A2AB-4059-AD0E-713DC00D4E88}" type="slidenum">
              <a:rPr lang="hr-HR" altLang="sr-Latn-RS" sz="1000" i="0">
                <a:latin typeface="UnizgDisplay Normal" panose="02000505080000020003" pitchFamily="50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hr-HR" altLang="sr-Latn-RS" sz="1000" i="0">
              <a:latin typeface="UnizgDisplay Normal" panose="02000505080000020003" pitchFamily="50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7C43E5D1-1B05-F3B9-833F-7620773DA9C6}"/>
              </a:ext>
            </a:extLst>
          </p:cNvPr>
          <p:cNvSpPr/>
          <p:nvPr/>
        </p:nvSpPr>
        <p:spPr>
          <a:xfrm>
            <a:off x="4932363" y="1470025"/>
            <a:ext cx="144462" cy="38306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UnizgDisplay Normal" panose="02000505080000020003" pitchFamily="50" charset="0"/>
            </a:endParaRPr>
          </a:p>
        </p:txBody>
      </p:sp>
      <p:sp>
        <p:nvSpPr>
          <p:cNvPr id="12" name="Right Arrow 7">
            <a:extLst>
              <a:ext uri="{FF2B5EF4-FFF2-40B4-BE49-F238E27FC236}">
                <a16:creationId xmlns:a16="http://schemas.microsoft.com/office/drawing/2014/main" xmlns="" id="{AAFA5F7F-127A-C490-8940-E3D4293F2470}"/>
              </a:ext>
            </a:extLst>
          </p:cNvPr>
          <p:cNvSpPr/>
          <p:nvPr/>
        </p:nvSpPr>
        <p:spPr>
          <a:xfrm>
            <a:off x="5114925" y="1484313"/>
            <a:ext cx="465138" cy="28575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UnizgDisplay Normal" panose="02000505080000020003" pitchFamily="50" charset="0"/>
            </a:endParaRPr>
          </a:p>
        </p:txBody>
      </p:sp>
      <p:sp>
        <p:nvSpPr>
          <p:cNvPr id="13" name="Right Arrow 13">
            <a:extLst>
              <a:ext uri="{FF2B5EF4-FFF2-40B4-BE49-F238E27FC236}">
                <a16:creationId xmlns:a16="http://schemas.microsoft.com/office/drawing/2014/main" xmlns="" id="{8726106E-E762-483E-4838-F8111052E736}"/>
              </a:ext>
            </a:extLst>
          </p:cNvPr>
          <p:cNvSpPr/>
          <p:nvPr/>
        </p:nvSpPr>
        <p:spPr>
          <a:xfrm rot="10800000">
            <a:off x="4427538" y="1484313"/>
            <a:ext cx="466725" cy="28575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UnizgDisplay Normal" panose="02000505080000020003" pitchFamily="50" charset="0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7AB4308C-7666-090E-3E46-36DE99098D09}"/>
              </a:ext>
            </a:extLst>
          </p:cNvPr>
          <p:cNvSpPr/>
          <p:nvPr/>
        </p:nvSpPr>
        <p:spPr>
          <a:xfrm>
            <a:off x="3059113" y="5732463"/>
            <a:ext cx="2287587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400" b="1" i="0" dirty="0">
                <a:solidFill>
                  <a:schemeClr val="tx1"/>
                </a:solidFill>
                <a:latin typeface="UnizgDisplay Normal" panose="02000505080000020003" pitchFamily="50" charset="0"/>
              </a:rPr>
              <a:t>Valni broj (cm</a:t>
            </a:r>
            <a:r>
              <a:rPr lang="hr-HR" sz="1400" b="1" i="0" baseline="30000" dirty="0">
                <a:solidFill>
                  <a:schemeClr val="tx1"/>
                </a:solidFill>
                <a:latin typeface="UnizgDisplay Normal" panose="02000505080000020003" pitchFamily="50" charset="0"/>
              </a:rPr>
              <a:t>-1</a:t>
            </a:r>
            <a:r>
              <a:rPr lang="hr-HR" sz="1400" b="1" i="0" dirty="0">
                <a:solidFill>
                  <a:schemeClr val="tx1"/>
                </a:solidFill>
                <a:latin typeface="UnizgDisplay Normal" panose="02000505080000020003" pitchFamily="50" charset="0"/>
              </a:rPr>
              <a:t>)</a:t>
            </a:r>
            <a:endParaRPr lang="en-GB" sz="1400" b="1" i="0" dirty="0">
              <a:solidFill>
                <a:schemeClr val="tx1"/>
              </a:solidFill>
              <a:latin typeface="UnizgDisplay Normal" panose="02000505080000020003" pitchFamily="50" charset="0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xmlns="" id="{AE830326-22E3-BC43-2539-2EAED8697DD8}"/>
              </a:ext>
            </a:extLst>
          </p:cNvPr>
          <p:cNvSpPr txBox="1"/>
          <p:nvPr/>
        </p:nvSpPr>
        <p:spPr>
          <a:xfrm>
            <a:off x="107950" y="6107142"/>
            <a:ext cx="5565947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5750" indent="-285750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sz="1600" i="0" dirty="0">
                <a:latin typeface="UnizgDisplay Normal" panose="02000505080000020003" pitchFamily="50" charset="0"/>
              </a:rPr>
              <a:t>Veze istezanja su na većim valnim brojevima </a:t>
            </a:r>
          </a:p>
          <a:p>
            <a:pPr marL="285750" indent="-285750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sz="1600" i="0" dirty="0">
                <a:latin typeface="UnizgDisplay Normal" panose="02000505080000020003" pitchFamily="50" charset="0"/>
              </a:rPr>
              <a:t>Veze s H su na većim valnim brojevima nego s težim atomima</a:t>
            </a:r>
            <a:endParaRPr lang="en-GB" sz="1600" i="0" dirty="0">
              <a:latin typeface="UnizgDisplay Normal" panose="02000505080000020003" pitchFamily="50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F47804F9-2A34-619C-5FA8-935A10758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68056"/>
            <a:ext cx="8353425" cy="24468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343025" indent="-5334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lang="hr-HR" altLang="en-US" sz="1800" b="1" i="0" dirty="0">
                <a:latin typeface="UnizgDisplay Normal" panose="02000505080000020003" pitchFamily="50" charset="0"/>
              </a:rPr>
              <a:t>Podjela IR </a:t>
            </a:r>
            <a:r>
              <a:rPr lang="hr-HR" altLang="en-US" sz="1800" b="1" i="0" dirty="0" err="1">
                <a:latin typeface="UnizgDisplay Normal" panose="02000505080000020003" pitchFamily="50" charset="0"/>
              </a:rPr>
              <a:t>spektograma</a:t>
            </a:r>
            <a:endParaRPr lang="hr-HR" altLang="en-US" sz="1800" b="1" i="0" dirty="0">
              <a:latin typeface="UnizgDisplay Normal" panose="02000505080000020003" pitchFamily="50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i="0" dirty="0">
              <a:latin typeface="UnizgDisplay Normal" panose="02000505080000020003" pitchFamily="50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hr-HR" altLang="en-US" sz="1600" b="1" i="0" dirty="0">
                <a:latin typeface="UnizgDisplay Normal" panose="02000505080000020003" pitchFamily="50" charset="0"/>
              </a:rPr>
              <a:t>a) </a:t>
            </a:r>
            <a:r>
              <a:rPr lang="hr-HR" altLang="en-US" sz="1600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valne duljine </a:t>
            </a:r>
            <a:r>
              <a:rPr lang="hr-HR" altLang="en-US" sz="1600" b="1" i="0" dirty="0">
                <a:latin typeface="UnizgDisplay Normal" panose="02000505080000020003" pitchFamily="50" charset="0"/>
              </a:rPr>
              <a:t>određenih </a:t>
            </a:r>
            <a:r>
              <a:rPr lang="hr-HR" altLang="en-US" sz="1600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vrsta veze </a:t>
            </a:r>
            <a:r>
              <a:rPr lang="hr-HR" altLang="en-US" sz="1600" b="1" i="0" dirty="0">
                <a:latin typeface="UnizgDisplay Normal" panose="02000505080000020003" pitchFamily="50" charset="0"/>
              </a:rPr>
              <a:t>s obzirom na porast </a:t>
            </a:r>
            <a:r>
              <a:rPr lang="hr-HR" altLang="en-US" sz="1600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jakosti veze</a:t>
            </a:r>
            <a:r>
              <a:rPr lang="hr-HR" altLang="en-US" sz="1600" b="1" i="0" dirty="0">
                <a:latin typeface="UnizgDisplay Normal" panose="02000505080000020003" pitchFamily="50" charset="0"/>
              </a:rPr>
              <a:t>:  jednostruka &lt; dvostruka &lt; trostruka</a:t>
            </a:r>
            <a:r>
              <a:rPr lang="hr-HR" altLang="en-US" sz="1600" b="1" dirty="0">
                <a:latin typeface="UnizgDisplay Normal" panose="02000505080000020003" pitchFamily="50" charset="0"/>
              </a:rPr>
              <a:t>, 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signali istezanja </a:t>
            </a:r>
            <a:r>
              <a:rPr lang="hr-HR" altLang="en-US" sz="1600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C- veza 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su u  sljedećim područjima:</a:t>
            </a:r>
          </a:p>
          <a:p>
            <a:pPr lvl="3"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en-US" sz="1800" b="1" u="sng" dirty="0">
                <a:latin typeface="UnizgDisplay Normal" panose="02000505080000020003" pitchFamily="50" charset="0"/>
              </a:rPr>
              <a:t>	</a:t>
            </a:r>
            <a:r>
              <a:rPr lang="hr-HR" altLang="en-US" sz="1600" b="1" u="sng" dirty="0">
                <a:latin typeface="UnizgDisplay Normal" panose="02000505080000020003" pitchFamily="50" charset="0"/>
              </a:rPr>
              <a:t>  </a:t>
            </a:r>
            <a:r>
              <a:rPr lang="hr-HR" altLang="en-US" sz="1600" b="1" i="0" u="sng" dirty="0">
                <a:latin typeface="UnizgDisplay Normal" panose="02000505080000020003" pitchFamily="50" charset="0"/>
              </a:rPr>
              <a:t>Vrsta veze 		   Područje apsorpcije</a:t>
            </a:r>
            <a:r>
              <a:rPr lang="en-US" altLang="en-US" sz="1600" b="1" i="0" u="sng" dirty="0">
                <a:latin typeface="UnizgDisplay Normal" panose="02000505080000020003" pitchFamily="50" charset="0"/>
              </a:rPr>
              <a:t>   </a:t>
            </a:r>
            <a:r>
              <a:rPr lang="hr-HR" altLang="en-US" sz="1600" b="1" u="sng" dirty="0">
                <a:latin typeface="UnizgDisplay Normal" panose="02000505080000020003" pitchFamily="50" charset="0"/>
              </a:rPr>
              <a:t>  </a:t>
            </a:r>
          </a:p>
          <a:p>
            <a:pPr lvl="3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i="0" u="sng" dirty="0">
                <a:latin typeface="UnizgDisplay Normal" panose="02000505080000020003" pitchFamily="50" charset="0"/>
              </a:rPr>
              <a:t>	</a:t>
            </a:r>
            <a:r>
              <a:rPr lang="hr-HR" altLang="en-US" sz="1600" i="0" u="sng" dirty="0">
                <a:latin typeface="UnizgDisplay Normal" panose="02000505080000020003" pitchFamily="50" charset="0"/>
              </a:rPr>
              <a:t>C−C, C−O, C−N		   </a:t>
            </a:r>
            <a:r>
              <a:rPr lang="en-US" altLang="en-US" sz="1600" i="0" u="sng" dirty="0">
                <a:latin typeface="UnizgDisplay Normal" panose="02000505080000020003" pitchFamily="50" charset="0"/>
              </a:rPr>
              <a:t>       </a:t>
            </a:r>
            <a:r>
              <a:rPr lang="hr-HR" altLang="en-US" sz="1600" i="0" u="sng" dirty="0">
                <a:latin typeface="UnizgDisplay Normal" panose="02000505080000020003" pitchFamily="50" charset="0"/>
              </a:rPr>
              <a:t>1300 – 800 cm</a:t>
            </a:r>
            <a:r>
              <a:rPr lang="hr-HR" altLang="en-US" sz="1600" i="0" u="sng" baseline="30000" dirty="0">
                <a:latin typeface="UnizgDisplay Normal" panose="02000505080000020003" pitchFamily="50" charset="0"/>
              </a:rPr>
              <a:t>-1  </a:t>
            </a:r>
          </a:p>
          <a:p>
            <a:pPr lvl="3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i="0" u="sng" dirty="0">
                <a:latin typeface="UnizgDisplay Normal" panose="02000505080000020003" pitchFamily="50" charset="0"/>
              </a:rPr>
              <a:t>	</a:t>
            </a:r>
            <a:r>
              <a:rPr lang="hr-HR" altLang="en-US" sz="1600" i="0" u="sng" dirty="0">
                <a:latin typeface="UnizgDisplay Normal" panose="02000505080000020003" pitchFamily="50" charset="0"/>
              </a:rPr>
              <a:t>C=C, C=O, N=O, C=N 	   </a:t>
            </a:r>
            <a:r>
              <a:rPr lang="en-US" altLang="en-US" sz="1600" i="0" u="sng" dirty="0">
                <a:latin typeface="UnizgDisplay Normal" panose="02000505080000020003" pitchFamily="50" charset="0"/>
              </a:rPr>
              <a:t>       </a:t>
            </a:r>
            <a:r>
              <a:rPr lang="hr-HR" altLang="en-US" sz="1600" i="0" u="sng" dirty="0">
                <a:latin typeface="UnizgDisplay Normal" panose="02000505080000020003" pitchFamily="50" charset="0"/>
              </a:rPr>
              <a:t>2000 - 900 cm</a:t>
            </a:r>
            <a:r>
              <a:rPr lang="hr-HR" altLang="en-US" sz="1600" i="0" u="sng" baseline="30000" dirty="0">
                <a:latin typeface="UnizgDisplay Normal" panose="02000505080000020003" pitchFamily="50" charset="0"/>
              </a:rPr>
              <a:t>-1</a:t>
            </a:r>
          </a:p>
          <a:p>
            <a:pPr lvl="3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i="0" u="sng" dirty="0">
                <a:latin typeface="UnizgDisplay Normal" panose="02000505080000020003" pitchFamily="50" charset="0"/>
              </a:rPr>
              <a:t>	</a:t>
            </a:r>
            <a:r>
              <a:rPr lang="hr-HR" altLang="en-US" sz="1600" i="0" u="sng" dirty="0">
                <a:latin typeface="UnizgDisplay Normal" panose="02000505080000020003" pitchFamily="50" charset="0"/>
              </a:rPr>
              <a:t>C</a:t>
            </a:r>
            <a:r>
              <a:rPr lang="hr-HR" altLang="en-US" sz="1600" i="0" u="sng" dirty="0">
                <a:latin typeface="UnizgDisplay Normal" panose="02000505080000020003" pitchFamily="50" charset="0"/>
                <a:cs typeface="Arial" charset="0"/>
              </a:rPr>
              <a:t>≡</a:t>
            </a:r>
            <a:r>
              <a:rPr lang="hr-HR" altLang="en-US" sz="1600" i="0" u="sng" dirty="0">
                <a:latin typeface="UnizgDisplay Normal" panose="02000505080000020003" pitchFamily="50" charset="0"/>
              </a:rPr>
              <a:t>C, C≡N 		   </a:t>
            </a:r>
            <a:r>
              <a:rPr lang="en-US" altLang="en-US" sz="1600" i="0" u="sng" dirty="0">
                <a:latin typeface="UnizgDisplay Normal" panose="02000505080000020003" pitchFamily="50" charset="0"/>
              </a:rPr>
              <a:t>     </a:t>
            </a:r>
            <a:r>
              <a:rPr lang="hr-HR" altLang="en-US" sz="1600" i="0" u="sng" dirty="0">
                <a:latin typeface="UnizgDisplay Normal" panose="02000505080000020003" pitchFamily="50" charset="0"/>
              </a:rPr>
              <a:t> 2300 - 2000 cm</a:t>
            </a:r>
            <a:r>
              <a:rPr lang="hr-HR" altLang="en-US" sz="1600" i="0" u="sng" baseline="30000" dirty="0">
                <a:latin typeface="UnizgDisplay Normal" panose="02000505080000020003" pitchFamily="50" charset="0"/>
              </a:rPr>
              <a:t>-1</a:t>
            </a:r>
          </a:p>
          <a:p>
            <a:pPr lvl="3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i="0" u="sng" dirty="0">
                <a:latin typeface="UnizgDisplay Normal" panose="02000505080000020003" pitchFamily="50" charset="0"/>
              </a:rPr>
              <a:t>	</a:t>
            </a:r>
            <a:r>
              <a:rPr lang="hr-HR" altLang="en-US" sz="1600" i="0" u="sng" dirty="0">
                <a:latin typeface="UnizgDisplay Normal" panose="02000505080000020003" pitchFamily="50" charset="0"/>
              </a:rPr>
              <a:t>C−H, O−H, N−H		  </a:t>
            </a:r>
            <a:r>
              <a:rPr lang="en-US" altLang="en-US" sz="1600" i="0" u="sng" dirty="0">
                <a:latin typeface="UnizgDisplay Normal" panose="02000505080000020003" pitchFamily="50" charset="0"/>
              </a:rPr>
              <a:t>      </a:t>
            </a:r>
            <a:r>
              <a:rPr lang="hr-HR" altLang="en-US" sz="1600" i="0" u="sng" dirty="0">
                <a:latin typeface="UnizgDisplay Normal" panose="02000505080000020003" pitchFamily="50" charset="0"/>
              </a:rPr>
              <a:t> 3800 - 2700 cm</a:t>
            </a:r>
            <a:r>
              <a:rPr lang="hr-HR" altLang="en-US" sz="1600" i="0" u="sng" baseline="30000" dirty="0">
                <a:latin typeface="UnizgDisplay Normal" panose="02000505080000020003" pitchFamily="50" charset="0"/>
              </a:rPr>
              <a:t>-1  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8FB9F2D5-BCE7-AC1C-E6AF-E5B991EC6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160838"/>
            <a:ext cx="8353425" cy="2046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62050" indent="-24765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lphaLcParenR" startAt="2"/>
              <a:defRPr/>
            </a:pPr>
            <a:r>
              <a:rPr lang="sr-Latn-CS" altLang="en-US" sz="1600" b="1" i="0" dirty="0">
                <a:latin typeface="UnizgDisplay Normal" panose="02000505080000020003" pitchFamily="50" charset="0"/>
              </a:rPr>
              <a:t>Područje </a:t>
            </a:r>
            <a:r>
              <a:rPr lang="hr-HR" altLang="en-US" sz="1600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valnih duljina </a:t>
            </a:r>
            <a:endParaRPr lang="hr-HR" altLang="en-US" sz="1600" b="1" dirty="0">
              <a:solidFill>
                <a:srgbClr val="0070C0"/>
              </a:solidFill>
              <a:latin typeface="UnizgDisplay Normal" panose="02000505080000020003" pitchFamily="50" charset="0"/>
            </a:endParaRP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sr-Latn-CS" altLang="en-US" sz="1600" b="1" i="0" u="sng" dirty="0">
                <a:latin typeface="UnizgDisplay Normal" panose="02000505080000020003" pitchFamily="50" charset="0"/>
              </a:rPr>
              <a:t>funkcionalnih skupina</a:t>
            </a:r>
            <a:r>
              <a:rPr lang="hr-HR" altLang="en-US" sz="1600" b="1" i="0" u="sng" dirty="0">
                <a:latin typeface="UnizgDisplay Normal" panose="02000505080000020003" pitchFamily="50" charset="0"/>
              </a:rPr>
              <a:t>	  	</a:t>
            </a:r>
            <a:r>
              <a:rPr lang="sr-Latn-CS" altLang="en-US" sz="1600" b="1" i="0" u="sng" dirty="0">
                <a:latin typeface="UnizgDisplay Normal" panose="02000505080000020003" pitchFamily="50" charset="0"/>
              </a:rPr>
              <a:t>3600</a:t>
            </a:r>
            <a:r>
              <a:rPr lang="hr-HR" altLang="en-US" sz="1600" b="1" i="0" u="sng" dirty="0">
                <a:latin typeface="UnizgDisplay Normal" panose="02000505080000020003" pitchFamily="50" charset="0"/>
              </a:rPr>
              <a:t> </a:t>
            </a:r>
            <a:r>
              <a:rPr lang="sr-Latn-CS" altLang="en-US" sz="1600" b="1" i="0" u="sng" dirty="0">
                <a:latin typeface="UnizgDisplay Normal" panose="02000505080000020003" pitchFamily="50" charset="0"/>
              </a:rPr>
              <a:t>-</a:t>
            </a:r>
            <a:r>
              <a:rPr lang="hr-HR" altLang="en-US" sz="1600" b="1" i="0" u="sng" dirty="0">
                <a:latin typeface="UnizgDisplay Normal" panose="02000505080000020003" pitchFamily="50" charset="0"/>
              </a:rPr>
              <a:t> </a:t>
            </a:r>
            <a:r>
              <a:rPr lang="sr-Latn-CS" altLang="en-US" sz="1600" b="1" i="0" u="sng" dirty="0">
                <a:latin typeface="UnizgDisplay Normal" panose="02000505080000020003" pitchFamily="50" charset="0"/>
              </a:rPr>
              <a:t>1500 cm</a:t>
            </a:r>
            <a:r>
              <a:rPr lang="sr-Latn-CS" altLang="en-US" sz="1600" b="1" i="0" u="sng" baseline="30000" dirty="0">
                <a:latin typeface="UnizgDisplay Normal" panose="02000505080000020003" pitchFamily="50" charset="0"/>
              </a:rPr>
              <a:t>-1</a:t>
            </a:r>
            <a:endParaRPr lang="hr-HR" altLang="en-US" sz="1600" b="1" i="0" u="sng" baseline="30000" dirty="0">
              <a:latin typeface="UnizgDisplay Normal" panose="02000505080000020003" pitchFamily="50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r-Latn-CS" altLang="en-US" sz="1600" b="1" i="0" dirty="0">
                <a:latin typeface="UnizgDisplay Normal" panose="02000505080000020003" pitchFamily="50" charset="0"/>
              </a:rPr>
              <a:t> </a:t>
            </a:r>
            <a:r>
              <a:rPr lang="hr-HR" altLang="en-US" sz="1600" b="1" i="0" dirty="0">
                <a:latin typeface="UnizgDisplay Normal" panose="02000505080000020003" pitchFamily="50" charset="0"/>
              </a:rPr>
              <a:t>             vrijednosti valnih duljina su gotovo fiksne (3600 cm</a:t>
            </a:r>
            <a:r>
              <a:rPr lang="hr-HR" altLang="en-US" sz="1600" b="1" i="0" baseline="30000" dirty="0">
                <a:latin typeface="UnizgDisplay Normal" panose="02000505080000020003" pitchFamily="50" charset="0"/>
              </a:rPr>
              <a:t>-1</a:t>
            </a:r>
            <a:r>
              <a:rPr lang="hr-HR" altLang="en-US" sz="1600" b="1" i="0" dirty="0">
                <a:latin typeface="UnizgDisplay Normal" panose="02000505080000020003" pitchFamily="50" charset="0"/>
              </a:rPr>
              <a:t>, 2300 </a:t>
            </a:r>
            <a:r>
              <a:rPr lang="hr-HR" altLang="en-US" sz="1600" b="1" i="0" dirty="0">
                <a:solidFill>
                  <a:srgbClr val="000000"/>
                </a:solidFill>
                <a:latin typeface="UnizgDisplay Normal" panose="02000505080000020003" pitchFamily="50" charset="0"/>
              </a:rPr>
              <a:t>cm</a:t>
            </a:r>
            <a:r>
              <a:rPr lang="hr-HR" altLang="en-US" sz="1600" b="1" i="0" baseline="30000" dirty="0">
                <a:solidFill>
                  <a:srgbClr val="000000"/>
                </a:solidFill>
                <a:latin typeface="UnizgDisplay Normal" panose="02000505080000020003" pitchFamily="50" charset="0"/>
              </a:rPr>
              <a:t>-1</a:t>
            </a:r>
            <a:r>
              <a:rPr lang="hr-HR" altLang="en-US" sz="1600" b="1" i="0" dirty="0">
                <a:solidFill>
                  <a:srgbClr val="000000"/>
                </a:solidFill>
                <a:latin typeface="UnizgDisplay Normal" panose="02000505080000020003" pitchFamily="50" charset="0"/>
              </a:rPr>
              <a:t>,…</a:t>
            </a:r>
            <a:r>
              <a:rPr lang="hr-HR" altLang="en-US" sz="1600" b="1" i="0" dirty="0">
                <a:latin typeface="UnizgDisplay Normal" panose="02000505080000020003" pitchFamily="50" charset="0"/>
              </a:rPr>
              <a:t> 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r-HR" altLang="en-US" sz="1600" b="1" i="0" dirty="0">
                <a:latin typeface="UnizgDisplay Normal" panose="02000505080000020003" pitchFamily="50" charset="0"/>
              </a:rPr>
              <a:t>	        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(identifikacija funkcionalnih skupina – OH, COOH, C=O, C≡N…)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r-HR" altLang="en-US" sz="1600" b="1" i="0" dirty="0">
                <a:latin typeface="UnizgDisplay Normal" panose="02000505080000020003" pitchFamily="50" charset="0"/>
              </a:rPr>
              <a:t> 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hr-HR" altLang="en-US" sz="1600" b="1" i="0" dirty="0">
                <a:latin typeface="UnizgDisplay Normal" panose="02000505080000020003" pitchFamily="50" charset="0"/>
              </a:rPr>
              <a:t> </a:t>
            </a:r>
            <a:r>
              <a:rPr lang="hr-HR" altLang="en-US" sz="1600" b="1" i="0" u="sng" dirty="0">
                <a:latin typeface="UnizgDisplay Normal" panose="02000505080000020003" pitchFamily="50" charset="0"/>
              </a:rPr>
              <a:t>“</a:t>
            </a:r>
            <a:r>
              <a:rPr lang="sr-Latn-CS" altLang="en-US" sz="1600" b="1" i="0" u="sng" dirty="0">
                <a:latin typeface="UnizgDisplay Normal" panose="02000505080000020003" pitchFamily="50" charset="0"/>
              </a:rPr>
              <a:t>otiska prsta“ </a:t>
            </a:r>
            <a:r>
              <a:rPr lang="sr-Latn-CS" altLang="en-US" sz="1600" u="sng" dirty="0">
                <a:latin typeface="UnizgDisplay Normal" panose="02000505080000020003" pitchFamily="50" charset="0"/>
              </a:rPr>
              <a:t>(fingerprint</a:t>
            </a:r>
            <a:r>
              <a:rPr lang="sr-Latn-CS" altLang="en-US" sz="1600" b="1" u="sng" dirty="0">
                <a:latin typeface="UnizgDisplay Normal" panose="02000505080000020003" pitchFamily="50" charset="0"/>
              </a:rPr>
              <a:t>) </a:t>
            </a:r>
            <a:r>
              <a:rPr lang="hr-HR" altLang="en-US" sz="1600" b="1" i="0" u="sng" dirty="0">
                <a:latin typeface="UnizgDisplay Normal" panose="02000505080000020003" pitchFamily="50" charset="0"/>
              </a:rPr>
              <a:t>	  15</a:t>
            </a:r>
            <a:r>
              <a:rPr lang="sr-Latn-CS" altLang="en-US" sz="1600" b="1" i="0" u="sng" dirty="0">
                <a:latin typeface="UnizgDisplay Normal" panose="02000505080000020003" pitchFamily="50" charset="0"/>
              </a:rPr>
              <a:t>00</a:t>
            </a:r>
            <a:r>
              <a:rPr lang="hr-HR" altLang="en-US" sz="1600" b="1" i="0" u="sng" dirty="0">
                <a:latin typeface="UnizgDisplay Normal" panose="02000505080000020003" pitchFamily="50" charset="0"/>
              </a:rPr>
              <a:t> – 600 cm</a:t>
            </a:r>
            <a:r>
              <a:rPr lang="hr-HR" altLang="en-US" sz="1600" b="1" i="0" u="sng" baseline="30000" dirty="0">
                <a:latin typeface="UnizgDisplay Normal" panose="02000505080000020003" pitchFamily="50" charset="0"/>
              </a:rPr>
              <a:t>-1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hr-HR" altLang="en-US" sz="1600" b="1" i="0" dirty="0">
                <a:latin typeface="UnizgDisplay Normal" panose="02000505080000020003" pitchFamily="50" charset="0"/>
              </a:rPr>
              <a:t>Kompleksni spektri koje je teško identificirati ali su jedinstveni za spoj</a:t>
            </a:r>
            <a:endParaRPr lang="hr-HR" altLang="en-US" sz="1600" i="0" dirty="0">
              <a:latin typeface="UnizgDisplay Normal" panose="02000505080000020003" pitchFamily="50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2D9C8694-A4D6-EC89-D209-156671F6C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" y="3475256"/>
            <a:ext cx="8364538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hr-HR" sz="1600" b="1" i="0" dirty="0">
                <a:latin typeface="UnizgDisplay Normal" panose="02000505080000020003" pitchFamily="50" charset="0"/>
              </a:rPr>
              <a:t>IR područje valnih duljina (brojeva) 4000 – </a:t>
            </a:r>
            <a:r>
              <a:rPr lang="en-GB" sz="1600" b="1" i="0" dirty="0">
                <a:latin typeface="UnizgDisplay Normal" panose="02000505080000020003" pitchFamily="50" charset="0"/>
              </a:rPr>
              <a:t>4</a:t>
            </a:r>
            <a:r>
              <a:rPr lang="hr-HR" sz="1600" b="1" i="0" dirty="0">
                <a:latin typeface="UnizgDisplay Normal" panose="02000505080000020003" pitchFamily="50" charset="0"/>
              </a:rPr>
              <a:t>00 cm</a:t>
            </a:r>
            <a:r>
              <a:rPr lang="hr-HR" sz="1600" b="1" i="0" baseline="30000" dirty="0">
                <a:latin typeface="UnizgDisplay Normal" panose="02000505080000020003" pitchFamily="50" charset="0"/>
              </a:rPr>
              <a:t>-1</a:t>
            </a:r>
            <a:r>
              <a:rPr lang="en-GB" sz="1600" b="1" i="0" baseline="30000" dirty="0">
                <a:latin typeface="UnizgDisplay Normal" panose="02000505080000020003" pitchFamily="50" charset="0"/>
              </a:rPr>
              <a:t> </a:t>
            </a:r>
            <a:r>
              <a:rPr lang="en-GB" sz="1600" b="1" i="0" dirty="0">
                <a:latin typeface="UnizgDisplay Normal" panose="02000505080000020003" pitchFamily="50" charset="0"/>
              </a:rPr>
              <a:t> </a:t>
            </a:r>
            <a:r>
              <a:rPr lang="en-GB" sz="1600" b="1" i="0" dirty="0" err="1">
                <a:latin typeface="UnizgDisplay Normal" panose="02000505080000020003" pitchFamily="50" charset="0"/>
              </a:rPr>
              <a:t>za</a:t>
            </a:r>
            <a:r>
              <a:rPr lang="en-GB" sz="1600" b="1" i="0" dirty="0">
                <a:latin typeface="UnizgDisplay Normal" panose="02000505080000020003" pitchFamily="50" charset="0"/>
              </a:rPr>
              <a:t> </a:t>
            </a:r>
            <a:r>
              <a:rPr lang="en-GB" sz="1600" b="1" i="0" dirty="0" err="1">
                <a:latin typeface="UnizgDisplay Normal" panose="02000505080000020003" pitchFamily="50" charset="0"/>
              </a:rPr>
              <a:t>organske</a:t>
            </a:r>
            <a:r>
              <a:rPr lang="en-GB" sz="1600" b="1" i="0" dirty="0">
                <a:latin typeface="UnizgDisplay Normal" panose="02000505080000020003" pitchFamily="50" charset="0"/>
              </a:rPr>
              <a:t> </a:t>
            </a:r>
            <a:r>
              <a:rPr lang="en-GB" sz="1600" b="1" i="0" dirty="0" err="1">
                <a:latin typeface="UnizgDisplay Normal" panose="02000505080000020003" pitchFamily="50" charset="0"/>
              </a:rPr>
              <a:t>tvari</a:t>
            </a:r>
            <a:r>
              <a:rPr lang="en-GB" sz="1600" b="1" i="0" dirty="0">
                <a:latin typeface="UnizgDisplay Normal" panose="02000505080000020003" pitchFamily="50" charset="0"/>
              </a:rPr>
              <a:t>, </a:t>
            </a:r>
            <a:r>
              <a:rPr lang="hr-HR" sz="1600" b="1" i="0" dirty="0">
                <a:latin typeface="UnizgDisplay Normal" panose="02000505080000020003" pitchFamily="50" charset="0"/>
              </a:rPr>
              <a:t>&lt;</a:t>
            </a:r>
            <a:r>
              <a:rPr lang="en-GB" sz="1600" b="1" i="0" dirty="0">
                <a:latin typeface="UnizgDisplay Normal" panose="02000505080000020003" pitchFamily="50" charset="0"/>
              </a:rPr>
              <a:t>500</a:t>
            </a:r>
            <a:r>
              <a:rPr lang="hr-HR" sz="1600" b="1" i="0" dirty="0">
                <a:latin typeface="UnizgDisplay Normal" panose="02000505080000020003" pitchFamily="50" charset="0"/>
              </a:rPr>
              <a:t> cm</a:t>
            </a:r>
            <a:r>
              <a:rPr lang="hr-HR" sz="1600" b="1" i="0" baseline="30000" dirty="0">
                <a:latin typeface="UnizgDisplay Normal" panose="02000505080000020003" pitchFamily="50" charset="0"/>
              </a:rPr>
              <a:t>-1</a:t>
            </a:r>
            <a:r>
              <a:rPr lang="en-GB" sz="1600" b="1" i="0" baseline="30000" dirty="0">
                <a:latin typeface="UnizgDisplay Normal" panose="02000505080000020003" pitchFamily="50" charset="0"/>
              </a:rPr>
              <a:t> </a:t>
            </a:r>
            <a:r>
              <a:rPr lang="en-GB" sz="1600" b="1" i="0" dirty="0">
                <a:latin typeface="UnizgDisplay Normal" panose="02000505080000020003" pitchFamily="50" charset="0"/>
              </a:rPr>
              <a:t> </a:t>
            </a:r>
            <a:r>
              <a:rPr lang="hr-HR" sz="1600" b="1" i="0" dirty="0">
                <a:latin typeface="UnizgDisplay Normal" panose="02000505080000020003" pitchFamily="50" charset="0"/>
              </a:rPr>
              <a:t>za anorganske tvari</a:t>
            </a:r>
            <a:endParaRPr lang="hr-HR" sz="1600" b="1" i="0" baseline="30000" dirty="0">
              <a:latin typeface="UnizgDisplay Normal" panose="02000505080000020003" pitchFamily="50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xmlns="" id="{5E51EAB8-55D5-C932-4093-54D18C2B3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0B96CF-A418-440B-B102-9EF08757CD04}" type="slidenum">
              <a:rPr lang="hr-HR" altLang="sr-Latn-RS" sz="1000" i="0">
                <a:latin typeface="UnizgDisplay Normal" panose="02000505080000020003" pitchFamily="50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hr-HR" altLang="sr-Latn-RS" sz="1000" i="0" dirty="0">
              <a:latin typeface="UnizgDisplay Normal" panose="02000505080000020003" pitchFamily="50" charset="0"/>
            </a:endParaRPr>
          </a:p>
        </p:txBody>
      </p:sp>
      <p:grpSp>
        <p:nvGrpSpPr>
          <p:cNvPr id="11" name="Grupa 5">
            <a:extLst>
              <a:ext uri="{FF2B5EF4-FFF2-40B4-BE49-F238E27FC236}">
                <a16:creationId xmlns:a16="http://schemas.microsoft.com/office/drawing/2014/main" xmlns="" id="{5596280F-CCB5-AA8C-0D8B-11485EDA43F1}"/>
              </a:ext>
            </a:extLst>
          </p:cNvPr>
          <p:cNvGrpSpPr>
            <a:grpSpLocks/>
          </p:cNvGrpSpPr>
          <p:nvPr/>
        </p:nvGrpSpPr>
        <p:grpSpPr bwMode="auto">
          <a:xfrm>
            <a:off x="2987676" y="3060699"/>
            <a:ext cx="800219" cy="369332"/>
            <a:chOff x="3707904" y="3060718"/>
            <a:chExt cx="799488" cy="370367"/>
          </a:xfrm>
        </p:grpSpPr>
        <p:sp>
          <p:nvSpPr>
            <p:cNvPr id="12" name="TekstniOkvir 11">
              <a:extLst>
                <a:ext uri="{FF2B5EF4-FFF2-40B4-BE49-F238E27FC236}">
                  <a16:creationId xmlns:a16="http://schemas.microsoft.com/office/drawing/2014/main" xmlns="" id="{072CD77C-8373-811F-5416-44A9C67D60EE}"/>
                </a:ext>
              </a:extLst>
            </p:cNvPr>
            <p:cNvSpPr txBox="1"/>
            <p:nvPr/>
          </p:nvSpPr>
          <p:spPr>
            <a:xfrm>
              <a:off x="3707904" y="3060718"/>
              <a:ext cx="799488" cy="3703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0" dirty="0">
                  <a:latin typeface="UnizgDisplay Normal" panose="02000505080000020003" pitchFamily="50" charset="0"/>
                  <a:sym typeface="Symbol" panose="05050102010706020507" pitchFamily="18" charset="2"/>
                </a:rPr>
                <a:t></a:t>
              </a:r>
              <a:r>
                <a:rPr lang="hr-HR" i="0" dirty="0">
                  <a:latin typeface="UnizgDisplay Normal" panose="02000505080000020003" pitchFamily="50" charset="0"/>
                  <a:sym typeface="Symbol" panose="05050102010706020507" pitchFamily="18" charset="2"/>
                </a:rPr>
                <a:t> = 1/</a:t>
              </a:r>
              <a:r>
                <a:rPr lang="hr-HR" i="0" dirty="0">
                  <a:latin typeface="Symbol" panose="05050102010706020507" pitchFamily="18" charset="2"/>
                  <a:sym typeface="Symbol" panose="05050102010706020507" pitchFamily="18" charset="2"/>
                </a:rPr>
                <a:t>l</a:t>
              </a:r>
              <a:endParaRPr lang="en-US" i="0" dirty="0">
                <a:latin typeface="Symbol" panose="05050102010706020507" pitchFamily="18" charset="2"/>
              </a:endParaRPr>
            </a:p>
          </p:txBody>
        </p:sp>
        <p:cxnSp>
          <p:nvCxnSpPr>
            <p:cNvPr id="13" name="Ravni poveznik 12">
              <a:extLst>
                <a:ext uri="{FF2B5EF4-FFF2-40B4-BE49-F238E27FC236}">
                  <a16:creationId xmlns:a16="http://schemas.microsoft.com/office/drawing/2014/main" xmlns="" id="{3C7031BD-282E-9760-65D5-129B8DFEEA2F}"/>
                </a:ext>
              </a:extLst>
            </p:cNvPr>
            <p:cNvCxnSpPr/>
            <p:nvPr/>
          </p:nvCxnSpPr>
          <p:spPr>
            <a:xfrm>
              <a:off x="3779277" y="3140315"/>
              <a:ext cx="1443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3CC3AC24-B3DE-E115-F163-D0CB2F2E2F75}"/>
              </a:ext>
            </a:extLst>
          </p:cNvPr>
          <p:cNvSpPr txBox="1"/>
          <p:nvPr/>
        </p:nvSpPr>
        <p:spPr>
          <a:xfrm>
            <a:off x="4284663" y="3059113"/>
            <a:ext cx="169629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i="0" dirty="0">
                <a:latin typeface="UnizgDisplay Normal" panose="02000505080000020003" pitchFamily="50" charset="0"/>
              </a:rPr>
              <a:t>Valni broj (cm</a:t>
            </a:r>
            <a:r>
              <a:rPr lang="hr-HR" i="0" baseline="30000" dirty="0">
                <a:latin typeface="UnizgDisplay Normal" panose="02000505080000020003" pitchFamily="50" charset="0"/>
              </a:rPr>
              <a:t>-1</a:t>
            </a:r>
            <a:r>
              <a:rPr lang="hr-HR" i="0" dirty="0">
                <a:latin typeface="UnizgDisplay Normal" panose="02000505080000020003" pitchFamily="50" charset="0"/>
              </a:rPr>
              <a:t>)</a:t>
            </a:r>
            <a:endParaRPr lang="en-US" i="0" dirty="0">
              <a:latin typeface="UnizgDisplay Normal" panose="02000505080000020003" pitchFamily="50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xmlns="" id="{B55CB48C-11A1-849F-C985-FC357CE97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DFF17-98D9-4881-B901-DC74AE3B0024}" type="slidenum">
              <a:rPr lang="hr-HR" altLang="sr-Latn-RS" smtClean="0">
                <a:latin typeface="UnizgDisplay Normal" panose="02000505080000020003" pitchFamily="50" charset="0"/>
              </a:rPr>
              <a:pPr>
                <a:defRPr/>
              </a:pPr>
              <a:t>42</a:t>
            </a:fld>
            <a:endParaRPr lang="hr-HR" altLang="sr-Latn-RS">
              <a:latin typeface="UnizgDisplay Normal" panose="02000505080000020003" pitchFamily="50" charset="0"/>
            </a:endParaRPr>
          </a:p>
        </p:txBody>
      </p:sp>
      <p:sp>
        <p:nvSpPr>
          <p:cNvPr id="3" name="Rezervirano mjesto broja slajda 1">
            <a:extLst>
              <a:ext uri="{FF2B5EF4-FFF2-40B4-BE49-F238E27FC236}">
                <a16:creationId xmlns:a16="http://schemas.microsoft.com/office/drawing/2014/main" xmlns="" id="{8FD312E0-4097-9294-EB94-2FD0C9E5F5E5}"/>
              </a:ext>
            </a:extLst>
          </p:cNvPr>
          <p:cNvSpPr txBox="1">
            <a:spLocks/>
          </p:cNvSpPr>
          <p:nvPr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r-H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DC88CB2C-EA2D-498E-8F77-8D7AEA8C3E65}" type="slidenum">
              <a:rPr lang="hr-HR" altLang="sr-Latn-RS" i="0" smtClean="0">
                <a:latin typeface="UnizgDisplay Normal" panose="02000505080000020003" pitchFamily="50" charset="0"/>
              </a:rPr>
              <a:pPr/>
              <a:t>42</a:t>
            </a:fld>
            <a:endParaRPr lang="hr-HR" altLang="sr-Latn-RS" i="0" dirty="0">
              <a:latin typeface="UnizgDisplay Normal" panose="02000505080000020003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9B9765B-C067-FB22-CC9C-EA63EA0378A7}"/>
              </a:ext>
            </a:extLst>
          </p:cNvPr>
          <p:cNvSpPr/>
          <p:nvPr/>
        </p:nvSpPr>
        <p:spPr>
          <a:xfrm>
            <a:off x="539750" y="774700"/>
            <a:ext cx="4572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b="1" i="0" dirty="0">
                <a:latin typeface="UnizgDisplay Normal" panose="02000505080000020003" pitchFamily="50" charset="0"/>
              </a:rPr>
              <a:t>V</a:t>
            </a:r>
            <a:r>
              <a:rPr lang="en-GB" b="1" i="0" dirty="0" err="1">
                <a:latin typeface="UnizgDisplay Normal" panose="02000505080000020003" pitchFamily="50" charset="0"/>
              </a:rPr>
              <a:t>ibra</a:t>
            </a:r>
            <a:r>
              <a:rPr lang="hr-HR" b="1" i="0" dirty="0" err="1">
                <a:latin typeface="UnizgDisplay Normal" panose="02000505080000020003" pitchFamily="50" charset="0"/>
              </a:rPr>
              <a:t>cije</a:t>
            </a:r>
            <a:r>
              <a:rPr lang="hr-HR" b="1" i="0" dirty="0">
                <a:latin typeface="UnizgDisplay Normal" panose="02000505080000020003" pitchFamily="50" charset="0"/>
              </a:rPr>
              <a:t> polimera (polietilen)</a:t>
            </a:r>
            <a:endParaRPr lang="en-GB" b="1" i="0" dirty="0">
              <a:latin typeface="UnizgDisplay Normal" panose="02000505080000020003" pitchFamily="50" charset="0"/>
            </a:endParaRPr>
          </a:p>
        </p:txBody>
      </p:sp>
      <p:grpSp>
        <p:nvGrpSpPr>
          <p:cNvPr id="5" name="Canvas 226">
            <a:extLst>
              <a:ext uri="{FF2B5EF4-FFF2-40B4-BE49-F238E27FC236}">
                <a16:creationId xmlns:a16="http://schemas.microsoft.com/office/drawing/2014/main" xmlns="" id="{99A69A82-2616-ED41-5A5A-F6DB952404B8}"/>
              </a:ext>
            </a:extLst>
          </p:cNvPr>
          <p:cNvGrpSpPr>
            <a:grpSpLocks/>
          </p:cNvGrpSpPr>
          <p:nvPr/>
        </p:nvGrpSpPr>
        <p:grpSpPr bwMode="auto">
          <a:xfrm>
            <a:off x="876728" y="1468704"/>
            <a:ext cx="6972121" cy="4000519"/>
            <a:chOff x="1047" y="158"/>
            <a:chExt cx="80488" cy="48882"/>
          </a:xfrm>
        </p:grpSpPr>
        <p:sp>
          <p:nvSpPr>
            <p:cNvPr id="6" name="Line 159">
              <a:extLst>
                <a:ext uri="{FF2B5EF4-FFF2-40B4-BE49-F238E27FC236}">
                  <a16:creationId xmlns:a16="http://schemas.microsoft.com/office/drawing/2014/main" xmlns="" id="{294B878B-827E-418B-D8B8-C1BE7A7249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3" y="45681"/>
              <a:ext cx="74924" cy="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7" name="Line 160">
              <a:extLst>
                <a:ext uri="{FF2B5EF4-FFF2-40B4-BE49-F238E27FC236}">
                  <a16:creationId xmlns:a16="http://schemas.microsoft.com/office/drawing/2014/main" xmlns="" id="{92EC0DED-33E7-414B-8F61-1F388871A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3" y="45681"/>
              <a:ext cx="0" cy="324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8" name="Line 161">
              <a:extLst>
                <a:ext uri="{FF2B5EF4-FFF2-40B4-BE49-F238E27FC236}">
                  <a16:creationId xmlns:a16="http://schemas.microsoft.com/office/drawing/2014/main" xmlns="" id="{E9296D25-53AA-993F-5040-BB101E853A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72" y="45681"/>
              <a:ext cx="0" cy="324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9" name="Line 162">
              <a:extLst>
                <a:ext uri="{FF2B5EF4-FFF2-40B4-BE49-F238E27FC236}">
                  <a16:creationId xmlns:a16="http://schemas.microsoft.com/office/drawing/2014/main" xmlns="" id="{D3F85AF4-E0D7-68EC-2CDD-14AEFDDC93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48" y="45681"/>
              <a:ext cx="0" cy="324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0" name="Line 163">
              <a:extLst>
                <a:ext uri="{FF2B5EF4-FFF2-40B4-BE49-F238E27FC236}">
                  <a16:creationId xmlns:a16="http://schemas.microsoft.com/office/drawing/2014/main" xmlns="" id="{E8100E34-0B5E-D378-4F66-970393F898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17" y="45681"/>
              <a:ext cx="0" cy="324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1" name="Line 164">
              <a:extLst>
                <a:ext uri="{FF2B5EF4-FFF2-40B4-BE49-F238E27FC236}">
                  <a16:creationId xmlns:a16="http://schemas.microsoft.com/office/drawing/2014/main" xmlns="" id="{1B0F16FB-30FD-BC37-283E-189F9C2023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86" y="45681"/>
              <a:ext cx="0" cy="324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2" name="Line 165">
              <a:extLst>
                <a:ext uri="{FF2B5EF4-FFF2-40B4-BE49-F238E27FC236}">
                  <a16:creationId xmlns:a16="http://schemas.microsoft.com/office/drawing/2014/main" xmlns="" id="{4DB387A0-8979-721D-7F30-2083AF00F8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61" y="45681"/>
              <a:ext cx="0" cy="324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3" name="Line 166">
              <a:extLst>
                <a:ext uri="{FF2B5EF4-FFF2-40B4-BE49-F238E27FC236}">
                  <a16:creationId xmlns:a16="http://schemas.microsoft.com/office/drawing/2014/main" xmlns="" id="{41FB8711-B935-8A2E-A84C-E78A6AAE21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30" y="45681"/>
              <a:ext cx="0" cy="324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4" name="Line 167">
              <a:extLst>
                <a:ext uri="{FF2B5EF4-FFF2-40B4-BE49-F238E27FC236}">
                  <a16:creationId xmlns:a16="http://schemas.microsoft.com/office/drawing/2014/main" xmlns="" id="{4F2EB51D-40E3-CC63-CC90-771A42CEBF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99" y="45681"/>
              <a:ext cx="0" cy="324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5" name="Line 168">
              <a:extLst>
                <a:ext uri="{FF2B5EF4-FFF2-40B4-BE49-F238E27FC236}">
                  <a16:creationId xmlns:a16="http://schemas.microsoft.com/office/drawing/2014/main" xmlns="" id="{E4383748-96BD-58EE-AE3E-117E3EA197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75" y="45681"/>
              <a:ext cx="0" cy="324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6" name="Line 169">
              <a:extLst>
                <a:ext uri="{FF2B5EF4-FFF2-40B4-BE49-F238E27FC236}">
                  <a16:creationId xmlns:a16="http://schemas.microsoft.com/office/drawing/2014/main" xmlns="" id="{F7515C9C-480C-A02B-CA07-AF994EBDAC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744" y="45681"/>
              <a:ext cx="0" cy="324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7" name="Line 170">
              <a:extLst>
                <a:ext uri="{FF2B5EF4-FFF2-40B4-BE49-F238E27FC236}">
                  <a16:creationId xmlns:a16="http://schemas.microsoft.com/office/drawing/2014/main" xmlns="" id="{AA045809-F44F-A860-F000-F4DA2D27E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195" y="45681"/>
              <a:ext cx="0" cy="324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8" name="Line 171">
              <a:extLst>
                <a:ext uri="{FF2B5EF4-FFF2-40B4-BE49-F238E27FC236}">
                  <a16:creationId xmlns:a16="http://schemas.microsoft.com/office/drawing/2014/main" xmlns="" id="{322C6526-0DCC-CC1B-30B5-CD034A4484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65" y="45681"/>
              <a:ext cx="0" cy="324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19" name="Line 172">
              <a:extLst>
                <a:ext uri="{FF2B5EF4-FFF2-40B4-BE49-F238E27FC236}">
                  <a16:creationId xmlns:a16="http://schemas.microsoft.com/office/drawing/2014/main" xmlns="" id="{5BFE6B31-81D7-6BD8-7E3B-0A863FA57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27" y="45681"/>
              <a:ext cx="0" cy="324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20" name="Line 173">
              <a:extLst>
                <a:ext uri="{FF2B5EF4-FFF2-40B4-BE49-F238E27FC236}">
                  <a16:creationId xmlns:a16="http://schemas.microsoft.com/office/drawing/2014/main" xmlns="" id="{A6B9A437-C50D-2337-ED32-FAB6B8F9F2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03" y="1130"/>
              <a:ext cx="0" cy="44551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21" name="Line 174">
              <a:extLst>
                <a:ext uri="{FF2B5EF4-FFF2-40B4-BE49-F238E27FC236}">
                  <a16:creationId xmlns:a16="http://schemas.microsoft.com/office/drawing/2014/main" xmlns="" id="{B59E8DE7-2C70-D1ED-B65B-23F99ACF01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0" y="45681"/>
              <a:ext cx="323" cy="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22" name="Line 175">
              <a:extLst>
                <a:ext uri="{FF2B5EF4-FFF2-40B4-BE49-F238E27FC236}">
                  <a16:creationId xmlns:a16="http://schemas.microsoft.com/office/drawing/2014/main" xmlns="" id="{78AD7C17-510A-3EE3-74E7-0F0345C7E6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0" y="44151"/>
              <a:ext cx="323" cy="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23" name="Line 176">
              <a:extLst>
                <a:ext uri="{FF2B5EF4-FFF2-40B4-BE49-F238E27FC236}">
                  <a16:creationId xmlns:a16="http://schemas.microsoft.com/office/drawing/2014/main" xmlns="" id="{B8C51312-3070-85D7-FA97-7F7F702C08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0" y="41090"/>
              <a:ext cx="323" cy="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24" name="Line 177">
              <a:extLst>
                <a:ext uri="{FF2B5EF4-FFF2-40B4-BE49-F238E27FC236}">
                  <a16:creationId xmlns:a16="http://schemas.microsoft.com/office/drawing/2014/main" xmlns="" id="{02378C79-C6E3-8F52-6C4B-02E50579B9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0" y="38030"/>
              <a:ext cx="323" cy="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25" name="Line 178">
              <a:extLst>
                <a:ext uri="{FF2B5EF4-FFF2-40B4-BE49-F238E27FC236}">
                  <a16:creationId xmlns:a16="http://schemas.microsoft.com/office/drawing/2014/main" xmlns="" id="{A209E599-9A92-CF14-DBC5-6E435C2B07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0" y="34969"/>
              <a:ext cx="323" cy="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26" name="Line 179">
              <a:extLst>
                <a:ext uri="{FF2B5EF4-FFF2-40B4-BE49-F238E27FC236}">
                  <a16:creationId xmlns:a16="http://schemas.microsoft.com/office/drawing/2014/main" xmlns="" id="{72DFED9B-6A7C-E34C-3E91-E34BF89966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0" y="31908"/>
              <a:ext cx="323" cy="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27" name="Line 180">
              <a:extLst>
                <a:ext uri="{FF2B5EF4-FFF2-40B4-BE49-F238E27FC236}">
                  <a16:creationId xmlns:a16="http://schemas.microsoft.com/office/drawing/2014/main" xmlns="" id="{A42C5E35-C379-F11E-13B4-8942D5F834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0" y="28924"/>
              <a:ext cx="323" cy="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28" name="Line 181">
              <a:extLst>
                <a:ext uri="{FF2B5EF4-FFF2-40B4-BE49-F238E27FC236}">
                  <a16:creationId xmlns:a16="http://schemas.microsoft.com/office/drawing/2014/main" xmlns="" id="{3C3E9579-F4B8-3834-601C-AF2675C605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0" y="25863"/>
              <a:ext cx="323" cy="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29" name="Line 182">
              <a:extLst>
                <a:ext uri="{FF2B5EF4-FFF2-40B4-BE49-F238E27FC236}">
                  <a16:creationId xmlns:a16="http://schemas.microsoft.com/office/drawing/2014/main" xmlns="" id="{F866AF0A-E90A-635F-9E77-18DAC0EC56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0" y="22802"/>
              <a:ext cx="323" cy="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30" name="Line 183">
              <a:extLst>
                <a:ext uri="{FF2B5EF4-FFF2-40B4-BE49-F238E27FC236}">
                  <a16:creationId xmlns:a16="http://schemas.microsoft.com/office/drawing/2014/main" xmlns="" id="{BE41AEED-0C9F-4C0F-E04F-E52D729B7E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0" y="19742"/>
              <a:ext cx="323" cy="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31" name="Line 184">
              <a:extLst>
                <a:ext uri="{FF2B5EF4-FFF2-40B4-BE49-F238E27FC236}">
                  <a16:creationId xmlns:a16="http://schemas.microsoft.com/office/drawing/2014/main" xmlns="" id="{7CAB55B6-39E6-B61C-D1FB-C7D638B75F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0" y="16681"/>
              <a:ext cx="323" cy="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32" name="Line 185">
              <a:extLst>
                <a:ext uri="{FF2B5EF4-FFF2-40B4-BE49-F238E27FC236}">
                  <a16:creationId xmlns:a16="http://schemas.microsoft.com/office/drawing/2014/main" xmlns="" id="{8382BCAD-3EB4-F8DF-2234-D95162E3AE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0" y="13696"/>
              <a:ext cx="323" cy="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33" name="Line 186">
              <a:extLst>
                <a:ext uri="{FF2B5EF4-FFF2-40B4-BE49-F238E27FC236}">
                  <a16:creationId xmlns:a16="http://schemas.microsoft.com/office/drawing/2014/main" xmlns="" id="{DDBDFC90-01C9-0BBB-1F8E-C34016618B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0" y="10636"/>
              <a:ext cx="323" cy="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34" name="Line 187">
              <a:extLst>
                <a:ext uri="{FF2B5EF4-FFF2-40B4-BE49-F238E27FC236}">
                  <a16:creationId xmlns:a16="http://schemas.microsoft.com/office/drawing/2014/main" xmlns="" id="{A432B368-14BD-CD23-6639-6797AFC7F8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0" y="7575"/>
              <a:ext cx="323" cy="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35" name="Line 188">
              <a:extLst>
                <a:ext uri="{FF2B5EF4-FFF2-40B4-BE49-F238E27FC236}">
                  <a16:creationId xmlns:a16="http://schemas.microsoft.com/office/drawing/2014/main" xmlns="" id="{0C78F647-2234-7DFD-EAA0-C9D97A2CE6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0" y="4514"/>
              <a:ext cx="323" cy="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36" name="Line 189">
              <a:extLst>
                <a:ext uri="{FF2B5EF4-FFF2-40B4-BE49-F238E27FC236}">
                  <a16:creationId xmlns:a16="http://schemas.microsoft.com/office/drawing/2014/main" xmlns="" id="{97323E9D-A17E-3F4E-CCAB-F2F37C940A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0" y="1447"/>
              <a:ext cx="323" cy="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37" name="Line 190">
              <a:extLst>
                <a:ext uri="{FF2B5EF4-FFF2-40B4-BE49-F238E27FC236}">
                  <a16:creationId xmlns:a16="http://schemas.microsoft.com/office/drawing/2014/main" xmlns="" id="{8A7A6E3C-54BD-1AE2-8B51-C78D1CDA88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0" y="1130"/>
              <a:ext cx="323" cy="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38" name="Rectangle 191">
              <a:extLst>
                <a:ext uri="{FF2B5EF4-FFF2-40B4-BE49-F238E27FC236}">
                  <a16:creationId xmlns:a16="http://schemas.microsoft.com/office/drawing/2014/main" xmlns="" id="{D915DEBF-A0A2-2EA7-F10E-A42D436F1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" y="46329"/>
              <a:ext cx="3090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sr-Latn-R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4000.0</a:t>
              </a:r>
              <a:endParaRPr kumimoji="0" lang="en-U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39" name="Rectangle 192">
              <a:extLst>
                <a:ext uri="{FF2B5EF4-FFF2-40B4-BE49-F238E27FC236}">
                  <a16:creationId xmlns:a16="http://schemas.microsoft.com/office/drawing/2014/main" xmlns="" id="{63C3521A-0A5A-48A0-A272-3D67859A8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6" y="46329"/>
              <a:ext cx="2276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sr-Latn-R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3600</a:t>
              </a:r>
              <a:endParaRPr kumimoji="0" lang="en-U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40" name="Rectangle 193">
              <a:extLst>
                <a:ext uri="{FF2B5EF4-FFF2-40B4-BE49-F238E27FC236}">
                  <a16:creationId xmlns:a16="http://schemas.microsoft.com/office/drawing/2014/main" xmlns="" id="{83C75FEF-0579-7F9A-5417-2FD0D1B26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41" y="46329"/>
              <a:ext cx="2221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sr-Latn-R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3200</a:t>
              </a:r>
              <a:endParaRPr kumimoji="0" lang="en-U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41" name="Rectangle 194">
              <a:extLst>
                <a:ext uri="{FF2B5EF4-FFF2-40B4-BE49-F238E27FC236}">
                  <a16:creationId xmlns:a16="http://schemas.microsoft.com/office/drawing/2014/main" xmlns="" id="{24EBFE86-0602-51A9-A841-740E46C00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10" y="46329"/>
              <a:ext cx="2295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sr-Latn-R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2800</a:t>
              </a:r>
              <a:endParaRPr kumimoji="0" lang="en-U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42" name="Rectangle 195">
              <a:extLst>
                <a:ext uri="{FF2B5EF4-FFF2-40B4-BE49-F238E27FC236}">
                  <a16:creationId xmlns:a16="http://schemas.microsoft.com/office/drawing/2014/main" xmlns="" id="{CDB9BAE0-2631-D7B4-94C6-C73D51098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9" y="46329"/>
              <a:ext cx="2295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sr-Latn-R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2400</a:t>
              </a:r>
              <a:endParaRPr kumimoji="0" lang="en-U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43" name="Rectangle 196">
              <a:extLst>
                <a:ext uri="{FF2B5EF4-FFF2-40B4-BE49-F238E27FC236}">
                  <a16:creationId xmlns:a16="http://schemas.microsoft.com/office/drawing/2014/main" xmlns="" id="{C8DB6BB6-380C-429C-35BB-9216292FC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5" y="46329"/>
              <a:ext cx="2221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sr-Latn-R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2000</a:t>
              </a:r>
              <a:endParaRPr kumimoji="0" lang="en-U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44" name="Rectangle 197">
              <a:extLst>
                <a:ext uri="{FF2B5EF4-FFF2-40B4-BE49-F238E27FC236}">
                  <a16:creationId xmlns:a16="http://schemas.microsoft.com/office/drawing/2014/main" xmlns="" id="{05F0F2CE-5778-1096-891C-3C5BCFC1B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24" y="46329"/>
              <a:ext cx="2295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sr-Latn-R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1800</a:t>
              </a:r>
              <a:endParaRPr kumimoji="0" lang="en-U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45" name="Rectangle 198">
              <a:extLst>
                <a:ext uri="{FF2B5EF4-FFF2-40B4-BE49-F238E27FC236}">
                  <a16:creationId xmlns:a16="http://schemas.microsoft.com/office/drawing/2014/main" xmlns="" id="{579CF57C-67F9-2B6B-FD63-D679CC635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3" y="46329"/>
              <a:ext cx="2276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sr-Latn-R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1600</a:t>
              </a:r>
              <a:endParaRPr kumimoji="0" lang="en-U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46" name="Rectangle 199">
              <a:extLst>
                <a:ext uri="{FF2B5EF4-FFF2-40B4-BE49-F238E27FC236}">
                  <a16:creationId xmlns:a16="http://schemas.microsoft.com/office/drawing/2014/main" xmlns="" id="{32873AA3-93BD-2439-F830-C2171DB33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8" y="46329"/>
              <a:ext cx="2295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sr-Latn-R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1400</a:t>
              </a:r>
              <a:endParaRPr kumimoji="0" lang="en-U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47" name="Rectangle 200">
              <a:extLst>
                <a:ext uri="{FF2B5EF4-FFF2-40B4-BE49-F238E27FC236}">
                  <a16:creationId xmlns:a16="http://schemas.microsoft.com/office/drawing/2014/main" xmlns="" id="{F38F83E8-511D-D4E9-6613-B559CD223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37" y="46329"/>
              <a:ext cx="2221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sr-Latn-R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1200</a:t>
              </a:r>
              <a:endParaRPr kumimoji="0" lang="en-U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48" name="Rectangle 201">
              <a:extLst>
                <a:ext uri="{FF2B5EF4-FFF2-40B4-BE49-F238E27FC236}">
                  <a16:creationId xmlns:a16="http://schemas.microsoft.com/office/drawing/2014/main" xmlns="" id="{095E90E5-6EEA-7168-9D43-002233A8F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89" y="46329"/>
              <a:ext cx="2221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sr-Latn-R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1000</a:t>
              </a:r>
              <a:endParaRPr kumimoji="0" lang="en-U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49" name="Rectangle 202">
              <a:extLst>
                <a:ext uri="{FF2B5EF4-FFF2-40B4-BE49-F238E27FC236}">
                  <a16:creationId xmlns:a16="http://schemas.microsoft.com/office/drawing/2014/main" xmlns="" id="{36F2DF16-28AB-739A-AF47-63EC20580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99" y="46329"/>
              <a:ext cx="1740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sr-Latn-R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800</a:t>
              </a:r>
              <a:endParaRPr kumimoji="0" lang="en-U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50" name="Rectangle 203">
              <a:extLst>
                <a:ext uri="{FF2B5EF4-FFF2-40B4-BE49-F238E27FC236}">
                  <a16:creationId xmlns:a16="http://schemas.microsoft.com/office/drawing/2014/main" xmlns="" id="{0F3D2A72-FE55-216D-FD09-648C48814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00" y="46329"/>
              <a:ext cx="2535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sr-Latn-R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650.0</a:t>
              </a:r>
              <a:endParaRPr kumimoji="0" lang="en-U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51" name="Rectangle 204">
              <a:extLst>
                <a:ext uri="{FF2B5EF4-FFF2-40B4-BE49-F238E27FC236}">
                  <a16:creationId xmlns:a16="http://schemas.microsoft.com/office/drawing/2014/main" xmlns="" id="{A2F49A1C-5008-4C1D-1076-5F62566CE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8" y="44710"/>
              <a:ext cx="1943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sr-Latn-R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27.4</a:t>
              </a:r>
              <a:endParaRPr kumimoji="0" lang="en-U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52" name="Rectangle 205">
              <a:extLst>
                <a:ext uri="{FF2B5EF4-FFF2-40B4-BE49-F238E27FC236}">
                  <a16:creationId xmlns:a16="http://schemas.microsoft.com/office/drawing/2014/main" xmlns="" id="{B0888291-D36A-C802-8E25-F33871AF1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" y="43180"/>
              <a:ext cx="1110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sr-Latn-R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30</a:t>
              </a:r>
              <a:endParaRPr kumimoji="0" lang="en-U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53" name="Rectangle 206">
              <a:extLst>
                <a:ext uri="{FF2B5EF4-FFF2-40B4-BE49-F238E27FC236}">
                  <a16:creationId xmlns:a16="http://schemas.microsoft.com/office/drawing/2014/main" xmlns="" id="{258BCE07-8A0C-BD74-F51B-30465B264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" y="40119"/>
              <a:ext cx="1129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sr-Latn-R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35</a:t>
              </a:r>
              <a:endParaRPr kumimoji="0" lang="en-U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54" name="Rectangle 207">
              <a:extLst>
                <a:ext uri="{FF2B5EF4-FFF2-40B4-BE49-F238E27FC236}">
                  <a16:creationId xmlns:a16="http://schemas.microsoft.com/office/drawing/2014/main" xmlns="" id="{EEE03204-4555-16B8-3F83-948002722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" y="37058"/>
              <a:ext cx="1184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sr-Latn-R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40</a:t>
              </a:r>
              <a:endParaRPr kumimoji="0" lang="en-U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55" name="Rectangle 208">
              <a:extLst>
                <a:ext uri="{FF2B5EF4-FFF2-40B4-BE49-F238E27FC236}">
                  <a16:creationId xmlns:a16="http://schemas.microsoft.com/office/drawing/2014/main" xmlns="" id="{C69066A1-2C82-3F2E-1A92-E4D87AEA5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" y="33997"/>
              <a:ext cx="1203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sr-Latn-R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45</a:t>
              </a:r>
              <a:endParaRPr kumimoji="0" lang="en-U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56" name="Rectangle 209">
              <a:extLst>
                <a:ext uri="{FF2B5EF4-FFF2-40B4-BE49-F238E27FC236}">
                  <a16:creationId xmlns:a16="http://schemas.microsoft.com/office/drawing/2014/main" xmlns="" id="{B716B1AA-DECC-B134-D602-FFAD6C25F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" y="30937"/>
              <a:ext cx="1129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sr-Latn-R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50</a:t>
              </a:r>
              <a:endParaRPr kumimoji="0" lang="en-U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57" name="Rectangle 210">
              <a:extLst>
                <a:ext uri="{FF2B5EF4-FFF2-40B4-BE49-F238E27FC236}">
                  <a16:creationId xmlns:a16="http://schemas.microsoft.com/office/drawing/2014/main" xmlns="" id="{C2F64139-DB9B-CA76-A8DE-34162AE74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" y="27952"/>
              <a:ext cx="1147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sr-Latn-R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55</a:t>
              </a:r>
              <a:endParaRPr kumimoji="0" lang="en-U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58" name="Rectangle 211">
              <a:extLst>
                <a:ext uri="{FF2B5EF4-FFF2-40B4-BE49-F238E27FC236}">
                  <a16:creationId xmlns:a16="http://schemas.microsoft.com/office/drawing/2014/main" xmlns="" id="{3A4CFED2-E56E-1E61-4BFE-61A01F696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" y="24892"/>
              <a:ext cx="1166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sr-Latn-R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60</a:t>
              </a:r>
              <a:endParaRPr kumimoji="0" lang="en-U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59" name="Rectangle 212">
              <a:extLst>
                <a:ext uri="{FF2B5EF4-FFF2-40B4-BE49-F238E27FC236}">
                  <a16:creationId xmlns:a16="http://schemas.microsoft.com/office/drawing/2014/main" xmlns="" id="{658FF843-56B6-B198-116F-AAEB0925D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" y="21831"/>
              <a:ext cx="1184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sr-Latn-R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65</a:t>
              </a:r>
              <a:endParaRPr kumimoji="0" lang="en-U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60" name="Rectangle 213">
              <a:extLst>
                <a:ext uri="{FF2B5EF4-FFF2-40B4-BE49-F238E27FC236}">
                  <a16:creationId xmlns:a16="http://schemas.microsoft.com/office/drawing/2014/main" xmlns="" id="{A6244EEF-38D1-7301-5EF7-DA15D1B8D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" y="18770"/>
              <a:ext cx="1073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sr-Latn-R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70</a:t>
              </a:r>
              <a:endParaRPr kumimoji="0" lang="en-U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61" name="Rectangle 214">
              <a:extLst>
                <a:ext uri="{FF2B5EF4-FFF2-40B4-BE49-F238E27FC236}">
                  <a16:creationId xmlns:a16="http://schemas.microsoft.com/office/drawing/2014/main" xmlns="" id="{162EBCC5-D120-05CD-3949-4766632A9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" y="15709"/>
              <a:ext cx="1092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sr-Latn-R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75</a:t>
              </a:r>
              <a:endParaRPr kumimoji="0" lang="en-U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62" name="Rectangle 215">
              <a:extLst>
                <a:ext uri="{FF2B5EF4-FFF2-40B4-BE49-F238E27FC236}">
                  <a16:creationId xmlns:a16="http://schemas.microsoft.com/office/drawing/2014/main" xmlns="" id="{FDB51C63-DF31-82AD-544B-68DBA2CEA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" y="12725"/>
              <a:ext cx="1184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sr-Latn-R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80</a:t>
              </a:r>
              <a:endParaRPr kumimoji="0" lang="en-U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63" name="Rectangle 216">
              <a:extLst>
                <a:ext uri="{FF2B5EF4-FFF2-40B4-BE49-F238E27FC236}">
                  <a16:creationId xmlns:a16="http://schemas.microsoft.com/office/drawing/2014/main" xmlns="" id="{10E4DFC2-64DC-DF84-8020-2C1964A6B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" y="9664"/>
              <a:ext cx="1203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sr-Latn-R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85</a:t>
              </a:r>
              <a:endParaRPr kumimoji="0" lang="en-U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64" name="Rectangle 217">
              <a:extLst>
                <a:ext uri="{FF2B5EF4-FFF2-40B4-BE49-F238E27FC236}">
                  <a16:creationId xmlns:a16="http://schemas.microsoft.com/office/drawing/2014/main" xmlns="" id="{F427891B-030B-9E84-BFCD-6B576C666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" y="6604"/>
              <a:ext cx="1166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sr-Latn-R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90</a:t>
              </a:r>
              <a:endParaRPr kumimoji="0" lang="en-U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65" name="Rectangle 218">
              <a:extLst>
                <a:ext uri="{FF2B5EF4-FFF2-40B4-BE49-F238E27FC236}">
                  <a16:creationId xmlns:a16="http://schemas.microsoft.com/office/drawing/2014/main" xmlns="" id="{A1746368-CF94-70C9-78A8-60B3B2483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" y="3543"/>
              <a:ext cx="1184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sr-Latn-R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95</a:t>
              </a:r>
              <a:endParaRPr kumimoji="0" lang="en-U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66" name="Rectangle 219">
              <a:extLst>
                <a:ext uri="{FF2B5EF4-FFF2-40B4-BE49-F238E27FC236}">
                  <a16:creationId xmlns:a16="http://schemas.microsoft.com/office/drawing/2014/main" xmlns="" id="{A79A3865-6D4D-A4A8-FF06-D3CB0C613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" y="158"/>
              <a:ext cx="2517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sr-Latn-R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100.6</a:t>
              </a:r>
              <a:endParaRPr kumimoji="0" lang="en-U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67" name="Rectangle 220">
              <a:extLst>
                <a:ext uri="{FF2B5EF4-FFF2-40B4-BE49-F238E27FC236}">
                  <a16:creationId xmlns:a16="http://schemas.microsoft.com/office/drawing/2014/main" xmlns="" id="{19459E5B-8184-6E4A-7E3B-68CE8041F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73" y="47536"/>
              <a:ext cx="2350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sr-Latn-R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cm-1</a:t>
              </a:r>
              <a:endParaRPr kumimoji="0" lang="en-U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68" name="Rectangle 221">
              <a:extLst>
                <a:ext uri="{FF2B5EF4-FFF2-40B4-BE49-F238E27FC236}">
                  <a16:creationId xmlns:a16="http://schemas.microsoft.com/office/drawing/2014/main" xmlns="" id="{FD9FCC43-B66D-000A-A08F-51E8555D2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" y="23444"/>
              <a:ext cx="1684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sr-Latn-R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%T </a:t>
              </a:r>
              <a:endParaRPr kumimoji="0" lang="en-U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69" name="Freeform 222">
              <a:extLst>
                <a:ext uri="{FF2B5EF4-FFF2-40B4-BE49-F238E27FC236}">
                  <a16:creationId xmlns:a16="http://schemas.microsoft.com/office/drawing/2014/main" xmlns="" id="{8C508E11-F4EA-BA42-DE5C-98DBA36B3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3" y="1130"/>
              <a:ext cx="74924" cy="40367"/>
            </a:xfrm>
            <a:custGeom>
              <a:avLst/>
              <a:gdLst>
                <a:gd name="T0" fmla="*/ 120650 w 11799"/>
                <a:gd name="T1" fmla="*/ 31750 h 6357"/>
                <a:gd name="T2" fmla="*/ 241935 w 11799"/>
                <a:gd name="T3" fmla="*/ 15875 h 6357"/>
                <a:gd name="T4" fmla="*/ 362585 w 11799"/>
                <a:gd name="T5" fmla="*/ 31750 h 6357"/>
                <a:gd name="T6" fmla="*/ 483870 w 11799"/>
                <a:gd name="T7" fmla="*/ 31750 h 6357"/>
                <a:gd name="T8" fmla="*/ 604520 w 11799"/>
                <a:gd name="T9" fmla="*/ 40005 h 6357"/>
                <a:gd name="T10" fmla="*/ 725805 w 11799"/>
                <a:gd name="T11" fmla="*/ 48260 h 6357"/>
                <a:gd name="T12" fmla="*/ 846455 w 11799"/>
                <a:gd name="T13" fmla="*/ 55880 h 6357"/>
                <a:gd name="T14" fmla="*/ 967740 w 11799"/>
                <a:gd name="T15" fmla="*/ 64135 h 6357"/>
                <a:gd name="T16" fmla="*/ 1089025 w 11799"/>
                <a:gd name="T17" fmla="*/ 55880 h 6357"/>
                <a:gd name="T18" fmla="*/ 1209675 w 11799"/>
                <a:gd name="T19" fmla="*/ 55880 h 6357"/>
                <a:gd name="T20" fmla="*/ 1330960 w 11799"/>
                <a:gd name="T21" fmla="*/ 48260 h 6357"/>
                <a:gd name="T22" fmla="*/ 1451610 w 11799"/>
                <a:gd name="T23" fmla="*/ 55880 h 6357"/>
                <a:gd name="T24" fmla="*/ 1572895 w 11799"/>
                <a:gd name="T25" fmla="*/ 96520 h 6357"/>
                <a:gd name="T26" fmla="*/ 1693545 w 11799"/>
                <a:gd name="T27" fmla="*/ 1022985 h 6357"/>
                <a:gd name="T28" fmla="*/ 1814830 w 11799"/>
                <a:gd name="T29" fmla="*/ 1103630 h 6357"/>
                <a:gd name="T30" fmla="*/ 1935480 w 11799"/>
                <a:gd name="T31" fmla="*/ 168910 h 6357"/>
                <a:gd name="T32" fmla="*/ 2056765 w 11799"/>
                <a:gd name="T33" fmla="*/ 88265 h 6357"/>
                <a:gd name="T34" fmla="*/ 2177415 w 11799"/>
                <a:gd name="T35" fmla="*/ 104775 h 6357"/>
                <a:gd name="T36" fmla="*/ 2298700 w 11799"/>
                <a:gd name="T37" fmla="*/ 55880 h 6357"/>
                <a:gd name="T38" fmla="*/ 2419350 w 11799"/>
                <a:gd name="T39" fmla="*/ 40005 h 6357"/>
                <a:gd name="T40" fmla="*/ 2540635 w 11799"/>
                <a:gd name="T41" fmla="*/ 40005 h 6357"/>
                <a:gd name="T42" fmla="*/ 2661285 w 11799"/>
                <a:gd name="T43" fmla="*/ 48260 h 6357"/>
                <a:gd name="T44" fmla="*/ 2782570 w 11799"/>
                <a:gd name="T45" fmla="*/ 40005 h 6357"/>
                <a:gd name="T46" fmla="*/ 2903220 w 11799"/>
                <a:gd name="T47" fmla="*/ 40005 h 6357"/>
                <a:gd name="T48" fmla="*/ 3024505 w 11799"/>
                <a:gd name="T49" fmla="*/ 31750 h 6357"/>
                <a:gd name="T50" fmla="*/ 3145155 w 11799"/>
                <a:gd name="T51" fmla="*/ 31750 h 6357"/>
                <a:gd name="T52" fmla="*/ 3266440 w 11799"/>
                <a:gd name="T53" fmla="*/ 31750 h 6357"/>
                <a:gd name="T54" fmla="*/ 3387090 w 11799"/>
                <a:gd name="T55" fmla="*/ 24130 h 6357"/>
                <a:gd name="T56" fmla="*/ 3508375 w 11799"/>
                <a:gd name="T57" fmla="*/ 40005 h 6357"/>
                <a:gd name="T58" fmla="*/ 3629025 w 11799"/>
                <a:gd name="T59" fmla="*/ 31750 h 6357"/>
                <a:gd name="T60" fmla="*/ 3750310 w 11799"/>
                <a:gd name="T61" fmla="*/ 31750 h 6357"/>
                <a:gd name="T62" fmla="*/ 3870960 w 11799"/>
                <a:gd name="T63" fmla="*/ 40005 h 6357"/>
                <a:gd name="T64" fmla="*/ 3992245 w 11799"/>
                <a:gd name="T65" fmla="*/ 72390 h 6357"/>
                <a:gd name="T66" fmla="*/ 4112895 w 11799"/>
                <a:gd name="T67" fmla="*/ 72390 h 6357"/>
                <a:gd name="T68" fmla="*/ 4234180 w 11799"/>
                <a:gd name="T69" fmla="*/ 80645 h 6357"/>
                <a:gd name="T70" fmla="*/ 4354830 w 11799"/>
                <a:gd name="T71" fmla="*/ 96520 h 6357"/>
                <a:gd name="T72" fmla="*/ 4476115 w 11799"/>
                <a:gd name="T73" fmla="*/ 88265 h 6357"/>
                <a:gd name="T74" fmla="*/ 4596765 w 11799"/>
                <a:gd name="T75" fmla="*/ 88265 h 6357"/>
                <a:gd name="T76" fmla="*/ 4718050 w 11799"/>
                <a:gd name="T77" fmla="*/ 96520 h 6357"/>
                <a:gd name="T78" fmla="*/ 4838700 w 11799"/>
                <a:gd name="T79" fmla="*/ 193040 h 6357"/>
                <a:gd name="T80" fmla="*/ 4959985 w 11799"/>
                <a:gd name="T81" fmla="*/ 402590 h 6357"/>
                <a:gd name="T82" fmla="*/ 5080635 w 11799"/>
                <a:gd name="T83" fmla="*/ 128905 h 6357"/>
                <a:gd name="T84" fmla="*/ 5201920 w 11799"/>
                <a:gd name="T85" fmla="*/ 249555 h 6357"/>
                <a:gd name="T86" fmla="*/ 5322570 w 11799"/>
                <a:gd name="T87" fmla="*/ 128905 h 6357"/>
                <a:gd name="T88" fmla="*/ 5443855 w 11799"/>
                <a:gd name="T89" fmla="*/ 136525 h 6357"/>
                <a:gd name="T90" fmla="*/ 5564505 w 11799"/>
                <a:gd name="T91" fmla="*/ 136525 h 6357"/>
                <a:gd name="T92" fmla="*/ 5685790 w 11799"/>
                <a:gd name="T93" fmla="*/ 104775 h 6357"/>
                <a:gd name="T94" fmla="*/ 5806440 w 11799"/>
                <a:gd name="T95" fmla="*/ 112395 h 6357"/>
                <a:gd name="T96" fmla="*/ 5927725 w 11799"/>
                <a:gd name="T97" fmla="*/ 112395 h 6357"/>
                <a:gd name="T98" fmla="*/ 6048375 w 11799"/>
                <a:gd name="T99" fmla="*/ 120650 h 6357"/>
                <a:gd name="T100" fmla="*/ 6169660 w 11799"/>
                <a:gd name="T101" fmla="*/ 120650 h 6357"/>
                <a:gd name="T102" fmla="*/ 6290310 w 11799"/>
                <a:gd name="T103" fmla="*/ 104775 h 6357"/>
                <a:gd name="T104" fmla="*/ 6411595 w 11799"/>
                <a:gd name="T105" fmla="*/ 80645 h 6357"/>
                <a:gd name="T106" fmla="*/ 6532245 w 11799"/>
                <a:gd name="T107" fmla="*/ 72390 h 6357"/>
                <a:gd name="T108" fmla="*/ 6653530 w 11799"/>
                <a:gd name="T109" fmla="*/ 80645 h 6357"/>
                <a:gd name="T110" fmla="*/ 6774180 w 11799"/>
                <a:gd name="T111" fmla="*/ 80645 h 6357"/>
                <a:gd name="T112" fmla="*/ 6895465 w 11799"/>
                <a:gd name="T113" fmla="*/ 80645 h 6357"/>
                <a:gd name="T114" fmla="*/ 7016115 w 11799"/>
                <a:gd name="T115" fmla="*/ 104775 h 6357"/>
                <a:gd name="T116" fmla="*/ 7137400 w 11799"/>
                <a:gd name="T117" fmla="*/ 128905 h 6357"/>
                <a:gd name="T118" fmla="*/ 7258050 w 11799"/>
                <a:gd name="T119" fmla="*/ 885825 h 6357"/>
                <a:gd name="T120" fmla="*/ 7379335 w 11799"/>
                <a:gd name="T121" fmla="*/ 120650 h 6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799" h="6357">
                  <a:moveTo>
                    <a:pt x="0" y="50"/>
                  </a:moveTo>
                  <a:lnTo>
                    <a:pt x="13" y="50"/>
                  </a:lnTo>
                  <a:lnTo>
                    <a:pt x="25" y="50"/>
                  </a:lnTo>
                  <a:lnTo>
                    <a:pt x="38" y="50"/>
                  </a:lnTo>
                  <a:lnTo>
                    <a:pt x="51" y="63"/>
                  </a:lnTo>
                  <a:lnTo>
                    <a:pt x="51" y="50"/>
                  </a:lnTo>
                  <a:lnTo>
                    <a:pt x="63" y="50"/>
                  </a:lnTo>
                  <a:lnTo>
                    <a:pt x="76" y="50"/>
                  </a:lnTo>
                  <a:lnTo>
                    <a:pt x="89" y="63"/>
                  </a:lnTo>
                  <a:lnTo>
                    <a:pt x="102" y="63"/>
                  </a:lnTo>
                  <a:lnTo>
                    <a:pt x="114" y="50"/>
                  </a:lnTo>
                  <a:lnTo>
                    <a:pt x="127" y="63"/>
                  </a:lnTo>
                  <a:lnTo>
                    <a:pt x="140" y="63"/>
                  </a:lnTo>
                  <a:lnTo>
                    <a:pt x="152" y="50"/>
                  </a:lnTo>
                  <a:lnTo>
                    <a:pt x="165" y="50"/>
                  </a:lnTo>
                  <a:lnTo>
                    <a:pt x="178" y="50"/>
                  </a:lnTo>
                  <a:lnTo>
                    <a:pt x="190" y="50"/>
                  </a:lnTo>
                  <a:lnTo>
                    <a:pt x="203" y="63"/>
                  </a:lnTo>
                  <a:lnTo>
                    <a:pt x="216" y="63"/>
                  </a:lnTo>
                  <a:lnTo>
                    <a:pt x="229" y="50"/>
                  </a:lnTo>
                  <a:lnTo>
                    <a:pt x="241" y="63"/>
                  </a:lnTo>
                  <a:lnTo>
                    <a:pt x="241" y="50"/>
                  </a:lnTo>
                  <a:lnTo>
                    <a:pt x="254" y="50"/>
                  </a:lnTo>
                  <a:lnTo>
                    <a:pt x="267" y="50"/>
                  </a:lnTo>
                  <a:lnTo>
                    <a:pt x="279" y="63"/>
                  </a:lnTo>
                  <a:lnTo>
                    <a:pt x="292" y="50"/>
                  </a:lnTo>
                  <a:lnTo>
                    <a:pt x="305" y="50"/>
                  </a:lnTo>
                  <a:lnTo>
                    <a:pt x="317" y="38"/>
                  </a:lnTo>
                  <a:lnTo>
                    <a:pt x="330" y="63"/>
                  </a:lnTo>
                  <a:lnTo>
                    <a:pt x="343" y="38"/>
                  </a:lnTo>
                  <a:lnTo>
                    <a:pt x="356" y="50"/>
                  </a:lnTo>
                  <a:lnTo>
                    <a:pt x="368" y="63"/>
                  </a:lnTo>
                  <a:lnTo>
                    <a:pt x="381" y="25"/>
                  </a:lnTo>
                  <a:lnTo>
                    <a:pt x="394" y="50"/>
                  </a:lnTo>
                  <a:lnTo>
                    <a:pt x="406" y="50"/>
                  </a:lnTo>
                  <a:lnTo>
                    <a:pt x="419" y="50"/>
                  </a:lnTo>
                  <a:lnTo>
                    <a:pt x="432" y="50"/>
                  </a:lnTo>
                  <a:lnTo>
                    <a:pt x="444" y="50"/>
                  </a:lnTo>
                  <a:lnTo>
                    <a:pt x="457" y="50"/>
                  </a:lnTo>
                  <a:lnTo>
                    <a:pt x="457" y="63"/>
                  </a:lnTo>
                  <a:lnTo>
                    <a:pt x="470" y="50"/>
                  </a:lnTo>
                  <a:lnTo>
                    <a:pt x="483" y="63"/>
                  </a:lnTo>
                  <a:lnTo>
                    <a:pt x="495" y="38"/>
                  </a:lnTo>
                  <a:lnTo>
                    <a:pt x="508" y="50"/>
                  </a:lnTo>
                  <a:lnTo>
                    <a:pt x="521" y="63"/>
                  </a:lnTo>
                  <a:lnTo>
                    <a:pt x="533" y="50"/>
                  </a:lnTo>
                  <a:lnTo>
                    <a:pt x="546" y="50"/>
                  </a:lnTo>
                  <a:lnTo>
                    <a:pt x="559" y="63"/>
                  </a:lnTo>
                  <a:lnTo>
                    <a:pt x="559" y="50"/>
                  </a:lnTo>
                  <a:lnTo>
                    <a:pt x="571" y="50"/>
                  </a:lnTo>
                  <a:lnTo>
                    <a:pt x="584" y="50"/>
                  </a:lnTo>
                  <a:lnTo>
                    <a:pt x="597" y="50"/>
                  </a:lnTo>
                  <a:lnTo>
                    <a:pt x="610" y="50"/>
                  </a:lnTo>
                  <a:lnTo>
                    <a:pt x="622" y="50"/>
                  </a:lnTo>
                  <a:lnTo>
                    <a:pt x="635" y="38"/>
                  </a:lnTo>
                  <a:lnTo>
                    <a:pt x="648" y="25"/>
                  </a:lnTo>
                  <a:lnTo>
                    <a:pt x="660" y="38"/>
                  </a:lnTo>
                  <a:lnTo>
                    <a:pt x="660" y="25"/>
                  </a:lnTo>
                  <a:lnTo>
                    <a:pt x="673" y="38"/>
                  </a:lnTo>
                  <a:lnTo>
                    <a:pt x="686" y="50"/>
                  </a:lnTo>
                  <a:lnTo>
                    <a:pt x="698" y="63"/>
                  </a:lnTo>
                  <a:lnTo>
                    <a:pt x="711" y="63"/>
                  </a:lnTo>
                  <a:lnTo>
                    <a:pt x="724" y="50"/>
                  </a:lnTo>
                  <a:lnTo>
                    <a:pt x="737" y="38"/>
                  </a:lnTo>
                  <a:lnTo>
                    <a:pt x="749" y="50"/>
                  </a:lnTo>
                  <a:lnTo>
                    <a:pt x="762" y="50"/>
                  </a:lnTo>
                  <a:lnTo>
                    <a:pt x="775" y="50"/>
                  </a:lnTo>
                  <a:lnTo>
                    <a:pt x="787" y="38"/>
                  </a:lnTo>
                  <a:lnTo>
                    <a:pt x="787" y="50"/>
                  </a:lnTo>
                  <a:lnTo>
                    <a:pt x="800" y="38"/>
                  </a:lnTo>
                  <a:lnTo>
                    <a:pt x="813" y="63"/>
                  </a:lnTo>
                  <a:lnTo>
                    <a:pt x="813" y="88"/>
                  </a:lnTo>
                  <a:lnTo>
                    <a:pt x="825" y="50"/>
                  </a:lnTo>
                  <a:lnTo>
                    <a:pt x="838" y="38"/>
                  </a:lnTo>
                  <a:lnTo>
                    <a:pt x="838" y="50"/>
                  </a:lnTo>
                  <a:lnTo>
                    <a:pt x="851" y="63"/>
                  </a:lnTo>
                  <a:lnTo>
                    <a:pt x="864" y="50"/>
                  </a:lnTo>
                  <a:lnTo>
                    <a:pt x="864" y="63"/>
                  </a:lnTo>
                  <a:lnTo>
                    <a:pt x="876" y="50"/>
                  </a:lnTo>
                  <a:lnTo>
                    <a:pt x="876" y="38"/>
                  </a:lnTo>
                  <a:lnTo>
                    <a:pt x="889" y="50"/>
                  </a:lnTo>
                  <a:lnTo>
                    <a:pt x="889" y="63"/>
                  </a:lnTo>
                  <a:lnTo>
                    <a:pt x="902" y="50"/>
                  </a:lnTo>
                  <a:lnTo>
                    <a:pt x="914" y="63"/>
                  </a:lnTo>
                  <a:lnTo>
                    <a:pt x="927" y="76"/>
                  </a:lnTo>
                  <a:lnTo>
                    <a:pt x="940" y="50"/>
                  </a:lnTo>
                  <a:lnTo>
                    <a:pt x="952" y="63"/>
                  </a:lnTo>
                  <a:lnTo>
                    <a:pt x="965" y="63"/>
                  </a:lnTo>
                  <a:lnTo>
                    <a:pt x="965" y="50"/>
                  </a:lnTo>
                  <a:lnTo>
                    <a:pt x="978" y="63"/>
                  </a:lnTo>
                  <a:lnTo>
                    <a:pt x="991" y="63"/>
                  </a:lnTo>
                  <a:lnTo>
                    <a:pt x="1003" y="63"/>
                  </a:lnTo>
                  <a:lnTo>
                    <a:pt x="1016" y="63"/>
                  </a:lnTo>
                  <a:lnTo>
                    <a:pt x="1029" y="76"/>
                  </a:lnTo>
                  <a:lnTo>
                    <a:pt x="1029" y="63"/>
                  </a:lnTo>
                  <a:lnTo>
                    <a:pt x="1041" y="50"/>
                  </a:lnTo>
                  <a:lnTo>
                    <a:pt x="1054" y="63"/>
                  </a:lnTo>
                  <a:lnTo>
                    <a:pt x="1067" y="76"/>
                  </a:lnTo>
                  <a:lnTo>
                    <a:pt x="1079" y="63"/>
                  </a:lnTo>
                  <a:lnTo>
                    <a:pt x="1092" y="63"/>
                  </a:lnTo>
                  <a:lnTo>
                    <a:pt x="1105" y="63"/>
                  </a:lnTo>
                  <a:lnTo>
                    <a:pt x="1118" y="63"/>
                  </a:lnTo>
                  <a:lnTo>
                    <a:pt x="1118" y="50"/>
                  </a:lnTo>
                  <a:lnTo>
                    <a:pt x="1130" y="63"/>
                  </a:lnTo>
                  <a:lnTo>
                    <a:pt x="1143" y="76"/>
                  </a:lnTo>
                  <a:lnTo>
                    <a:pt x="1156" y="63"/>
                  </a:lnTo>
                  <a:lnTo>
                    <a:pt x="1168" y="76"/>
                  </a:lnTo>
                  <a:lnTo>
                    <a:pt x="1181" y="76"/>
                  </a:lnTo>
                  <a:lnTo>
                    <a:pt x="1194" y="88"/>
                  </a:lnTo>
                  <a:lnTo>
                    <a:pt x="1194" y="76"/>
                  </a:lnTo>
                  <a:lnTo>
                    <a:pt x="1206" y="76"/>
                  </a:lnTo>
                  <a:lnTo>
                    <a:pt x="1219" y="76"/>
                  </a:lnTo>
                  <a:lnTo>
                    <a:pt x="1232" y="76"/>
                  </a:lnTo>
                  <a:lnTo>
                    <a:pt x="1245" y="76"/>
                  </a:lnTo>
                  <a:lnTo>
                    <a:pt x="1257" y="76"/>
                  </a:lnTo>
                  <a:lnTo>
                    <a:pt x="1270" y="76"/>
                  </a:lnTo>
                  <a:lnTo>
                    <a:pt x="1283" y="76"/>
                  </a:lnTo>
                  <a:lnTo>
                    <a:pt x="1295" y="88"/>
                  </a:lnTo>
                  <a:lnTo>
                    <a:pt x="1308" y="88"/>
                  </a:lnTo>
                  <a:lnTo>
                    <a:pt x="1321" y="88"/>
                  </a:lnTo>
                  <a:lnTo>
                    <a:pt x="1333" y="88"/>
                  </a:lnTo>
                  <a:lnTo>
                    <a:pt x="1346" y="88"/>
                  </a:lnTo>
                  <a:lnTo>
                    <a:pt x="1359" y="88"/>
                  </a:lnTo>
                  <a:lnTo>
                    <a:pt x="1372" y="88"/>
                  </a:lnTo>
                  <a:lnTo>
                    <a:pt x="1384" y="88"/>
                  </a:lnTo>
                  <a:lnTo>
                    <a:pt x="1397" y="88"/>
                  </a:lnTo>
                  <a:lnTo>
                    <a:pt x="1410" y="88"/>
                  </a:lnTo>
                  <a:lnTo>
                    <a:pt x="1422" y="101"/>
                  </a:lnTo>
                  <a:lnTo>
                    <a:pt x="1435" y="88"/>
                  </a:lnTo>
                  <a:lnTo>
                    <a:pt x="1448" y="101"/>
                  </a:lnTo>
                  <a:lnTo>
                    <a:pt x="1460" y="88"/>
                  </a:lnTo>
                  <a:lnTo>
                    <a:pt x="1473" y="88"/>
                  </a:lnTo>
                  <a:lnTo>
                    <a:pt x="1486" y="101"/>
                  </a:lnTo>
                  <a:lnTo>
                    <a:pt x="1499" y="101"/>
                  </a:lnTo>
                  <a:lnTo>
                    <a:pt x="1511" y="101"/>
                  </a:lnTo>
                  <a:lnTo>
                    <a:pt x="1524" y="101"/>
                  </a:lnTo>
                  <a:lnTo>
                    <a:pt x="1537" y="101"/>
                  </a:lnTo>
                  <a:lnTo>
                    <a:pt x="1549" y="101"/>
                  </a:lnTo>
                  <a:lnTo>
                    <a:pt x="1562" y="101"/>
                  </a:lnTo>
                  <a:lnTo>
                    <a:pt x="1575" y="101"/>
                  </a:lnTo>
                  <a:lnTo>
                    <a:pt x="1588" y="101"/>
                  </a:lnTo>
                  <a:lnTo>
                    <a:pt x="1600" y="101"/>
                  </a:lnTo>
                  <a:lnTo>
                    <a:pt x="1613" y="101"/>
                  </a:lnTo>
                  <a:lnTo>
                    <a:pt x="1626" y="88"/>
                  </a:lnTo>
                  <a:lnTo>
                    <a:pt x="1638" y="101"/>
                  </a:lnTo>
                  <a:lnTo>
                    <a:pt x="1651" y="88"/>
                  </a:lnTo>
                  <a:lnTo>
                    <a:pt x="1651" y="101"/>
                  </a:lnTo>
                  <a:lnTo>
                    <a:pt x="1664" y="101"/>
                  </a:lnTo>
                  <a:lnTo>
                    <a:pt x="1676" y="101"/>
                  </a:lnTo>
                  <a:lnTo>
                    <a:pt x="1689" y="88"/>
                  </a:lnTo>
                  <a:lnTo>
                    <a:pt x="1702" y="101"/>
                  </a:lnTo>
                  <a:lnTo>
                    <a:pt x="1715" y="88"/>
                  </a:lnTo>
                  <a:lnTo>
                    <a:pt x="1727" y="88"/>
                  </a:lnTo>
                  <a:lnTo>
                    <a:pt x="1740" y="101"/>
                  </a:lnTo>
                  <a:lnTo>
                    <a:pt x="1753" y="88"/>
                  </a:lnTo>
                  <a:lnTo>
                    <a:pt x="1765" y="88"/>
                  </a:lnTo>
                  <a:lnTo>
                    <a:pt x="1778" y="101"/>
                  </a:lnTo>
                  <a:lnTo>
                    <a:pt x="1778" y="88"/>
                  </a:lnTo>
                  <a:lnTo>
                    <a:pt x="1791" y="101"/>
                  </a:lnTo>
                  <a:lnTo>
                    <a:pt x="1803" y="88"/>
                  </a:lnTo>
                  <a:lnTo>
                    <a:pt x="1816" y="88"/>
                  </a:lnTo>
                  <a:lnTo>
                    <a:pt x="1829" y="101"/>
                  </a:lnTo>
                  <a:lnTo>
                    <a:pt x="1842" y="101"/>
                  </a:lnTo>
                  <a:lnTo>
                    <a:pt x="1854" y="88"/>
                  </a:lnTo>
                  <a:lnTo>
                    <a:pt x="1867" y="88"/>
                  </a:lnTo>
                  <a:lnTo>
                    <a:pt x="1880" y="88"/>
                  </a:lnTo>
                  <a:lnTo>
                    <a:pt x="1892" y="88"/>
                  </a:lnTo>
                  <a:lnTo>
                    <a:pt x="1905" y="88"/>
                  </a:lnTo>
                  <a:lnTo>
                    <a:pt x="1918" y="88"/>
                  </a:lnTo>
                  <a:lnTo>
                    <a:pt x="1930" y="88"/>
                  </a:lnTo>
                  <a:lnTo>
                    <a:pt x="1943" y="101"/>
                  </a:lnTo>
                  <a:lnTo>
                    <a:pt x="1943" y="88"/>
                  </a:lnTo>
                  <a:lnTo>
                    <a:pt x="1956" y="101"/>
                  </a:lnTo>
                  <a:lnTo>
                    <a:pt x="1969" y="76"/>
                  </a:lnTo>
                  <a:lnTo>
                    <a:pt x="1981" y="76"/>
                  </a:lnTo>
                  <a:lnTo>
                    <a:pt x="1994" y="88"/>
                  </a:lnTo>
                  <a:lnTo>
                    <a:pt x="2007" y="76"/>
                  </a:lnTo>
                  <a:lnTo>
                    <a:pt x="2019" y="88"/>
                  </a:lnTo>
                  <a:lnTo>
                    <a:pt x="2032" y="88"/>
                  </a:lnTo>
                  <a:lnTo>
                    <a:pt x="2045" y="88"/>
                  </a:lnTo>
                  <a:lnTo>
                    <a:pt x="2057" y="88"/>
                  </a:lnTo>
                  <a:lnTo>
                    <a:pt x="2070" y="88"/>
                  </a:lnTo>
                  <a:lnTo>
                    <a:pt x="2083" y="88"/>
                  </a:lnTo>
                  <a:lnTo>
                    <a:pt x="2096" y="76"/>
                  </a:lnTo>
                  <a:lnTo>
                    <a:pt x="2108" y="88"/>
                  </a:lnTo>
                  <a:lnTo>
                    <a:pt x="2108" y="76"/>
                  </a:lnTo>
                  <a:lnTo>
                    <a:pt x="2121" y="76"/>
                  </a:lnTo>
                  <a:lnTo>
                    <a:pt x="2134" y="88"/>
                  </a:lnTo>
                  <a:lnTo>
                    <a:pt x="2146" y="76"/>
                  </a:lnTo>
                  <a:lnTo>
                    <a:pt x="2159" y="76"/>
                  </a:lnTo>
                  <a:lnTo>
                    <a:pt x="2172" y="88"/>
                  </a:lnTo>
                  <a:lnTo>
                    <a:pt x="2184" y="76"/>
                  </a:lnTo>
                  <a:lnTo>
                    <a:pt x="2197" y="88"/>
                  </a:lnTo>
                  <a:lnTo>
                    <a:pt x="2210" y="76"/>
                  </a:lnTo>
                  <a:lnTo>
                    <a:pt x="2223" y="88"/>
                  </a:lnTo>
                  <a:lnTo>
                    <a:pt x="2235" y="88"/>
                  </a:lnTo>
                  <a:lnTo>
                    <a:pt x="2248" y="88"/>
                  </a:lnTo>
                  <a:lnTo>
                    <a:pt x="2261" y="88"/>
                  </a:lnTo>
                  <a:lnTo>
                    <a:pt x="2273" y="101"/>
                  </a:lnTo>
                  <a:lnTo>
                    <a:pt x="2286" y="88"/>
                  </a:lnTo>
                  <a:lnTo>
                    <a:pt x="2299" y="101"/>
                  </a:lnTo>
                  <a:lnTo>
                    <a:pt x="2311" y="114"/>
                  </a:lnTo>
                  <a:lnTo>
                    <a:pt x="2324" y="101"/>
                  </a:lnTo>
                  <a:lnTo>
                    <a:pt x="2337" y="101"/>
                  </a:lnTo>
                  <a:lnTo>
                    <a:pt x="2350" y="114"/>
                  </a:lnTo>
                  <a:lnTo>
                    <a:pt x="2362" y="114"/>
                  </a:lnTo>
                  <a:lnTo>
                    <a:pt x="2375" y="114"/>
                  </a:lnTo>
                  <a:lnTo>
                    <a:pt x="2388" y="127"/>
                  </a:lnTo>
                  <a:lnTo>
                    <a:pt x="2400" y="127"/>
                  </a:lnTo>
                  <a:lnTo>
                    <a:pt x="2413" y="139"/>
                  </a:lnTo>
                  <a:lnTo>
                    <a:pt x="2426" y="139"/>
                  </a:lnTo>
                  <a:lnTo>
                    <a:pt x="2438" y="139"/>
                  </a:lnTo>
                  <a:lnTo>
                    <a:pt x="2451" y="152"/>
                  </a:lnTo>
                  <a:lnTo>
                    <a:pt x="2464" y="152"/>
                  </a:lnTo>
                  <a:lnTo>
                    <a:pt x="2477" y="152"/>
                  </a:lnTo>
                  <a:lnTo>
                    <a:pt x="2489" y="165"/>
                  </a:lnTo>
                  <a:lnTo>
                    <a:pt x="2502" y="165"/>
                  </a:lnTo>
                  <a:lnTo>
                    <a:pt x="2515" y="177"/>
                  </a:lnTo>
                  <a:lnTo>
                    <a:pt x="2527" y="203"/>
                  </a:lnTo>
                  <a:lnTo>
                    <a:pt x="2540" y="215"/>
                  </a:lnTo>
                  <a:lnTo>
                    <a:pt x="2553" y="241"/>
                  </a:lnTo>
                  <a:lnTo>
                    <a:pt x="2565" y="279"/>
                  </a:lnTo>
                  <a:lnTo>
                    <a:pt x="2578" y="342"/>
                  </a:lnTo>
                  <a:lnTo>
                    <a:pt x="2591" y="431"/>
                  </a:lnTo>
                  <a:lnTo>
                    <a:pt x="2604" y="558"/>
                  </a:lnTo>
                  <a:lnTo>
                    <a:pt x="2616" y="685"/>
                  </a:lnTo>
                  <a:lnTo>
                    <a:pt x="2629" y="774"/>
                  </a:lnTo>
                  <a:lnTo>
                    <a:pt x="2642" y="862"/>
                  </a:lnTo>
                  <a:lnTo>
                    <a:pt x="2654" y="1116"/>
                  </a:lnTo>
                  <a:lnTo>
                    <a:pt x="2667" y="1611"/>
                  </a:lnTo>
                  <a:lnTo>
                    <a:pt x="2680" y="2322"/>
                  </a:lnTo>
                  <a:lnTo>
                    <a:pt x="2692" y="3248"/>
                  </a:lnTo>
                  <a:lnTo>
                    <a:pt x="2705" y="4453"/>
                  </a:lnTo>
                  <a:lnTo>
                    <a:pt x="2718" y="5824"/>
                  </a:lnTo>
                  <a:lnTo>
                    <a:pt x="2731" y="6357"/>
                  </a:lnTo>
                  <a:lnTo>
                    <a:pt x="2731" y="6319"/>
                  </a:lnTo>
                  <a:lnTo>
                    <a:pt x="2743" y="5316"/>
                  </a:lnTo>
                  <a:lnTo>
                    <a:pt x="2756" y="4263"/>
                  </a:lnTo>
                  <a:lnTo>
                    <a:pt x="2769" y="3616"/>
                  </a:lnTo>
                  <a:lnTo>
                    <a:pt x="2781" y="3108"/>
                  </a:lnTo>
                  <a:lnTo>
                    <a:pt x="2794" y="2575"/>
                  </a:lnTo>
                  <a:lnTo>
                    <a:pt x="2807" y="2068"/>
                  </a:lnTo>
                  <a:lnTo>
                    <a:pt x="2819" y="1586"/>
                  </a:lnTo>
                  <a:lnTo>
                    <a:pt x="2832" y="1408"/>
                  </a:lnTo>
                  <a:lnTo>
                    <a:pt x="2832" y="1383"/>
                  </a:lnTo>
                  <a:lnTo>
                    <a:pt x="2845" y="1408"/>
                  </a:lnTo>
                  <a:lnTo>
                    <a:pt x="2858" y="1738"/>
                  </a:lnTo>
                  <a:lnTo>
                    <a:pt x="2870" y="2677"/>
                  </a:lnTo>
                  <a:lnTo>
                    <a:pt x="2883" y="4580"/>
                  </a:lnTo>
                  <a:lnTo>
                    <a:pt x="2896" y="6052"/>
                  </a:lnTo>
                  <a:lnTo>
                    <a:pt x="2908" y="4060"/>
                  </a:lnTo>
                  <a:lnTo>
                    <a:pt x="2921" y="2246"/>
                  </a:lnTo>
                  <a:lnTo>
                    <a:pt x="2934" y="1383"/>
                  </a:lnTo>
                  <a:lnTo>
                    <a:pt x="2946" y="964"/>
                  </a:lnTo>
                  <a:lnTo>
                    <a:pt x="2959" y="723"/>
                  </a:lnTo>
                  <a:lnTo>
                    <a:pt x="2972" y="583"/>
                  </a:lnTo>
                  <a:lnTo>
                    <a:pt x="2985" y="494"/>
                  </a:lnTo>
                  <a:lnTo>
                    <a:pt x="2997" y="431"/>
                  </a:lnTo>
                  <a:lnTo>
                    <a:pt x="3010" y="368"/>
                  </a:lnTo>
                  <a:lnTo>
                    <a:pt x="3023" y="330"/>
                  </a:lnTo>
                  <a:lnTo>
                    <a:pt x="3035" y="291"/>
                  </a:lnTo>
                  <a:lnTo>
                    <a:pt x="3048" y="266"/>
                  </a:lnTo>
                  <a:lnTo>
                    <a:pt x="3061" y="241"/>
                  </a:lnTo>
                  <a:lnTo>
                    <a:pt x="3073" y="215"/>
                  </a:lnTo>
                  <a:lnTo>
                    <a:pt x="3086" y="203"/>
                  </a:lnTo>
                  <a:lnTo>
                    <a:pt x="3099" y="190"/>
                  </a:lnTo>
                  <a:lnTo>
                    <a:pt x="3112" y="177"/>
                  </a:lnTo>
                  <a:lnTo>
                    <a:pt x="3124" y="177"/>
                  </a:lnTo>
                  <a:lnTo>
                    <a:pt x="3137" y="177"/>
                  </a:lnTo>
                  <a:lnTo>
                    <a:pt x="3150" y="177"/>
                  </a:lnTo>
                  <a:lnTo>
                    <a:pt x="3162" y="177"/>
                  </a:lnTo>
                  <a:lnTo>
                    <a:pt x="3175" y="165"/>
                  </a:lnTo>
                  <a:lnTo>
                    <a:pt x="3188" y="165"/>
                  </a:lnTo>
                  <a:lnTo>
                    <a:pt x="3200" y="165"/>
                  </a:lnTo>
                  <a:lnTo>
                    <a:pt x="3213" y="152"/>
                  </a:lnTo>
                  <a:lnTo>
                    <a:pt x="3226" y="152"/>
                  </a:lnTo>
                  <a:lnTo>
                    <a:pt x="3239" y="139"/>
                  </a:lnTo>
                  <a:lnTo>
                    <a:pt x="3239" y="152"/>
                  </a:lnTo>
                  <a:lnTo>
                    <a:pt x="3251" y="139"/>
                  </a:lnTo>
                  <a:lnTo>
                    <a:pt x="3264" y="139"/>
                  </a:lnTo>
                  <a:lnTo>
                    <a:pt x="3277" y="152"/>
                  </a:lnTo>
                  <a:lnTo>
                    <a:pt x="3289" y="139"/>
                  </a:lnTo>
                  <a:lnTo>
                    <a:pt x="3302" y="152"/>
                  </a:lnTo>
                  <a:lnTo>
                    <a:pt x="3315" y="152"/>
                  </a:lnTo>
                  <a:lnTo>
                    <a:pt x="3327" y="152"/>
                  </a:lnTo>
                  <a:lnTo>
                    <a:pt x="3340" y="165"/>
                  </a:lnTo>
                  <a:lnTo>
                    <a:pt x="3353" y="165"/>
                  </a:lnTo>
                  <a:lnTo>
                    <a:pt x="3366" y="165"/>
                  </a:lnTo>
                  <a:lnTo>
                    <a:pt x="3378" y="165"/>
                  </a:lnTo>
                  <a:lnTo>
                    <a:pt x="3391" y="165"/>
                  </a:lnTo>
                  <a:lnTo>
                    <a:pt x="3404" y="165"/>
                  </a:lnTo>
                  <a:lnTo>
                    <a:pt x="3416" y="165"/>
                  </a:lnTo>
                  <a:lnTo>
                    <a:pt x="3429" y="165"/>
                  </a:lnTo>
                  <a:lnTo>
                    <a:pt x="3442" y="165"/>
                  </a:lnTo>
                  <a:lnTo>
                    <a:pt x="3454" y="165"/>
                  </a:lnTo>
                  <a:lnTo>
                    <a:pt x="3467" y="139"/>
                  </a:lnTo>
                  <a:lnTo>
                    <a:pt x="3480" y="139"/>
                  </a:lnTo>
                  <a:lnTo>
                    <a:pt x="3493" y="127"/>
                  </a:lnTo>
                  <a:lnTo>
                    <a:pt x="3505" y="127"/>
                  </a:lnTo>
                  <a:lnTo>
                    <a:pt x="3518" y="127"/>
                  </a:lnTo>
                  <a:lnTo>
                    <a:pt x="3518" y="114"/>
                  </a:lnTo>
                  <a:lnTo>
                    <a:pt x="3531" y="127"/>
                  </a:lnTo>
                  <a:lnTo>
                    <a:pt x="3543" y="114"/>
                  </a:lnTo>
                  <a:lnTo>
                    <a:pt x="3556" y="114"/>
                  </a:lnTo>
                  <a:lnTo>
                    <a:pt x="3569" y="101"/>
                  </a:lnTo>
                  <a:lnTo>
                    <a:pt x="3581" y="101"/>
                  </a:lnTo>
                  <a:lnTo>
                    <a:pt x="3581" y="88"/>
                  </a:lnTo>
                  <a:lnTo>
                    <a:pt x="3594" y="101"/>
                  </a:lnTo>
                  <a:lnTo>
                    <a:pt x="3607" y="88"/>
                  </a:lnTo>
                  <a:lnTo>
                    <a:pt x="3620" y="88"/>
                  </a:lnTo>
                  <a:lnTo>
                    <a:pt x="3632" y="76"/>
                  </a:lnTo>
                  <a:lnTo>
                    <a:pt x="3645" y="88"/>
                  </a:lnTo>
                  <a:lnTo>
                    <a:pt x="3658" y="88"/>
                  </a:lnTo>
                  <a:lnTo>
                    <a:pt x="3670" y="76"/>
                  </a:lnTo>
                  <a:lnTo>
                    <a:pt x="3683" y="88"/>
                  </a:lnTo>
                  <a:lnTo>
                    <a:pt x="3696" y="76"/>
                  </a:lnTo>
                  <a:lnTo>
                    <a:pt x="3708" y="76"/>
                  </a:lnTo>
                  <a:lnTo>
                    <a:pt x="3721" y="76"/>
                  </a:lnTo>
                  <a:lnTo>
                    <a:pt x="3734" y="76"/>
                  </a:lnTo>
                  <a:lnTo>
                    <a:pt x="3747" y="88"/>
                  </a:lnTo>
                  <a:lnTo>
                    <a:pt x="3759" y="76"/>
                  </a:lnTo>
                  <a:lnTo>
                    <a:pt x="3772" y="88"/>
                  </a:lnTo>
                  <a:lnTo>
                    <a:pt x="3785" y="76"/>
                  </a:lnTo>
                  <a:lnTo>
                    <a:pt x="3797" y="63"/>
                  </a:lnTo>
                  <a:lnTo>
                    <a:pt x="3810" y="63"/>
                  </a:lnTo>
                  <a:lnTo>
                    <a:pt x="3823" y="76"/>
                  </a:lnTo>
                  <a:lnTo>
                    <a:pt x="3836" y="76"/>
                  </a:lnTo>
                  <a:lnTo>
                    <a:pt x="3848" y="63"/>
                  </a:lnTo>
                  <a:lnTo>
                    <a:pt x="3861" y="63"/>
                  </a:lnTo>
                  <a:lnTo>
                    <a:pt x="3874" y="63"/>
                  </a:lnTo>
                  <a:lnTo>
                    <a:pt x="3886" y="63"/>
                  </a:lnTo>
                  <a:lnTo>
                    <a:pt x="3899" y="63"/>
                  </a:lnTo>
                  <a:lnTo>
                    <a:pt x="3912" y="63"/>
                  </a:lnTo>
                  <a:lnTo>
                    <a:pt x="3924" y="63"/>
                  </a:lnTo>
                  <a:lnTo>
                    <a:pt x="3937" y="76"/>
                  </a:lnTo>
                  <a:lnTo>
                    <a:pt x="3950" y="63"/>
                  </a:lnTo>
                  <a:lnTo>
                    <a:pt x="3963" y="63"/>
                  </a:lnTo>
                  <a:lnTo>
                    <a:pt x="3975" y="63"/>
                  </a:lnTo>
                  <a:lnTo>
                    <a:pt x="3988" y="63"/>
                  </a:lnTo>
                  <a:lnTo>
                    <a:pt x="4001" y="63"/>
                  </a:lnTo>
                  <a:lnTo>
                    <a:pt x="4013" y="63"/>
                  </a:lnTo>
                  <a:lnTo>
                    <a:pt x="4026" y="63"/>
                  </a:lnTo>
                  <a:lnTo>
                    <a:pt x="4039" y="63"/>
                  </a:lnTo>
                  <a:lnTo>
                    <a:pt x="4039" y="50"/>
                  </a:lnTo>
                  <a:lnTo>
                    <a:pt x="4051" y="63"/>
                  </a:lnTo>
                  <a:lnTo>
                    <a:pt x="4064" y="63"/>
                  </a:lnTo>
                  <a:lnTo>
                    <a:pt x="4077" y="63"/>
                  </a:lnTo>
                  <a:lnTo>
                    <a:pt x="4090" y="38"/>
                  </a:lnTo>
                  <a:lnTo>
                    <a:pt x="4090" y="50"/>
                  </a:lnTo>
                  <a:lnTo>
                    <a:pt x="4102" y="63"/>
                  </a:lnTo>
                  <a:lnTo>
                    <a:pt x="4115" y="76"/>
                  </a:lnTo>
                  <a:lnTo>
                    <a:pt x="4128" y="50"/>
                  </a:lnTo>
                  <a:lnTo>
                    <a:pt x="4140" y="63"/>
                  </a:lnTo>
                  <a:lnTo>
                    <a:pt x="4153" y="76"/>
                  </a:lnTo>
                  <a:lnTo>
                    <a:pt x="4166" y="88"/>
                  </a:lnTo>
                  <a:lnTo>
                    <a:pt x="4178" y="63"/>
                  </a:lnTo>
                  <a:lnTo>
                    <a:pt x="4191" y="76"/>
                  </a:lnTo>
                  <a:lnTo>
                    <a:pt x="4204" y="88"/>
                  </a:lnTo>
                  <a:lnTo>
                    <a:pt x="4217" y="101"/>
                  </a:lnTo>
                  <a:lnTo>
                    <a:pt x="4229" y="76"/>
                  </a:lnTo>
                  <a:lnTo>
                    <a:pt x="4242" y="88"/>
                  </a:lnTo>
                  <a:lnTo>
                    <a:pt x="4255" y="76"/>
                  </a:lnTo>
                  <a:lnTo>
                    <a:pt x="4267" y="88"/>
                  </a:lnTo>
                  <a:lnTo>
                    <a:pt x="4267" y="76"/>
                  </a:lnTo>
                  <a:lnTo>
                    <a:pt x="4280" y="88"/>
                  </a:lnTo>
                  <a:lnTo>
                    <a:pt x="4293" y="88"/>
                  </a:lnTo>
                  <a:lnTo>
                    <a:pt x="4305" y="88"/>
                  </a:lnTo>
                  <a:lnTo>
                    <a:pt x="4318" y="88"/>
                  </a:lnTo>
                  <a:lnTo>
                    <a:pt x="4331" y="88"/>
                  </a:lnTo>
                  <a:lnTo>
                    <a:pt x="4344" y="76"/>
                  </a:lnTo>
                  <a:lnTo>
                    <a:pt x="4356" y="76"/>
                  </a:lnTo>
                  <a:lnTo>
                    <a:pt x="4369" y="63"/>
                  </a:lnTo>
                  <a:lnTo>
                    <a:pt x="4369" y="76"/>
                  </a:lnTo>
                  <a:lnTo>
                    <a:pt x="4382" y="63"/>
                  </a:lnTo>
                  <a:lnTo>
                    <a:pt x="4382" y="50"/>
                  </a:lnTo>
                  <a:lnTo>
                    <a:pt x="4394" y="76"/>
                  </a:lnTo>
                  <a:lnTo>
                    <a:pt x="4407" y="63"/>
                  </a:lnTo>
                  <a:lnTo>
                    <a:pt x="4420" y="63"/>
                  </a:lnTo>
                  <a:lnTo>
                    <a:pt x="4432" y="76"/>
                  </a:lnTo>
                  <a:lnTo>
                    <a:pt x="4445" y="63"/>
                  </a:lnTo>
                  <a:lnTo>
                    <a:pt x="4458" y="63"/>
                  </a:lnTo>
                  <a:lnTo>
                    <a:pt x="4471" y="50"/>
                  </a:lnTo>
                  <a:lnTo>
                    <a:pt x="4483" y="76"/>
                  </a:lnTo>
                  <a:lnTo>
                    <a:pt x="4496" y="63"/>
                  </a:lnTo>
                  <a:lnTo>
                    <a:pt x="4509" y="63"/>
                  </a:lnTo>
                  <a:lnTo>
                    <a:pt x="4521" y="63"/>
                  </a:lnTo>
                  <a:lnTo>
                    <a:pt x="4534" y="76"/>
                  </a:lnTo>
                  <a:lnTo>
                    <a:pt x="4534" y="63"/>
                  </a:lnTo>
                  <a:lnTo>
                    <a:pt x="4547" y="76"/>
                  </a:lnTo>
                  <a:lnTo>
                    <a:pt x="4547" y="88"/>
                  </a:lnTo>
                  <a:lnTo>
                    <a:pt x="4559" y="76"/>
                  </a:lnTo>
                  <a:lnTo>
                    <a:pt x="4572" y="63"/>
                  </a:lnTo>
                  <a:lnTo>
                    <a:pt x="4585" y="76"/>
                  </a:lnTo>
                  <a:lnTo>
                    <a:pt x="4585" y="63"/>
                  </a:lnTo>
                  <a:lnTo>
                    <a:pt x="4598" y="88"/>
                  </a:lnTo>
                  <a:lnTo>
                    <a:pt x="4610" y="88"/>
                  </a:lnTo>
                  <a:lnTo>
                    <a:pt x="4610" y="101"/>
                  </a:lnTo>
                  <a:lnTo>
                    <a:pt x="4623" y="38"/>
                  </a:lnTo>
                  <a:lnTo>
                    <a:pt x="4636" y="0"/>
                  </a:lnTo>
                  <a:lnTo>
                    <a:pt x="4636" y="25"/>
                  </a:lnTo>
                  <a:lnTo>
                    <a:pt x="4648" y="38"/>
                  </a:lnTo>
                  <a:lnTo>
                    <a:pt x="4648" y="50"/>
                  </a:lnTo>
                  <a:lnTo>
                    <a:pt x="4661" y="25"/>
                  </a:lnTo>
                  <a:lnTo>
                    <a:pt x="4674" y="38"/>
                  </a:lnTo>
                  <a:lnTo>
                    <a:pt x="4686" y="25"/>
                  </a:lnTo>
                  <a:lnTo>
                    <a:pt x="4699" y="38"/>
                  </a:lnTo>
                  <a:lnTo>
                    <a:pt x="4712" y="38"/>
                  </a:lnTo>
                  <a:lnTo>
                    <a:pt x="4725" y="50"/>
                  </a:lnTo>
                  <a:lnTo>
                    <a:pt x="4737" y="63"/>
                  </a:lnTo>
                  <a:lnTo>
                    <a:pt x="4750" y="63"/>
                  </a:lnTo>
                  <a:lnTo>
                    <a:pt x="4763" y="50"/>
                  </a:lnTo>
                  <a:lnTo>
                    <a:pt x="4763" y="63"/>
                  </a:lnTo>
                  <a:lnTo>
                    <a:pt x="4775" y="50"/>
                  </a:lnTo>
                  <a:lnTo>
                    <a:pt x="4788" y="63"/>
                  </a:lnTo>
                  <a:lnTo>
                    <a:pt x="4788" y="50"/>
                  </a:lnTo>
                  <a:lnTo>
                    <a:pt x="4801" y="50"/>
                  </a:lnTo>
                  <a:lnTo>
                    <a:pt x="4813" y="63"/>
                  </a:lnTo>
                  <a:lnTo>
                    <a:pt x="4826" y="76"/>
                  </a:lnTo>
                  <a:lnTo>
                    <a:pt x="4839" y="63"/>
                  </a:lnTo>
                  <a:lnTo>
                    <a:pt x="4852" y="76"/>
                  </a:lnTo>
                  <a:lnTo>
                    <a:pt x="4852" y="63"/>
                  </a:lnTo>
                  <a:lnTo>
                    <a:pt x="4864" y="76"/>
                  </a:lnTo>
                  <a:lnTo>
                    <a:pt x="4877" y="88"/>
                  </a:lnTo>
                  <a:lnTo>
                    <a:pt x="4890" y="63"/>
                  </a:lnTo>
                  <a:lnTo>
                    <a:pt x="4890" y="76"/>
                  </a:lnTo>
                  <a:lnTo>
                    <a:pt x="4902" y="63"/>
                  </a:lnTo>
                  <a:lnTo>
                    <a:pt x="4915" y="76"/>
                  </a:lnTo>
                  <a:lnTo>
                    <a:pt x="4915" y="63"/>
                  </a:lnTo>
                  <a:lnTo>
                    <a:pt x="4928" y="76"/>
                  </a:lnTo>
                  <a:lnTo>
                    <a:pt x="4940" y="50"/>
                  </a:lnTo>
                  <a:lnTo>
                    <a:pt x="4953" y="50"/>
                  </a:lnTo>
                  <a:lnTo>
                    <a:pt x="4966" y="63"/>
                  </a:lnTo>
                  <a:lnTo>
                    <a:pt x="4979" y="76"/>
                  </a:lnTo>
                  <a:lnTo>
                    <a:pt x="4979" y="63"/>
                  </a:lnTo>
                  <a:lnTo>
                    <a:pt x="4991" y="63"/>
                  </a:lnTo>
                  <a:lnTo>
                    <a:pt x="5004" y="63"/>
                  </a:lnTo>
                  <a:lnTo>
                    <a:pt x="5017" y="38"/>
                  </a:lnTo>
                  <a:lnTo>
                    <a:pt x="5029" y="63"/>
                  </a:lnTo>
                  <a:lnTo>
                    <a:pt x="5042" y="63"/>
                  </a:lnTo>
                  <a:lnTo>
                    <a:pt x="5055" y="63"/>
                  </a:lnTo>
                  <a:lnTo>
                    <a:pt x="5067" y="50"/>
                  </a:lnTo>
                  <a:lnTo>
                    <a:pt x="5080" y="63"/>
                  </a:lnTo>
                  <a:lnTo>
                    <a:pt x="5093" y="76"/>
                  </a:lnTo>
                  <a:lnTo>
                    <a:pt x="5106" y="76"/>
                  </a:lnTo>
                  <a:lnTo>
                    <a:pt x="5118" y="88"/>
                  </a:lnTo>
                  <a:lnTo>
                    <a:pt x="5131" y="76"/>
                  </a:lnTo>
                  <a:lnTo>
                    <a:pt x="5144" y="50"/>
                  </a:lnTo>
                  <a:lnTo>
                    <a:pt x="5156" y="38"/>
                  </a:lnTo>
                  <a:lnTo>
                    <a:pt x="5169" y="38"/>
                  </a:lnTo>
                  <a:lnTo>
                    <a:pt x="5182" y="50"/>
                  </a:lnTo>
                  <a:lnTo>
                    <a:pt x="5194" y="50"/>
                  </a:lnTo>
                  <a:lnTo>
                    <a:pt x="5207" y="38"/>
                  </a:lnTo>
                  <a:lnTo>
                    <a:pt x="5220" y="25"/>
                  </a:lnTo>
                  <a:lnTo>
                    <a:pt x="5220" y="12"/>
                  </a:lnTo>
                  <a:lnTo>
                    <a:pt x="5233" y="25"/>
                  </a:lnTo>
                  <a:lnTo>
                    <a:pt x="5245" y="38"/>
                  </a:lnTo>
                  <a:lnTo>
                    <a:pt x="5258" y="50"/>
                  </a:lnTo>
                  <a:lnTo>
                    <a:pt x="5271" y="38"/>
                  </a:lnTo>
                  <a:lnTo>
                    <a:pt x="5283" y="50"/>
                  </a:lnTo>
                  <a:lnTo>
                    <a:pt x="5296" y="38"/>
                  </a:lnTo>
                  <a:lnTo>
                    <a:pt x="5309" y="25"/>
                  </a:lnTo>
                  <a:lnTo>
                    <a:pt x="5321" y="38"/>
                  </a:lnTo>
                  <a:lnTo>
                    <a:pt x="5334" y="38"/>
                  </a:lnTo>
                  <a:lnTo>
                    <a:pt x="5347" y="38"/>
                  </a:lnTo>
                  <a:lnTo>
                    <a:pt x="5360" y="38"/>
                  </a:lnTo>
                  <a:lnTo>
                    <a:pt x="5372" y="38"/>
                  </a:lnTo>
                  <a:lnTo>
                    <a:pt x="5385" y="38"/>
                  </a:lnTo>
                  <a:lnTo>
                    <a:pt x="5398" y="50"/>
                  </a:lnTo>
                  <a:lnTo>
                    <a:pt x="5410" y="50"/>
                  </a:lnTo>
                  <a:lnTo>
                    <a:pt x="5423" y="63"/>
                  </a:lnTo>
                  <a:lnTo>
                    <a:pt x="5436" y="63"/>
                  </a:lnTo>
                  <a:lnTo>
                    <a:pt x="5448" y="50"/>
                  </a:lnTo>
                  <a:lnTo>
                    <a:pt x="5461" y="50"/>
                  </a:lnTo>
                  <a:lnTo>
                    <a:pt x="5474" y="63"/>
                  </a:lnTo>
                  <a:lnTo>
                    <a:pt x="5487" y="63"/>
                  </a:lnTo>
                  <a:lnTo>
                    <a:pt x="5499" y="63"/>
                  </a:lnTo>
                  <a:lnTo>
                    <a:pt x="5512" y="63"/>
                  </a:lnTo>
                  <a:lnTo>
                    <a:pt x="5525" y="63"/>
                  </a:lnTo>
                  <a:lnTo>
                    <a:pt x="5537" y="63"/>
                  </a:lnTo>
                  <a:lnTo>
                    <a:pt x="5550" y="63"/>
                  </a:lnTo>
                  <a:lnTo>
                    <a:pt x="5563" y="50"/>
                  </a:lnTo>
                  <a:lnTo>
                    <a:pt x="5575" y="50"/>
                  </a:lnTo>
                  <a:lnTo>
                    <a:pt x="5588" y="50"/>
                  </a:lnTo>
                  <a:lnTo>
                    <a:pt x="5601" y="63"/>
                  </a:lnTo>
                  <a:lnTo>
                    <a:pt x="5614" y="50"/>
                  </a:lnTo>
                  <a:lnTo>
                    <a:pt x="5626" y="50"/>
                  </a:lnTo>
                  <a:lnTo>
                    <a:pt x="5639" y="50"/>
                  </a:lnTo>
                  <a:lnTo>
                    <a:pt x="5652" y="50"/>
                  </a:lnTo>
                  <a:lnTo>
                    <a:pt x="5664" y="50"/>
                  </a:lnTo>
                  <a:lnTo>
                    <a:pt x="5677" y="50"/>
                  </a:lnTo>
                  <a:lnTo>
                    <a:pt x="5690" y="50"/>
                  </a:lnTo>
                  <a:lnTo>
                    <a:pt x="5702" y="63"/>
                  </a:lnTo>
                  <a:lnTo>
                    <a:pt x="5715" y="50"/>
                  </a:lnTo>
                  <a:lnTo>
                    <a:pt x="5728" y="50"/>
                  </a:lnTo>
                  <a:lnTo>
                    <a:pt x="5741" y="50"/>
                  </a:lnTo>
                  <a:lnTo>
                    <a:pt x="5753" y="50"/>
                  </a:lnTo>
                  <a:lnTo>
                    <a:pt x="5766" y="50"/>
                  </a:lnTo>
                  <a:lnTo>
                    <a:pt x="5779" y="50"/>
                  </a:lnTo>
                  <a:lnTo>
                    <a:pt x="5791" y="50"/>
                  </a:lnTo>
                  <a:lnTo>
                    <a:pt x="5804" y="63"/>
                  </a:lnTo>
                  <a:lnTo>
                    <a:pt x="5817" y="50"/>
                  </a:lnTo>
                  <a:lnTo>
                    <a:pt x="5829" y="50"/>
                  </a:lnTo>
                  <a:lnTo>
                    <a:pt x="5842" y="50"/>
                  </a:lnTo>
                  <a:lnTo>
                    <a:pt x="5855" y="50"/>
                  </a:lnTo>
                  <a:lnTo>
                    <a:pt x="5868" y="50"/>
                  </a:lnTo>
                  <a:lnTo>
                    <a:pt x="5880" y="50"/>
                  </a:lnTo>
                  <a:lnTo>
                    <a:pt x="5893" y="50"/>
                  </a:lnTo>
                  <a:lnTo>
                    <a:pt x="5906" y="50"/>
                  </a:lnTo>
                  <a:lnTo>
                    <a:pt x="5918" y="63"/>
                  </a:lnTo>
                  <a:lnTo>
                    <a:pt x="5931" y="63"/>
                  </a:lnTo>
                  <a:lnTo>
                    <a:pt x="5944" y="50"/>
                  </a:lnTo>
                  <a:lnTo>
                    <a:pt x="5956" y="50"/>
                  </a:lnTo>
                  <a:lnTo>
                    <a:pt x="5969" y="50"/>
                  </a:lnTo>
                  <a:lnTo>
                    <a:pt x="5982" y="63"/>
                  </a:lnTo>
                  <a:lnTo>
                    <a:pt x="5995" y="63"/>
                  </a:lnTo>
                  <a:lnTo>
                    <a:pt x="6007" y="63"/>
                  </a:lnTo>
                  <a:lnTo>
                    <a:pt x="6020" y="63"/>
                  </a:lnTo>
                  <a:lnTo>
                    <a:pt x="6033" y="63"/>
                  </a:lnTo>
                  <a:lnTo>
                    <a:pt x="6045" y="63"/>
                  </a:lnTo>
                  <a:lnTo>
                    <a:pt x="6058" y="63"/>
                  </a:lnTo>
                  <a:lnTo>
                    <a:pt x="6071" y="63"/>
                  </a:lnTo>
                  <a:lnTo>
                    <a:pt x="6083" y="63"/>
                  </a:lnTo>
                  <a:lnTo>
                    <a:pt x="6096" y="63"/>
                  </a:lnTo>
                  <a:lnTo>
                    <a:pt x="6109" y="63"/>
                  </a:lnTo>
                  <a:lnTo>
                    <a:pt x="6122" y="63"/>
                  </a:lnTo>
                  <a:lnTo>
                    <a:pt x="6134" y="63"/>
                  </a:lnTo>
                  <a:lnTo>
                    <a:pt x="6147" y="63"/>
                  </a:lnTo>
                  <a:lnTo>
                    <a:pt x="6160" y="63"/>
                  </a:lnTo>
                  <a:lnTo>
                    <a:pt x="6172" y="76"/>
                  </a:lnTo>
                  <a:lnTo>
                    <a:pt x="6185" y="76"/>
                  </a:lnTo>
                  <a:lnTo>
                    <a:pt x="6198" y="63"/>
                  </a:lnTo>
                  <a:lnTo>
                    <a:pt x="6211" y="76"/>
                  </a:lnTo>
                  <a:lnTo>
                    <a:pt x="6223" y="76"/>
                  </a:lnTo>
                  <a:lnTo>
                    <a:pt x="6236" y="76"/>
                  </a:lnTo>
                  <a:lnTo>
                    <a:pt x="6249" y="76"/>
                  </a:lnTo>
                  <a:lnTo>
                    <a:pt x="6261" y="88"/>
                  </a:lnTo>
                  <a:lnTo>
                    <a:pt x="6274" y="101"/>
                  </a:lnTo>
                  <a:lnTo>
                    <a:pt x="6287" y="114"/>
                  </a:lnTo>
                  <a:lnTo>
                    <a:pt x="6299" y="114"/>
                  </a:lnTo>
                  <a:lnTo>
                    <a:pt x="6312" y="139"/>
                  </a:lnTo>
                  <a:lnTo>
                    <a:pt x="6325" y="139"/>
                  </a:lnTo>
                  <a:lnTo>
                    <a:pt x="6338" y="139"/>
                  </a:lnTo>
                  <a:lnTo>
                    <a:pt x="6350" y="139"/>
                  </a:lnTo>
                  <a:lnTo>
                    <a:pt x="6363" y="139"/>
                  </a:lnTo>
                  <a:lnTo>
                    <a:pt x="6376" y="127"/>
                  </a:lnTo>
                  <a:lnTo>
                    <a:pt x="6388" y="127"/>
                  </a:lnTo>
                  <a:lnTo>
                    <a:pt x="6401" y="127"/>
                  </a:lnTo>
                  <a:lnTo>
                    <a:pt x="6414" y="127"/>
                  </a:lnTo>
                  <a:lnTo>
                    <a:pt x="6426" y="127"/>
                  </a:lnTo>
                  <a:lnTo>
                    <a:pt x="6439" y="114"/>
                  </a:lnTo>
                  <a:lnTo>
                    <a:pt x="6452" y="114"/>
                  </a:lnTo>
                  <a:lnTo>
                    <a:pt x="6465" y="114"/>
                  </a:lnTo>
                  <a:lnTo>
                    <a:pt x="6477" y="114"/>
                  </a:lnTo>
                  <a:lnTo>
                    <a:pt x="6490" y="101"/>
                  </a:lnTo>
                  <a:lnTo>
                    <a:pt x="6503" y="101"/>
                  </a:lnTo>
                  <a:lnTo>
                    <a:pt x="6515" y="101"/>
                  </a:lnTo>
                  <a:lnTo>
                    <a:pt x="6528" y="101"/>
                  </a:lnTo>
                  <a:lnTo>
                    <a:pt x="6541" y="101"/>
                  </a:lnTo>
                  <a:lnTo>
                    <a:pt x="6553" y="114"/>
                  </a:lnTo>
                  <a:lnTo>
                    <a:pt x="6566" y="114"/>
                  </a:lnTo>
                  <a:lnTo>
                    <a:pt x="6579" y="114"/>
                  </a:lnTo>
                  <a:lnTo>
                    <a:pt x="6592" y="114"/>
                  </a:lnTo>
                  <a:lnTo>
                    <a:pt x="6604" y="114"/>
                  </a:lnTo>
                  <a:lnTo>
                    <a:pt x="6617" y="127"/>
                  </a:lnTo>
                  <a:lnTo>
                    <a:pt x="6630" y="114"/>
                  </a:lnTo>
                  <a:lnTo>
                    <a:pt x="6642" y="127"/>
                  </a:lnTo>
                  <a:lnTo>
                    <a:pt x="6655" y="127"/>
                  </a:lnTo>
                  <a:lnTo>
                    <a:pt x="6668" y="127"/>
                  </a:lnTo>
                  <a:lnTo>
                    <a:pt x="6680" y="127"/>
                  </a:lnTo>
                  <a:lnTo>
                    <a:pt x="6693" y="127"/>
                  </a:lnTo>
                  <a:lnTo>
                    <a:pt x="6706" y="139"/>
                  </a:lnTo>
                  <a:lnTo>
                    <a:pt x="6719" y="139"/>
                  </a:lnTo>
                  <a:lnTo>
                    <a:pt x="6731" y="139"/>
                  </a:lnTo>
                  <a:lnTo>
                    <a:pt x="6744" y="139"/>
                  </a:lnTo>
                  <a:lnTo>
                    <a:pt x="6757" y="139"/>
                  </a:lnTo>
                  <a:lnTo>
                    <a:pt x="6769" y="152"/>
                  </a:lnTo>
                  <a:lnTo>
                    <a:pt x="6782" y="152"/>
                  </a:lnTo>
                  <a:lnTo>
                    <a:pt x="6795" y="152"/>
                  </a:lnTo>
                  <a:lnTo>
                    <a:pt x="6807" y="152"/>
                  </a:lnTo>
                  <a:lnTo>
                    <a:pt x="6820" y="152"/>
                  </a:lnTo>
                  <a:lnTo>
                    <a:pt x="6833" y="152"/>
                  </a:lnTo>
                  <a:lnTo>
                    <a:pt x="6846" y="152"/>
                  </a:lnTo>
                  <a:lnTo>
                    <a:pt x="6858" y="152"/>
                  </a:lnTo>
                  <a:lnTo>
                    <a:pt x="6871" y="139"/>
                  </a:lnTo>
                  <a:lnTo>
                    <a:pt x="6884" y="152"/>
                  </a:lnTo>
                  <a:lnTo>
                    <a:pt x="6896" y="152"/>
                  </a:lnTo>
                  <a:lnTo>
                    <a:pt x="6909" y="152"/>
                  </a:lnTo>
                  <a:lnTo>
                    <a:pt x="6922" y="152"/>
                  </a:lnTo>
                  <a:lnTo>
                    <a:pt x="6934" y="152"/>
                  </a:lnTo>
                  <a:lnTo>
                    <a:pt x="6947" y="139"/>
                  </a:lnTo>
                  <a:lnTo>
                    <a:pt x="6960" y="139"/>
                  </a:lnTo>
                  <a:lnTo>
                    <a:pt x="6973" y="152"/>
                  </a:lnTo>
                  <a:lnTo>
                    <a:pt x="6985" y="139"/>
                  </a:lnTo>
                  <a:lnTo>
                    <a:pt x="6998" y="152"/>
                  </a:lnTo>
                  <a:lnTo>
                    <a:pt x="7011" y="152"/>
                  </a:lnTo>
                  <a:lnTo>
                    <a:pt x="7023" y="152"/>
                  </a:lnTo>
                  <a:lnTo>
                    <a:pt x="7036" y="139"/>
                  </a:lnTo>
                  <a:lnTo>
                    <a:pt x="7049" y="139"/>
                  </a:lnTo>
                  <a:lnTo>
                    <a:pt x="7061" y="139"/>
                  </a:lnTo>
                  <a:lnTo>
                    <a:pt x="7074" y="139"/>
                  </a:lnTo>
                  <a:lnTo>
                    <a:pt x="7087" y="139"/>
                  </a:lnTo>
                  <a:lnTo>
                    <a:pt x="7100" y="139"/>
                  </a:lnTo>
                  <a:lnTo>
                    <a:pt x="7112" y="139"/>
                  </a:lnTo>
                  <a:lnTo>
                    <a:pt x="7125" y="139"/>
                  </a:lnTo>
                  <a:lnTo>
                    <a:pt x="7138" y="139"/>
                  </a:lnTo>
                  <a:lnTo>
                    <a:pt x="7150" y="139"/>
                  </a:lnTo>
                  <a:lnTo>
                    <a:pt x="7163" y="139"/>
                  </a:lnTo>
                  <a:lnTo>
                    <a:pt x="7176" y="139"/>
                  </a:lnTo>
                  <a:lnTo>
                    <a:pt x="7188" y="139"/>
                  </a:lnTo>
                  <a:lnTo>
                    <a:pt x="7201" y="139"/>
                  </a:lnTo>
                  <a:lnTo>
                    <a:pt x="7214" y="139"/>
                  </a:lnTo>
                  <a:lnTo>
                    <a:pt x="7227" y="139"/>
                  </a:lnTo>
                  <a:lnTo>
                    <a:pt x="7239" y="139"/>
                  </a:lnTo>
                  <a:lnTo>
                    <a:pt x="7252" y="139"/>
                  </a:lnTo>
                  <a:lnTo>
                    <a:pt x="7265" y="139"/>
                  </a:lnTo>
                  <a:lnTo>
                    <a:pt x="7277" y="139"/>
                  </a:lnTo>
                  <a:lnTo>
                    <a:pt x="7290" y="139"/>
                  </a:lnTo>
                  <a:lnTo>
                    <a:pt x="7303" y="152"/>
                  </a:lnTo>
                  <a:lnTo>
                    <a:pt x="7315" y="152"/>
                  </a:lnTo>
                  <a:lnTo>
                    <a:pt x="7328" y="165"/>
                  </a:lnTo>
                  <a:lnTo>
                    <a:pt x="7341" y="165"/>
                  </a:lnTo>
                  <a:lnTo>
                    <a:pt x="7354" y="165"/>
                  </a:lnTo>
                  <a:lnTo>
                    <a:pt x="7366" y="165"/>
                  </a:lnTo>
                  <a:lnTo>
                    <a:pt x="7379" y="165"/>
                  </a:lnTo>
                  <a:lnTo>
                    <a:pt x="7392" y="165"/>
                  </a:lnTo>
                  <a:lnTo>
                    <a:pt x="7404" y="152"/>
                  </a:lnTo>
                  <a:lnTo>
                    <a:pt x="7417" y="152"/>
                  </a:lnTo>
                  <a:lnTo>
                    <a:pt x="7430" y="152"/>
                  </a:lnTo>
                  <a:lnTo>
                    <a:pt x="7442" y="139"/>
                  </a:lnTo>
                  <a:lnTo>
                    <a:pt x="7455" y="152"/>
                  </a:lnTo>
                  <a:lnTo>
                    <a:pt x="7468" y="139"/>
                  </a:lnTo>
                  <a:lnTo>
                    <a:pt x="7481" y="152"/>
                  </a:lnTo>
                  <a:lnTo>
                    <a:pt x="7493" y="165"/>
                  </a:lnTo>
                  <a:lnTo>
                    <a:pt x="7506" y="165"/>
                  </a:lnTo>
                  <a:lnTo>
                    <a:pt x="7519" y="165"/>
                  </a:lnTo>
                  <a:lnTo>
                    <a:pt x="7531" y="165"/>
                  </a:lnTo>
                  <a:lnTo>
                    <a:pt x="7544" y="177"/>
                  </a:lnTo>
                  <a:lnTo>
                    <a:pt x="7557" y="190"/>
                  </a:lnTo>
                  <a:lnTo>
                    <a:pt x="7569" y="203"/>
                  </a:lnTo>
                  <a:lnTo>
                    <a:pt x="7582" y="215"/>
                  </a:lnTo>
                  <a:lnTo>
                    <a:pt x="7595" y="253"/>
                  </a:lnTo>
                  <a:lnTo>
                    <a:pt x="7608" y="266"/>
                  </a:lnTo>
                  <a:lnTo>
                    <a:pt x="7620" y="304"/>
                  </a:lnTo>
                  <a:lnTo>
                    <a:pt x="7633" y="418"/>
                  </a:lnTo>
                  <a:lnTo>
                    <a:pt x="7646" y="596"/>
                  </a:lnTo>
                  <a:lnTo>
                    <a:pt x="7658" y="1459"/>
                  </a:lnTo>
                  <a:lnTo>
                    <a:pt x="7671" y="2347"/>
                  </a:lnTo>
                  <a:lnTo>
                    <a:pt x="7684" y="2550"/>
                  </a:lnTo>
                  <a:lnTo>
                    <a:pt x="7684" y="2410"/>
                  </a:lnTo>
                  <a:lnTo>
                    <a:pt x="7696" y="2246"/>
                  </a:lnTo>
                  <a:lnTo>
                    <a:pt x="7696" y="2207"/>
                  </a:lnTo>
                  <a:lnTo>
                    <a:pt x="7709" y="2258"/>
                  </a:lnTo>
                  <a:lnTo>
                    <a:pt x="7709" y="2284"/>
                  </a:lnTo>
                  <a:lnTo>
                    <a:pt x="7722" y="2246"/>
                  </a:lnTo>
                  <a:lnTo>
                    <a:pt x="7735" y="1789"/>
                  </a:lnTo>
                  <a:lnTo>
                    <a:pt x="7747" y="1408"/>
                  </a:lnTo>
                  <a:lnTo>
                    <a:pt x="7760" y="1078"/>
                  </a:lnTo>
                  <a:lnTo>
                    <a:pt x="7773" y="951"/>
                  </a:lnTo>
                  <a:lnTo>
                    <a:pt x="7785" y="774"/>
                  </a:lnTo>
                  <a:lnTo>
                    <a:pt x="7798" y="698"/>
                  </a:lnTo>
                  <a:lnTo>
                    <a:pt x="7811" y="634"/>
                  </a:lnTo>
                  <a:lnTo>
                    <a:pt x="7823" y="609"/>
                  </a:lnTo>
                  <a:lnTo>
                    <a:pt x="7836" y="558"/>
                  </a:lnTo>
                  <a:lnTo>
                    <a:pt x="7849" y="507"/>
                  </a:lnTo>
                  <a:lnTo>
                    <a:pt x="7862" y="469"/>
                  </a:lnTo>
                  <a:lnTo>
                    <a:pt x="7874" y="406"/>
                  </a:lnTo>
                  <a:lnTo>
                    <a:pt x="7887" y="355"/>
                  </a:lnTo>
                  <a:lnTo>
                    <a:pt x="7900" y="304"/>
                  </a:lnTo>
                  <a:lnTo>
                    <a:pt x="7912" y="279"/>
                  </a:lnTo>
                  <a:lnTo>
                    <a:pt x="7925" y="253"/>
                  </a:lnTo>
                  <a:lnTo>
                    <a:pt x="7938" y="241"/>
                  </a:lnTo>
                  <a:lnTo>
                    <a:pt x="7950" y="228"/>
                  </a:lnTo>
                  <a:lnTo>
                    <a:pt x="7963" y="215"/>
                  </a:lnTo>
                  <a:lnTo>
                    <a:pt x="7976" y="215"/>
                  </a:lnTo>
                  <a:lnTo>
                    <a:pt x="7989" y="203"/>
                  </a:lnTo>
                  <a:lnTo>
                    <a:pt x="8001" y="203"/>
                  </a:lnTo>
                  <a:lnTo>
                    <a:pt x="8014" y="203"/>
                  </a:lnTo>
                  <a:lnTo>
                    <a:pt x="8027" y="203"/>
                  </a:lnTo>
                  <a:lnTo>
                    <a:pt x="8039" y="203"/>
                  </a:lnTo>
                  <a:lnTo>
                    <a:pt x="8052" y="203"/>
                  </a:lnTo>
                  <a:lnTo>
                    <a:pt x="8065" y="203"/>
                  </a:lnTo>
                  <a:lnTo>
                    <a:pt x="8077" y="215"/>
                  </a:lnTo>
                  <a:lnTo>
                    <a:pt x="8090" y="215"/>
                  </a:lnTo>
                  <a:lnTo>
                    <a:pt x="8103" y="228"/>
                  </a:lnTo>
                  <a:lnTo>
                    <a:pt x="8116" y="266"/>
                  </a:lnTo>
                  <a:lnTo>
                    <a:pt x="8128" y="304"/>
                  </a:lnTo>
                  <a:lnTo>
                    <a:pt x="8141" y="393"/>
                  </a:lnTo>
                  <a:lnTo>
                    <a:pt x="8154" y="406"/>
                  </a:lnTo>
                  <a:lnTo>
                    <a:pt x="8166" y="393"/>
                  </a:lnTo>
                  <a:lnTo>
                    <a:pt x="8179" y="393"/>
                  </a:lnTo>
                  <a:lnTo>
                    <a:pt x="8192" y="393"/>
                  </a:lnTo>
                  <a:lnTo>
                    <a:pt x="8204" y="393"/>
                  </a:lnTo>
                  <a:lnTo>
                    <a:pt x="8217" y="368"/>
                  </a:lnTo>
                  <a:lnTo>
                    <a:pt x="8230" y="342"/>
                  </a:lnTo>
                  <a:lnTo>
                    <a:pt x="8243" y="317"/>
                  </a:lnTo>
                  <a:lnTo>
                    <a:pt x="8255" y="317"/>
                  </a:lnTo>
                  <a:lnTo>
                    <a:pt x="8268" y="317"/>
                  </a:lnTo>
                  <a:lnTo>
                    <a:pt x="8281" y="304"/>
                  </a:lnTo>
                  <a:lnTo>
                    <a:pt x="8293" y="291"/>
                  </a:lnTo>
                  <a:lnTo>
                    <a:pt x="8306" y="266"/>
                  </a:lnTo>
                  <a:lnTo>
                    <a:pt x="8319" y="253"/>
                  </a:lnTo>
                  <a:lnTo>
                    <a:pt x="8331" y="241"/>
                  </a:lnTo>
                  <a:lnTo>
                    <a:pt x="8344" y="241"/>
                  </a:lnTo>
                  <a:lnTo>
                    <a:pt x="8357" y="228"/>
                  </a:lnTo>
                  <a:lnTo>
                    <a:pt x="8370" y="215"/>
                  </a:lnTo>
                  <a:lnTo>
                    <a:pt x="8382" y="203"/>
                  </a:lnTo>
                  <a:lnTo>
                    <a:pt x="8395" y="203"/>
                  </a:lnTo>
                  <a:lnTo>
                    <a:pt x="8408" y="203"/>
                  </a:lnTo>
                  <a:lnTo>
                    <a:pt x="8420" y="203"/>
                  </a:lnTo>
                  <a:lnTo>
                    <a:pt x="8433" y="215"/>
                  </a:lnTo>
                  <a:lnTo>
                    <a:pt x="8446" y="215"/>
                  </a:lnTo>
                  <a:lnTo>
                    <a:pt x="8459" y="228"/>
                  </a:lnTo>
                  <a:lnTo>
                    <a:pt x="8471" y="228"/>
                  </a:lnTo>
                  <a:lnTo>
                    <a:pt x="8484" y="241"/>
                  </a:lnTo>
                  <a:lnTo>
                    <a:pt x="8497" y="241"/>
                  </a:lnTo>
                  <a:lnTo>
                    <a:pt x="8509" y="241"/>
                  </a:lnTo>
                  <a:lnTo>
                    <a:pt x="8522" y="241"/>
                  </a:lnTo>
                  <a:lnTo>
                    <a:pt x="8535" y="241"/>
                  </a:lnTo>
                  <a:lnTo>
                    <a:pt x="8547" y="228"/>
                  </a:lnTo>
                  <a:lnTo>
                    <a:pt x="8560" y="228"/>
                  </a:lnTo>
                  <a:lnTo>
                    <a:pt x="8573" y="215"/>
                  </a:lnTo>
                  <a:lnTo>
                    <a:pt x="8586" y="215"/>
                  </a:lnTo>
                  <a:lnTo>
                    <a:pt x="8598" y="203"/>
                  </a:lnTo>
                  <a:lnTo>
                    <a:pt x="8611" y="203"/>
                  </a:lnTo>
                  <a:lnTo>
                    <a:pt x="8624" y="203"/>
                  </a:lnTo>
                  <a:lnTo>
                    <a:pt x="8636" y="203"/>
                  </a:lnTo>
                  <a:lnTo>
                    <a:pt x="8649" y="203"/>
                  </a:lnTo>
                  <a:lnTo>
                    <a:pt x="8662" y="203"/>
                  </a:lnTo>
                  <a:lnTo>
                    <a:pt x="8674" y="203"/>
                  </a:lnTo>
                  <a:lnTo>
                    <a:pt x="8687" y="203"/>
                  </a:lnTo>
                  <a:lnTo>
                    <a:pt x="8700" y="203"/>
                  </a:lnTo>
                  <a:lnTo>
                    <a:pt x="8713" y="215"/>
                  </a:lnTo>
                  <a:lnTo>
                    <a:pt x="8725" y="215"/>
                  </a:lnTo>
                  <a:lnTo>
                    <a:pt x="8738" y="228"/>
                  </a:lnTo>
                  <a:lnTo>
                    <a:pt x="8751" y="215"/>
                  </a:lnTo>
                  <a:lnTo>
                    <a:pt x="8763" y="215"/>
                  </a:lnTo>
                  <a:lnTo>
                    <a:pt x="8776" y="215"/>
                  </a:lnTo>
                  <a:lnTo>
                    <a:pt x="8789" y="203"/>
                  </a:lnTo>
                  <a:lnTo>
                    <a:pt x="8801" y="203"/>
                  </a:lnTo>
                  <a:lnTo>
                    <a:pt x="8814" y="190"/>
                  </a:lnTo>
                  <a:lnTo>
                    <a:pt x="8827" y="190"/>
                  </a:lnTo>
                  <a:lnTo>
                    <a:pt x="8840" y="190"/>
                  </a:lnTo>
                  <a:lnTo>
                    <a:pt x="8852" y="190"/>
                  </a:lnTo>
                  <a:lnTo>
                    <a:pt x="8865" y="190"/>
                  </a:lnTo>
                  <a:lnTo>
                    <a:pt x="8878" y="177"/>
                  </a:lnTo>
                  <a:lnTo>
                    <a:pt x="8890" y="177"/>
                  </a:lnTo>
                  <a:lnTo>
                    <a:pt x="8903" y="177"/>
                  </a:lnTo>
                  <a:lnTo>
                    <a:pt x="8916" y="177"/>
                  </a:lnTo>
                  <a:lnTo>
                    <a:pt x="8928" y="177"/>
                  </a:lnTo>
                  <a:lnTo>
                    <a:pt x="8941" y="165"/>
                  </a:lnTo>
                  <a:lnTo>
                    <a:pt x="8954" y="165"/>
                  </a:lnTo>
                  <a:lnTo>
                    <a:pt x="8967" y="177"/>
                  </a:lnTo>
                  <a:lnTo>
                    <a:pt x="8979" y="165"/>
                  </a:lnTo>
                  <a:lnTo>
                    <a:pt x="8992" y="165"/>
                  </a:lnTo>
                  <a:lnTo>
                    <a:pt x="9005" y="165"/>
                  </a:lnTo>
                  <a:lnTo>
                    <a:pt x="9017" y="165"/>
                  </a:lnTo>
                  <a:lnTo>
                    <a:pt x="9030" y="177"/>
                  </a:lnTo>
                  <a:lnTo>
                    <a:pt x="9043" y="177"/>
                  </a:lnTo>
                  <a:lnTo>
                    <a:pt x="9055" y="177"/>
                  </a:lnTo>
                  <a:lnTo>
                    <a:pt x="9068" y="177"/>
                  </a:lnTo>
                  <a:lnTo>
                    <a:pt x="9081" y="177"/>
                  </a:lnTo>
                  <a:lnTo>
                    <a:pt x="9094" y="165"/>
                  </a:lnTo>
                  <a:lnTo>
                    <a:pt x="9106" y="165"/>
                  </a:lnTo>
                  <a:lnTo>
                    <a:pt x="9119" y="165"/>
                  </a:lnTo>
                  <a:lnTo>
                    <a:pt x="9132" y="177"/>
                  </a:lnTo>
                  <a:lnTo>
                    <a:pt x="9144" y="177"/>
                  </a:lnTo>
                  <a:lnTo>
                    <a:pt x="9157" y="177"/>
                  </a:lnTo>
                  <a:lnTo>
                    <a:pt x="9170" y="177"/>
                  </a:lnTo>
                  <a:lnTo>
                    <a:pt x="9182" y="177"/>
                  </a:lnTo>
                  <a:lnTo>
                    <a:pt x="9195" y="177"/>
                  </a:lnTo>
                  <a:lnTo>
                    <a:pt x="9208" y="190"/>
                  </a:lnTo>
                  <a:lnTo>
                    <a:pt x="9221" y="190"/>
                  </a:lnTo>
                  <a:lnTo>
                    <a:pt x="9233" y="190"/>
                  </a:lnTo>
                  <a:lnTo>
                    <a:pt x="9246" y="190"/>
                  </a:lnTo>
                  <a:lnTo>
                    <a:pt x="9259" y="190"/>
                  </a:lnTo>
                  <a:lnTo>
                    <a:pt x="9271" y="190"/>
                  </a:lnTo>
                  <a:lnTo>
                    <a:pt x="9284" y="190"/>
                  </a:lnTo>
                  <a:lnTo>
                    <a:pt x="9297" y="190"/>
                  </a:lnTo>
                  <a:lnTo>
                    <a:pt x="9309" y="177"/>
                  </a:lnTo>
                  <a:lnTo>
                    <a:pt x="9322" y="177"/>
                  </a:lnTo>
                  <a:lnTo>
                    <a:pt x="9335" y="177"/>
                  </a:lnTo>
                  <a:lnTo>
                    <a:pt x="9348" y="177"/>
                  </a:lnTo>
                  <a:lnTo>
                    <a:pt x="9360" y="177"/>
                  </a:lnTo>
                  <a:lnTo>
                    <a:pt x="9373" y="177"/>
                  </a:lnTo>
                  <a:lnTo>
                    <a:pt x="9386" y="177"/>
                  </a:lnTo>
                  <a:lnTo>
                    <a:pt x="9398" y="190"/>
                  </a:lnTo>
                  <a:lnTo>
                    <a:pt x="9411" y="190"/>
                  </a:lnTo>
                  <a:lnTo>
                    <a:pt x="9424" y="190"/>
                  </a:lnTo>
                  <a:lnTo>
                    <a:pt x="9436" y="190"/>
                  </a:lnTo>
                  <a:lnTo>
                    <a:pt x="9449" y="190"/>
                  </a:lnTo>
                  <a:lnTo>
                    <a:pt x="9462" y="190"/>
                  </a:lnTo>
                  <a:lnTo>
                    <a:pt x="9475" y="190"/>
                  </a:lnTo>
                  <a:lnTo>
                    <a:pt x="9487" y="190"/>
                  </a:lnTo>
                  <a:lnTo>
                    <a:pt x="9500" y="190"/>
                  </a:lnTo>
                  <a:lnTo>
                    <a:pt x="9513" y="190"/>
                  </a:lnTo>
                  <a:lnTo>
                    <a:pt x="9525" y="190"/>
                  </a:lnTo>
                  <a:lnTo>
                    <a:pt x="9538" y="203"/>
                  </a:lnTo>
                  <a:lnTo>
                    <a:pt x="9551" y="203"/>
                  </a:lnTo>
                  <a:lnTo>
                    <a:pt x="9563" y="203"/>
                  </a:lnTo>
                  <a:lnTo>
                    <a:pt x="9576" y="203"/>
                  </a:lnTo>
                  <a:lnTo>
                    <a:pt x="9589" y="215"/>
                  </a:lnTo>
                  <a:lnTo>
                    <a:pt x="9602" y="215"/>
                  </a:lnTo>
                  <a:lnTo>
                    <a:pt x="9614" y="215"/>
                  </a:lnTo>
                  <a:lnTo>
                    <a:pt x="9627" y="215"/>
                  </a:lnTo>
                  <a:lnTo>
                    <a:pt x="9640" y="215"/>
                  </a:lnTo>
                  <a:lnTo>
                    <a:pt x="9652" y="215"/>
                  </a:lnTo>
                  <a:lnTo>
                    <a:pt x="9665" y="203"/>
                  </a:lnTo>
                  <a:lnTo>
                    <a:pt x="9678" y="203"/>
                  </a:lnTo>
                  <a:lnTo>
                    <a:pt x="9690" y="190"/>
                  </a:lnTo>
                  <a:lnTo>
                    <a:pt x="9703" y="190"/>
                  </a:lnTo>
                  <a:lnTo>
                    <a:pt x="9716" y="190"/>
                  </a:lnTo>
                  <a:lnTo>
                    <a:pt x="9729" y="190"/>
                  </a:lnTo>
                  <a:lnTo>
                    <a:pt x="9741" y="190"/>
                  </a:lnTo>
                  <a:lnTo>
                    <a:pt x="9754" y="190"/>
                  </a:lnTo>
                  <a:lnTo>
                    <a:pt x="9767" y="190"/>
                  </a:lnTo>
                  <a:lnTo>
                    <a:pt x="9779" y="190"/>
                  </a:lnTo>
                  <a:lnTo>
                    <a:pt x="9792" y="190"/>
                  </a:lnTo>
                  <a:lnTo>
                    <a:pt x="9805" y="177"/>
                  </a:lnTo>
                  <a:lnTo>
                    <a:pt x="9817" y="177"/>
                  </a:lnTo>
                  <a:lnTo>
                    <a:pt x="9830" y="177"/>
                  </a:lnTo>
                  <a:lnTo>
                    <a:pt x="9843" y="177"/>
                  </a:lnTo>
                  <a:lnTo>
                    <a:pt x="9856" y="177"/>
                  </a:lnTo>
                  <a:lnTo>
                    <a:pt x="9868" y="177"/>
                  </a:lnTo>
                  <a:lnTo>
                    <a:pt x="9881" y="177"/>
                  </a:lnTo>
                  <a:lnTo>
                    <a:pt x="9894" y="177"/>
                  </a:lnTo>
                  <a:lnTo>
                    <a:pt x="9906" y="165"/>
                  </a:lnTo>
                  <a:lnTo>
                    <a:pt x="9919" y="165"/>
                  </a:lnTo>
                  <a:lnTo>
                    <a:pt x="9932" y="165"/>
                  </a:lnTo>
                  <a:lnTo>
                    <a:pt x="9944" y="165"/>
                  </a:lnTo>
                  <a:lnTo>
                    <a:pt x="9957" y="165"/>
                  </a:lnTo>
                  <a:lnTo>
                    <a:pt x="9970" y="165"/>
                  </a:lnTo>
                  <a:lnTo>
                    <a:pt x="9983" y="152"/>
                  </a:lnTo>
                  <a:lnTo>
                    <a:pt x="9995" y="152"/>
                  </a:lnTo>
                  <a:lnTo>
                    <a:pt x="10008" y="152"/>
                  </a:lnTo>
                  <a:lnTo>
                    <a:pt x="10021" y="139"/>
                  </a:lnTo>
                  <a:lnTo>
                    <a:pt x="10033" y="139"/>
                  </a:lnTo>
                  <a:lnTo>
                    <a:pt x="10046" y="139"/>
                  </a:lnTo>
                  <a:lnTo>
                    <a:pt x="10059" y="139"/>
                  </a:lnTo>
                  <a:lnTo>
                    <a:pt x="10071" y="139"/>
                  </a:lnTo>
                  <a:lnTo>
                    <a:pt x="10084" y="127"/>
                  </a:lnTo>
                  <a:lnTo>
                    <a:pt x="10097" y="127"/>
                  </a:lnTo>
                  <a:lnTo>
                    <a:pt x="10110" y="127"/>
                  </a:lnTo>
                  <a:lnTo>
                    <a:pt x="10122" y="127"/>
                  </a:lnTo>
                  <a:lnTo>
                    <a:pt x="10135" y="127"/>
                  </a:lnTo>
                  <a:lnTo>
                    <a:pt x="10148" y="127"/>
                  </a:lnTo>
                  <a:lnTo>
                    <a:pt x="10160" y="127"/>
                  </a:lnTo>
                  <a:lnTo>
                    <a:pt x="10173" y="127"/>
                  </a:lnTo>
                  <a:lnTo>
                    <a:pt x="10186" y="127"/>
                  </a:lnTo>
                  <a:lnTo>
                    <a:pt x="10198" y="127"/>
                  </a:lnTo>
                  <a:lnTo>
                    <a:pt x="10211" y="127"/>
                  </a:lnTo>
                  <a:lnTo>
                    <a:pt x="10224" y="127"/>
                  </a:lnTo>
                  <a:lnTo>
                    <a:pt x="10237" y="127"/>
                  </a:lnTo>
                  <a:lnTo>
                    <a:pt x="10249" y="127"/>
                  </a:lnTo>
                  <a:lnTo>
                    <a:pt x="10262" y="127"/>
                  </a:lnTo>
                  <a:lnTo>
                    <a:pt x="10275" y="127"/>
                  </a:lnTo>
                  <a:lnTo>
                    <a:pt x="10287" y="114"/>
                  </a:lnTo>
                  <a:lnTo>
                    <a:pt x="10300" y="114"/>
                  </a:lnTo>
                  <a:lnTo>
                    <a:pt x="10313" y="127"/>
                  </a:lnTo>
                  <a:lnTo>
                    <a:pt x="10325" y="127"/>
                  </a:lnTo>
                  <a:lnTo>
                    <a:pt x="10338" y="127"/>
                  </a:lnTo>
                  <a:lnTo>
                    <a:pt x="10351" y="114"/>
                  </a:lnTo>
                  <a:lnTo>
                    <a:pt x="10364" y="114"/>
                  </a:lnTo>
                  <a:lnTo>
                    <a:pt x="10376" y="127"/>
                  </a:lnTo>
                  <a:lnTo>
                    <a:pt x="10389" y="127"/>
                  </a:lnTo>
                  <a:lnTo>
                    <a:pt x="10402" y="127"/>
                  </a:lnTo>
                  <a:lnTo>
                    <a:pt x="10414" y="127"/>
                  </a:lnTo>
                  <a:lnTo>
                    <a:pt x="10414" y="114"/>
                  </a:lnTo>
                  <a:lnTo>
                    <a:pt x="10427" y="127"/>
                  </a:lnTo>
                  <a:lnTo>
                    <a:pt x="10440" y="127"/>
                  </a:lnTo>
                  <a:lnTo>
                    <a:pt x="10452" y="114"/>
                  </a:lnTo>
                  <a:lnTo>
                    <a:pt x="10465" y="114"/>
                  </a:lnTo>
                  <a:lnTo>
                    <a:pt x="10478" y="127"/>
                  </a:lnTo>
                  <a:lnTo>
                    <a:pt x="10491" y="114"/>
                  </a:lnTo>
                  <a:lnTo>
                    <a:pt x="10503" y="127"/>
                  </a:lnTo>
                  <a:lnTo>
                    <a:pt x="10516" y="127"/>
                  </a:lnTo>
                  <a:lnTo>
                    <a:pt x="10529" y="127"/>
                  </a:lnTo>
                  <a:lnTo>
                    <a:pt x="10541" y="127"/>
                  </a:lnTo>
                  <a:lnTo>
                    <a:pt x="10554" y="127"/>
                  </a:lnTo>
                  <a:lnTo>
                    <a:pt x="10567" y="139"/>
                  </a:lnTo>
                  <a:lnTo>
                    <a:pt x="10579" y="139"/>
                  </a:lnTo>
                  <a:lnTo>
                    <a:pt x="10592" y="139"/>
                  </a:lnTo>
                  <a:lnTo>
                    <a:pt x="10605" y="139"/>
                  </a:lnTo>
                  <a:lnTo>
                    <a:pt x="10618" y="139"/>
                  </a:lnTo>
                  <a:lnTo>
                    <a:pt x="10630" y="139"/>
                  </a:lnTo>
                  <a:lnTo>
                    <a:pt x="10643" y="127"/>
                  </a:lnTo>
                  <a:lnTo>
                    <a:pt x="10656" y="127"/>
                  </a:lnTo>
                  <a:lnTo>
                    <a:pt x="10668" y="127"/>
                  </a:lnTo>
                  <a:lnTo>
                    <a:pt x="10681" y="127"/>
                  </a:lnTo>
                  <a:lnTo>
                    <a:pt x="10694" y="127"/>
                  </a:lnTo>
                  <a:lnTo>
                    <a:pt x="10706" y="127"/>
                  </a:lnTo>
                  <a:lnTo>
                    <a:pt x="10719" y="127"/>
                  </a:lnTo>
                  <a:lnTo>
                    <a:pt x="10732" y="127"/>
                  </a:lnTo>
                  <a:lnTo>
                    <a:pt x="10745" y="127"/>
                  </a:lnTo>
                  <a:lnTo>
                    <a:pt x="10757" y="127"/>
                  </a:lnTo>
                  <a:lnTo>
                    <a:pt x="10770" y="127"/>
                  </a:lnTo>
                  <a:lnTo>
                    <a:pt x="10783" y="127"/>
                  </a:lnTo>
                  <a:lnTo>
                    <a:pt x="10795" y="127"/>
                  </a:lnTo>
                  <a:lnTo>
                    <a:pt x="10808" y="127"/>
                  </a:lnTo>
                  <a:lnTo>
                    <a:pt x="10821" y="127"/>
                  </a:lnTo>
                  <a:lnTo>
                    <a:pt x="10834" y="127"/>
                  </a:lnTo>
                  <a:lnTo>
                    <a:pt x="10846" y="127"/>
                  </a:lnTo>
                  <a:lnTo>
                    <a:pt x="10859" y="127"/>
                  </a:lnTo>
                  <a:lnTo>
                    <a:pt x="10872" y="127"/>
                  </a:lnTo>
                  <a:lnTo>
                    <a:pt x="10884" y="139"/>
                  </a:lnTo>
                  <a:lnTo>
                    <a:pt x="10897" y="139"/>
                  </a:lnTo>
                  <a:lnTo>
                    <a:pt x="10910" y="139"/>
                  </a:lnTo>
                  <a:lnTo>
                    <a:pt x="10922" y="139"/>
                  </a:lnTo>
                  <a:lnTo>
                    <a:pt x="10935" y="139"/>
                  </a:lnTo>
                  <a:lnTo>
                    <a:pt x="10948" y="152"/>
                  </a:lnTo>
                  <a:lnTo>
                    <a:pt x="10961" y="152"/>
                  </a:lnTo>
                  <a:lnTo>
                    <a:pt x="10973" y="152"/>
                  </a:lnTo>
                  <a:lnTo>
                    <a:pt x="10986" y="152"/>
                  </a:lnTo>
                  <a:lnTo>
                    <a:pt x="10999" y="152"/>
                  </a:lnTo>
                  <a:lnTo>
                    <a:pt x="11011" y="152"/>
                  </a:lnTo>
                  <a:lnTo>
                    <a:pt x="11024" y="165"/>
                  </a:lnTo>
                  <a:lnTo>
                    <a:pt x="11037" y="165"/>
                  </a:lnTo>
                  <a:lnTo>
                    <a:pt x="11049" y="165"/>
                  </a:lnTo>
                  <a:lnTo>
                    <a:pt x="11062" y="165"/>
                  </a:lnTo>
                  <a:lnTo>
                    <a:pt x="11075" y="165"/>
                  </a:lnTo>
                  <a:lnTo>
                    <a:pt x="11088" y="165"/>
                  </a:lnTo>
                  <a:lnTo>
                    <a:pt x="11100" y="165"/>
                  </a:lnTo>
                  <a:lnTo>
                    <a:pt x="11113" y="165"/>
                  </a:lnTo>
                  <a:lnTo>
                    <a:pt x="11126" y="165"/>
                  </a:lnTo>
                  <a:lnTo>
                    <a:pt x="11138" y="165"/>
                  </a:lnTo>
                  <a:lnTo>
                    <a:pt x="11151" y="177"/>
                  </a:lnTo>
                  <a:lnTo>
                    <a:pt x="11164" y="190"/>
                  </a:lnTo>
                  <a:lnTo>
                    <a:pt x="11176" y="190"/>
                  </a:lnTo>
                  <a:lnTo>
                    <a:pt x="11189" y="190"/>
                  </a:lnTo>
                  <a:lnTo>
                    <a:pt x="11202" y="190"/>
                  </a:lnTo>
                  <a:lnTo>
                    <a:pt x="11215" y="203"/>
                  </a:lnTo>
                  <a:lnTo>
                    <a:pt x="11227" y="203"/>
                  </a:lnTo>
                  <a:lnTo>
                    <a:pt x="11240" y="203"/>
                  </a:lnTo>
                  <a:lnTo>
                    <a:pt x="11253" y="203"/>
                  </a:lnTo>
                  <a:lnTo>
                    <a:pt x="11265" y="215"/>
                  </a:lnTo>
                  <a:lnTo>
                    <a:pt x="11278" y="215"/>
                  </a:lnTo>
                  <a:lnTo>
                    <a:pt x="11291" y="241"/>
                  </a:lnTo>
                  <a:lnTo>
                    <a:pt x="11303" y="253"/>
                  </a:lnTo>
                  <a:lnTo>
                    <a:pt x="11316" y="266"/>
                  </a:lnTo>
                  <a:lnTo>
                    <a:pt x="11329" y="279"/>
                  </a:lnTo>
                  <a:lnTo>
                    <a:pt x="11342" y="304"/>
                  </a:lnTo>
                  <a:lnTo>
                    <a:pt x="11354" y="342"/>
                  </a:lnTo>
                  <a:lnTo>
                    <a:pt x="11367" y="431"/>
                  </a:lnTo>
                  <a:lnTo>
                    <a:pt x="11380" y="609"/>
                  </a:lnTo>
                  <a:lnTo>
                    <a:pt x="11392" y="1281"/>
                  </a:lnTo>
                  <a:lnTo>
                    <a:pt x="11405" y="1560"/>
                  </a:lnTo>
                  <a:lnTo>
                    <a:pt x="11418" y="1357"/>
                  </a:lnTo>
                  <a:lnTo>
                    <a:pt x="11418" y="1345"/>
                  </a:lnTo>
                  <a:lnTo>
                    <a:pt x="11430" y="1395"/>
                  </a:lnTo>
                  <a:lnTo>
                    <a:pt x="11443" y="1992"/>
                  </a:lnTo>
                  <a:lnTo>
                    <a:pt x="11456" y="2652"/>
                  </a:lnTo>
                  <a:lnTo>
                    <a:pt x="11469" y="3020"/>
                  </a:lnTo>
                  <a:lnTo>
                    <a:pt x="11469" y="2994"/>
                  </a:lnTo>
                  <a:lnTo>
                    <a:pt x="11481" y="2119"/>
                  </a:lnTo>
                  <a:lnTo>
                    <a:pt x="11494" y="1408"/>
                  </a:lnTo>
                  <a:lnTo>
                    <a:pt x="11507" y="812"/>
                  </a:lnTo>
                  <a:lnTo>
                    <a:pt x="11519" y="609"/>
                  </a:lnTo>
                  <a:lnTo>
                    <a:pt x="11532" y="431"/>
                  </a:lnTo>
                  <a:lnTo>
                    <a:pt x="11545" y="368"/>
                  </a:lnTo>
                  <a:lnTo>
                    <a:pt x="11557" y="304"/>
                  </a:lnTo>
                  <a:lnTo>
                    <a:pt x="11570" y="279"/>
                  </a:lnTo>
                  <a:lnTo>
                    <a:pt x="11583" y="228"/>
                  </a:lnTo>
                  <a:lnTo>
                    <a:pt x="11596" y="203"/>
                  </a:lnTo>
                  <a:lnTo>
                    <a:pt x="11608" y="190"/>
                  </a:lnTo>
                  <a:lnTo>
                    <a:pt x="11621" y="190"/>
                  </a:lnTo>
                  <a:lnTo>
                    <a:pt x="11634" y="190"/>
                  </a:lnTo>
                  <a:lnTo>
                    <a:pt x="11646" y="177"/>
                  </a:lnTo>
                  <a:lnTo>
                    <a:pt x="11659" y="152"/>
                  </a:lnTo>
                  <a:lnTo>
                    <a:pt x="11672" y="165"/>
                  </a:lnTo>
                  <a:lnTo>
                    <a:pt x="11684" y="165"/>
                  </a:lnTo>
                  <a:lnTo>
                    <a:pt x="11697" y="152"/>
                  </a:lnTo>
                  <a:lnTo>
                    <a:pt x="11710" y="127"/>
                  </a:lnTo>
                  <a:lnTo>
                    <a:pt x="11723" y="114"/>
                  </a:lnTo>
                  <a:lnTo>
                    <a:pt x="11723" y="127"/>
                  </a:lnTo>
                  <a:lnTo>
                    <a:pt x="11735" y="139"/>
                  </a:lnTo>
                  <a:lnTo>
                    <a:pt x="11748" y="127"/>
                  </a:lnTo>
                  <a:lnTo>
                    <a:pt x="11748" y="139"/>
                  </a:lnTo>
                  <a:lnTo>
                    <a:pt x="11761" y="139"/>
                  </a:lnTo>
                  <a:lnTo>
                    <a:pt x="11773" y="127"/>
                  </a:lnTo>
                  <a:lnTo>
                    <a:pt x="11786" y="114"/>
                  </a:lnTo>
                  <a:lnTo>
                    <a:pt x="11799" y="114"/>
                  </a:lnTo>
                </a:path>
              </a:pathLst>
            </a:cu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70" name="Rectangle 223">
              <a:extLst>
                <a:ext uri="{FF2B5EF4-FFF2-40B4-BE49-F238E27FC236}">
                  <a16:creationId xmlns:a16="http://schemas.microsoft.com/office/drawing/2014/main" xmlns="" id="{BB43EA78-7745-90BC-8F3C-FFD6A1C9A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6" y="42297"/>
              <a:ext cx="2591" cy="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sr-Latn-R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2915</a:t>
              </a:r>
              <a:endParaRPr kumimoji="0" lang="en-U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71" name="Line 224">
              <a:extLst>
                <a:ext uri="{FF2B5EF4-FFF2-40B4-BE49-F238E27FC236}">
                  <a16:creationId xmlns:a16="http://schemas.microsoft.com/office/drawing/2014/main" xmlns="" id="{B96F7AFD-0C03-6FDD-D915-F50C3F4C72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13" y="41497"/>
              <a:ext cx="3950" cy="641"/>
            </a:xfrm>
            <a:prstGeom prst="line">
              <a:avLst/>
            </a:prstGeom>
            <a:noFill/>
            <a:ln w="825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72" name="Rectangle 225">
              <a:extLst>
                <a:ext uri="{FF2B5EF4-FFF2-40B4-BE49-F238E27FC236}">
                  <a16:creationId xmlns:a16="http://schemas.microsoft.com/office/drawing/2014/main" xmlns="" id="{17AAC4A1-DF72-416C-B69D-5629A56AB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69" y="40284"/>
              <a:ext cx="2739" cy="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2848</a:t>
              </a:r>
              <a:endParaRPr kumimoji="0" lang="sr-Latn-R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73" name="Line 226">
              <a:extLst>
                <a:ext uri="{FF2B5EF4-FFF2-40B4-BE49-F238E27FC236}">
                  <a16:creationId xmlns:a16="http://schemas.microsoft.com/office/drawing/2014/main" xmlns="" id="{806F5EE9-5EE3-AC68-70F2-9FB489AAA2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710" y="39719"/>
              <a:ext cx="1696" cy="406"/>
            </a:xfrm>
            <a:prstGeom prst="line">
              <a:avLst/>
            </a:prstGeom>
            <a:noFill/>
            <a:ln w="825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74" name="Rectangle 227">
              <a:extLst>
                <a:ext uri="{FF2B5EF4-FFF2-40B4-BE49-F238E27FC236}">
                  <a16:creationId xmlns:a16="http://schemas.microsoft.com/office/drawing/2014/main" xmlns="" id="{D602E781-4354-CC5D-0711-348D6414B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84" y="18846"/>
              <a:ext cx="2535" cy="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1472</a:t>
              </a:r>
              <a:endParaRPr kumimoji="0" lang="sr-Latn-R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75" name="Line 228">
              <a:extLst>
                <a:ext uri="{FF2B5EF4-FFF2-40B4-BE49-F238E27FC236}">
                  <a16:creationId xmlns:a16="http://schemas.microsoft.com/office/drawing/2014/main" xmlns="" id="{CC5BE714-F19F-4B39-DBF3-02A8DE97D8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114" y="17405"/>
              <a:ext cx="0" cy="1289"/>
            </a:xfrm>
            <a:prstGeom prst="line">
              <a:avLst/>
            </a:prstGeom>
            <a:noFill/>
            <a:ln w="825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  <p:sp>
          <p:nvSpPr>
            <p:cNvPr id="76" name="Rectangle 229">
              <a:extLst>
                <a:ext uri="{FF2B5EF4-FFF2-40B4-BE49-F238E27FC236}">
                  <a16:creationId xmlns:a16="http://schemas.microsoft.com/office/drawing/2014/main" xmlns="" id="{1D7EF807-6173-D4D4-D344-1507B0417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60" y="21107"/>
              <a:ext cx="1832" cy="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UnizgDisplay Normal" panose="02000505080000020003" pitchFamily="50" charset="0"/>
                  <a:ea typeface="Times New Roman" panose="02020603050405020304" pitchFamily="18" charset="0"/>
                </a:rPr>
                <a:t>720</a:t>
              </a:r>
              <a:endParaRPr kumimoji="0" lang="sr-Latn-R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50" charset="0"/>
              </a:endParaRPr>
            </a:p>
          </p:txBody>
        </p:sp>
        <p:sp>
          <p:nvSpPr>
            <p:cNvPr id="77" name="Line 230">
              <a:extLst>
                <a:ext uri="{FF2B5EF4-FFF2-40B4-BE49-F238E27FC236}">
                  <a16:creationId xmlns:a16="http://schemas.microsoft.com/office/drawing/2014/main" xmlns="" id="{9B4115BC-F76B-8E69-8FD4-7D47251749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3" y="2190"/>
              <a:ext cx="0" cy="45"/>
            </a:xfrm>
            <a:prstGeom prst="line">
              <a:avLst/>
            </a:prstGeom>
            <a:noFill/>
            <a:ln w="825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UnizgDisplay Normal" panose="02000505080000020003" pitchFamily="50" charset="0"/>
              </a:endParaRPr>
            </a:p>
          </p:txBody>
        </p:sp>
      </p:grpSp>
      <p:grpSp>
        <p:nvGrpSpPr>
          <p:cNvPr id="78" name="Grupa 77">
            <a:extLst>
              <a:ext uri="{FF2B5EF4-FFF2-40B4-BE49-F238E27FC236}">
                <a16:creationId xmlns:a16="http://schemas.microsoft.com/office/drawing/2014/main" xmlns="" id="{EE3F754D-8E95-9D68-C237-C5421EDA2554}"/>
              </a:ext>
            </a:extLst>
          </p:cNvPr>
          <p:cNvGrpSpPr/>
          <p:nvPr/>
        </p:nvGrpSpPr>
        <p:grpSpPr>
          <a:xfrm>
            <a:off x="4704203" y="3284196"/>
            <a:ext cx="1410744" cy="1448859"/>
            <a:chOff x="4704203" y="3284196"/>
            <a:chExt cx="1410744" cy="1448859"/>
          </a:xfrm>
        </p:grpSpPr>
        <p:pic>
          <p:nvPicPr>
            <p:cNvPr id="79" name="Picture 2">
              <a:extLst>
                <a:ext uri="{FF2B5EF4-FFF2-40B4-BE49-F238E27FC236}">
                  <a16:creationId xmlns:a16="http://schemas.microsoft.com/office/drawing/2014/main" xmlns="" id="{4F44AAF0-DE5E-833D-885E-7E724D7498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32" t="3691" r="32176" b="72418"/>
            <a:stretch/>
          </p:blipFill>
          <p:spPr bwMode="auto">
            <a:xfrm>
              <a:off x="4890187" y="3284196"/>
              <a:ext cx="1161787" cy="985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AutoShape 74">
              <a:extLst>
                <a:ext uri="{FF2B5EF4-FFF2-40B4-BE49-F238E27FC236}">
                  <a16:creationId xmlns:a16="http://schemas.microsoft.com/office/drawing/2014/main" xmlns="" id="{4B2805A6-76F5-980B-2993-41D730E0116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04203" y="4340140"/>
              <a:ext cx="1410744" cy="392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r-HR" sz="1000" i="0" dirty="0" err="1">
                  <a:latin typeface="UnizgDisplay Normal" panose="02000505080000020003" pitchFamily="50" charset="0"/>
                  <a:ea typeface="Verdana" panose="020B0604030504040204" pitchFamily="34" charset="0"/>
                  <a:cs typeface="Verdana" panose="020B0604030504040204" pitchFamily="34" charset="0"/>
                </a:rPr>
                <a:t>Strizanje</a:t>
              </a:r>
              <a:endParaRPr lang="hr-HR" sz="1000" i="0" dirty="0">
                <a:latin typeface="UnizgDisplay Normal" panose="02000505080000020003" pitchFamily="50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hr-HR" sz="1000" i="0" dirty="0">
                  <a:latin typeface="UnizgDisplay Normal" panose="02000505080000020003" pitchFamily="50" charset="0"/>
                  <a:ea typeface="Verdana" panose="020B0604030504040204" pitchFamily="34" charset="0"/>
                  <a:cs typeface="Verdana" panose="020B0604030504040204" pitchFamily="34" charset="0"/>
                </a:rPr>
                <a:t>CH</a:t>
              </a:r>
              <a:r>
                <a:rPr lang="hr-HR" sz="1000" i="0" baseline="-25000" dirty="0">
                  <a:latin typeface="UnizgDisplay Normal" panose="02000505080000020003" pitchFamily="50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en-US" sz="1000" i="0" baseline="-25000" dirty="0">
                <a:latin typeface="UnizgDisplay Normal" panose="02000505080000020003" pitchFamily="50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81" name="Grupa 80">
            <a:extLst>
              <a:ext uri="{FF2B5EF4-FFF2-40B4-BE49-F238E27FC236}">
                <a16:creationId xmlns:a16="http://schemas.microsoft.com/office/drawing/2014/main" xmlns="" id="{F712400E-4037-7662-9804-8C43C873BB31}"/>
              </a:ext>
            </a:extLst>
          </p:cNvPr>
          <p:cNvGrpSpPr/>
          <p:nvPr/>
        </p:nvGrpSpPr>
        <p:grpSpPr>
          <a:xfrm>
            <a:off x="6856528" y="3497799"/>
            <a:ext cx="1410744" cy="1352407"/>
            <a:chOff x="6856528" y="3497799"/>
            <a:chExt cx="1410744" cy="1352407"/>
          </a:xfrm>
        </p:grpSpPr>
        <p:pic>
          <p:nvPicPr>
            <p:cNvPr id="82" name="Picture 2">
              <a:extLst>
                <a:ext uri="{FF2B5EF4-FFF2-40B4-BE49-F238E27FC236}">
                  <a16:creationId xmlns:a16="http://schemas.microsoft.com/office/drawing/2014/main" xmlns="" id="{129E65AF-AC5A-4AFE-CA73-1F8234ADF5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32" t="50267" r="35524" b="26876"/>
            <a:stretch/>
          </p:blipFill>
          <p:spPr bwMode="auto">
            <a:xfrm>
              <a:off x="6984904" y="3497799"/>
              <a:ext cx="1005519" cy="942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AutoShape 74">
              <a:extLst>
                <a:ext uri="{FF2B5EF4-FFF2-40B4-BE49-F238E27FC236}">
                  <a16:creationId xmlns:a16="http://schemas.microsoft.com/office/drawing/2014/main" xmlns="" id="{5A9F9EFF-265C-59CB-6B98-CE9741F3A1B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56528" y="4457291"/>
              <a:ext cx="1410744" cy="392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r-HR" sz="1000" i="0" dirty="0">
                  <a:latin typeface="UnizgDisplay Normal" panose="02000505080000020003" pitchFamily="50" charset="0"/>
                  <a:ea typeface="Verdana" panose="020B0604030504040204" pitchFamily="34" charset="0"/>
                  <a:cs typeface="Verdana" panose="020B0604030504040204" pitchFamily="34" charset="0"/>
                </a:rPr>
                <a:t>Njihanje</a:t>
              </a:r>
            </a:p>
            <a:p>
              <a:pPr algn="ctr"/>
              <a:r>
                <a:rPr lang="hr-HR" sz="1000" i="0" dirty="0">
                  <a:latin typeface="UnizgDisplay Normal" panose="02000505080000020003" pitchFamily="50" charset="0"/>
                  <a:ea typeface="Verdana" panose="020B0604030504040204" pitchFamily="34" charset="0"/>
                  <a:cs typeface="Verdana" panose="020B0604030504040204" pitchFamily="34" charset="0"/>
                </a:rPr>
                <a:t>CH</a:t>
              </a:r>
              <a:r>
                <a:rPr lang="hr-HR" sz="1000" i="0" baseline="-25000" dirty="0">
                  <a:latin typeface="UnizgDisplay Normal" panose="02000505080000020003" pitchFamily="50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en-US" sz="1000" i="0" baseline="-25000" dirty="0">
                <a:latin typeface="UnizgDisplay Normal" panose="02000505080000020003" pitchFamily="50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84" name="Grupa 83">
            <a:extLst>
              <a:ext uri="{FF2B5EF4-FFF2-40B4-BE49-F238E27FC236}">
                <a16:creationId xmlns:a16="http://schemas.microsoft.com/office/drawing/2014/main" xmlns="" id="{E9139E8D-D7B3-E2EA-D4AD-87A9090F893B}"/>
              </a:ext>
            </a:extLst>
          </p:cNvPr>
          <p:cNvGrpSpPr/>
          <p:nvPr/>
        </p:nvGrpSpPr>
        <p:grpSpPr>
          <a:xfrm>
            <a:off x="2828745" y="3218292"/>
            <a:ext cx="1410744" cy="1345200"/>
            <a:chOff x="1864121" y="4373403"/>
            <a:chExt cx="1410744" cy="1345200"/>
          </a:xfrm>
        </p:grpSpPr>
        <p:pic>
          <p:nvPicPr>
            <p:cNvPr id="85" name="Picture 2">
              <a:extLst>
                <a:ext uri="{FF2B5EF4-FFF2-40B4-BE49-F238E27FC236}">
                  <a16:creationId xmlns:a16="http://schemas.microsoft.com/office/drawing/2014/main" xmlns="" id="{6F0D1797-2031-A70C-4487-B41086530C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0" t="5640" r="73872" b="70937"/>
            <a:stretch/>
          </p:blipFill>
          <p:spPr bwMode="auto">
            <a:xfrm>
              <a:off x="2218544" y="4373403"/>
              <a:ext cx="711532" cy="751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AutoShape 74">
              <a:extLst>
                <a:ext uri="{FF2B5EF4-FFF2-40B4-BE49-F238E27FC236}">
                  <a16:creationId xmlns:a16="http://schemas.microsoft.com/office/drawing/2014/main" xmlns="" id="{12C56CD0-BCF5-BFC3-C56B-38EDD915EF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4121" y="5187092"/>
              <a:ext cx="1410744" cy="531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r-HR" sz="1000" i="0" dirty="0">
                  <a:latin typeface="UnizgDisplay Normal" panose="02000505080000020003" pitchFamily="50" charset="0"/>
                  <a:ea typeface="Verdana" panose="020B0604030504040204" pitchFamily="34" charset="0"/>
                  <a:cs typeface="Verdana" panose="020B0604030504040204" pitchFamily="34" charset="0"/>
                </a:rPr>
                <a:t>Simetrično istezanje </a:t>
              </a:r>
            </a:p>
            <a:p>
              <a:pPr algn="ctr"/>
              <a:r>
                <a:rPr lang="hr-HR" sz="1000" i="0" dirty="0">
                  <a:latin typeface="UnizgDisplay Normal" panose="02000505080000020003" pitchFamily="50" charset="0"/>
                  <a:ea typeface="Verdana" panose="020B0604030504040204" pitchFamily="34" charset="0"/>
                  <a:cs typeface="Verdana" panose="020B0604030504040204" pitchFamily="34" charset="0"/>
                </a:rPr>
                <a:t>C-H</a:t>
              </a:r>
              <a:endParaRPr lang="en-US" sz="1000" i="0" dirty="0">
                <a:latin typeface="UnizgDisplay Normal" panose="02000505080000020003" pitchFamily="50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87" name="Grupa 86">
            <a:extLst>
              <a:ext uri="{FF2B5EF4-FFF2-40B4-BE49-F238E27FC236}">
                <a16:creationId xmlns:a16="http://schemas.microsoft.com/office/drawing/2014/main" xmlns="" id="{AB10156D-3E29-04D6-5513-53E6C262AF4C}"/>
              </a:ext>
            </a:extLst>
          </p:cNvPr>
          <p:cNvGrpSpPr/>
          <p:nvPr/>
        </p:nvGrpSpPr>
        <p:grpSpPr>
          <a:xfrm>
            <a:off x="1163364" y="3179092"/>
            <a:ext cx="1410744" cy="1465828"/>
            <a:chOff x="3106786" y="2552504"/>
            <a:chExt cx="1410744" cy="1465828"/>
          </a:xfrm>
        </p:grpSpPr>
        <p:sp>
          <p:nvSpPr>
            <p:cNvPr id="88" name="AutoShape 74">
              <a:extLst>
                <a:ext uri="{FF2B5EF4-FFF2-40B4-BE49-F238E27FC236}">
                  <a16:creationId xmlns:a16="http://schemas.microsoft.com/office/drawing/2014/main" xmlns="" id="{11AE6496-9C81-B7CE-0A38-3ED9AD706CF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06786" y="3429000"/>
              <a:ext cx="1410744" cy="58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r-HR" sz="1000" i="0" dirty="0">
                  <a:solidFill>
                    <a:prstClr val="black"/>
                  </a:solidFill>
                  <a:latin typeface="UnizgDisplay Normal" panose="02000505080000020003" pitchFamily="50" charset="0"/>
                  <a:ea typeface="Verdana" panose="020B0604030504040204" pitchFamily="34" charset="0"/>
                  <a:cs typeface="Verdana" panose="020B0604030504040204" pitchFamily="34" charset="0"/>
                </a:rPr>
                <a:t>Asimetrično istezanje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r-HR" sz="1000" i="0" dirty="0">
                  <a:solidFill>
                    <a:prstClr val="black"/>
                  </a:solidFill>
                  <a:latin typeface="UnizgDisplay Normal" panose="02000505080000020003" pitchFamily="50" charset="0"/>
                  <a:ea typeface="Verdana" panose="020B0604030504040204" pitchFamily="34" charset="0"/>
                  <a:cs typeface="Verdana" panose="020B0604030504040204" pitchFamily="34" charset="0"/>
                </a:rPr>
                <a:t>C-H</a:t>
              </a:r>
              <a:endParaRPr lang="en-US" sz="1000" i="0" dirty="0">
                <a:solidFill>
                  <a:prstClr val="black"/>
                </a:solidFill>
                <a:latin typeface="UnizgDisplay Normal" panose="02000505080000020003" pitchFamily="50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89" name="Picture 2">
              <a:extLst>
                <a:ext uri="{FF2B5EF4-FFF2-40B4-BE49-F238E27FC236}">
                  <a16:creationId xmlns:a16="http://schemas.microsoft.com/office/drawing/2014/main" xmlns="" id="{F4F95CC5-C911-8814-A314-863076FD9F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" t="47543" r="70055" b="26387"/>
            <a:stretch/>
          </p:blipFill>
          <p:spPr bwMode="auto">
            <a:xfrm>
              <a:off x="3404087" y="2552504"/>
              <a:ext cx="816141" cy="79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463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9E6D3AFC-3F27-C612-8BC9-A4726B110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871378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sz="1600" i="0" dirty="0">
                <a:latin typeface="UnizgDisplay Normal" panose="02000505080000020003" pitchFamily="50" charset="0"/>
              </a:rPr>
              <a:t>Način vibracije ovisi o </a:t>
            </a:r>
            <a:r>
              <a:rPr lang="hr-HR" sz="1600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vrsti veze i okolini </a:t>
            </a:r>
            <a:r>
              <a:rPr lang="hr-HR" sz="1600" i="0" dirty="0">
                <a:latin typeface="UnizgDisplay Normal" panose="02000505080000020003" pitchFamily="50" charset="0"/>
              </a:rPr>
              <a:t>-</a:t>
            </a:r>
            <a:r>
              <a:rPr lang="hr-HR" sz="1600" i="0" dirty="0">
                <a:solidFill>
                  <a:srgbClr val="6600FF"/>
                </a:solidFill>
                <a:latin typeface="UnizgDisplay Normal" panose="02000505080000020003" pitchFamily="50" charset="0"/>
              </a:rPr>
              <a:t> </a:t>
            </a:r>
            <a:r>
              <a:rPr lang="hr-HR" sz="1600" i="0" dirty="0">
                <a:latin typeface="UnizgDisplay Normal" panose="02000505080000020003" pitchFamily="50" charset="0"/>
              </a:rPr>
              <a:t>različita</a:t>
            </a:r>
            <a:r>
              <a:rPr lang="hr-HR" sz="1600" i="0" dirty="0">
                <a:solidFill>
                  <a:srgbClr val="6600FF"/>
                </a:solidFill>
                <a:latin typeface="UnizgDisplay Normal" panose="02000505080000020003" pitchFamily="50" charset="0"/>
              </a:rPr>
              <a:t> </a:t>
            </a:r>
            <a:r>
              <a:rPr lang="hr-HR" sz="1600" i="0" dirty="0">
                <a:latin typeface="UnizgDisplay Normal" panose="02000505080000020003" pitchFamily="50" charset="0"/>
              </a:rPr>
              <a:t>okolina utječe na vibracije i njihovu energiju što se očituje kao blagi pomak maksimuma</a:t>
            </a:r>
          </a:p>
          <a:p>
            <a:pPr marL="285750" indent="-285750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hr-HR" b="1" i="0" dirty="0">
              <a:latin typeface="UnizgDisplay Normal" panose="02000505080000020003" pitchFamily="50" charset="0"/>
            </a:endParaRPr>
          </a:p>
          <a:p>
            <a:pPr marL="285750" indent="-285750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pl-PL" sz="1600" i="0" dirty="0">
                <a:latin typeface="UnizgDisplay Normal" panose="02000505080000020003" pitchFamily="50" charset="0"/>
              </a:rPr>
              <a:t>Karbonilna skupina (C=O) ukoliko je iz ketona onda je na 1715 cm</a:t>
            </a:r>
            <a:r>
              <a:rPr lang="pl-PL" sz="1600" i="0" baseline="30000" dirty="0">
                <a:latin typeface="UnizgDisplay Normal" panose="02000505080000020003" pitchFamily="50" charset="0"/>
              </a:rPr>
              <a:t>-1</a:t>
            </a:r>
            <a:r>
              <a:rPr lang="pl-PL" sz="1600" i="0" dirty="0">
                <a:latin typeface="UnizgDisplay Normal" panose="02000505080000020003" pitchFamily="50" charset="0"/>
              </a:rPr>
              <a:t> ukoliko je iz  karboksilne skupine pomiče se i do 1710 cm</a:t>
            </a:r>
            <a:r>
              <a:rPr lang="pl-PL" sz="1600" i="0" baseline="30000" dirty="0">
                <a:latin typeface="UnizgDisplay Normal" panose="02000505080000020003" pitchFamily="50" charset="0"/>
              </a:rPr>
              <a:t>-1</a:t>
            </a:r>
            <a:r>
              <a:rPr lang="pl-PL" sz="1600" i="0" dirty="0">
                <a:latin typeface="UnizgDisplay Normal" panose="02000505080000020003" pitchFamily="50" charset="0"/>
              </a:rPr>
              <a:t> 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5570A7EF-C4F6-AACB-D968-2957567CF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656138"/>
            <a:ext cx="79216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03A230B8-721C-6082-569B-9F33B27BC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5230813"/>
            <a:ext cx="10810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hr-HR" altLang="en-US" sz="1200" b="1" i="0" dirty="0" err="1">
                <a:latin typeface="UnizgDisplay Normal" panose="02000505080000020003" pitchFamily="50" charset="0"/>
              </a:rPr>
              <a:t>Karboksilna</a:t>
            </a:r>
            <a:r>
              <a:rPr lang="hr-HR" altLang="en-US" sz="1200" b="1" i="0" dirty="0">
                <a:latin typeface="UnizgDisplay Normal" panose="02000505080000020003" pitchFamily="50" charset="0"/>
              </a:rPr>
              <a:t> kiselina </a:t>
            </a:r>
          </a:p>
        </p:txBody>
      </p:sp>
      <p:pic>
        <p:nvPicPr>
          <p:cNvPr id="6" name="Picture 12">
            <a:hlinkClick r:id="rId3"/>
            <a:extLst>
              <a:ext uri="{FF2B5EF4-FFF2-40B4-BE49-F238E27FC236}">
                <a16:creationId xmlns:a16="http://schemas.microsoft.com/office/drawing/2014/main" xmlns="" id="{3D61A475-386B-00DC-A607-99E9EED0F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43188"/>
            <a:ext cx="8556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E078C718-308D-5FDC-345B-83934804B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3429000"/>
            <a:ext cx="6445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sz="1200" b="1" i="0">
                <a:latin typeface="UnizgDisplay Normal" panose="02000505080000020003" pitchFamily="50" charset="0"/>
              </a:rPr>
              <a:t>K</a:t>
            </a:r>
            <a:r>
              <a:rPr lang="en-GB" altLang="en-US" sz="1200" b="1" i="0">
                <a:latin typeface="UnizgDisplay Normal" panose="02000505080000020003" pitchFamily="50" charset="0"/>
              </a:rPr>
              <a:t>eton </a:t>
            </a:r>
            <a:r>
              <a:rPr lang="hr-HR" altLang="en-US" sz="1200" b="1" i="0">
                <a:latin typeface="UnizgDisplay Normal" panose="02000505080000020003" pitchFamily="50" charset="0"/>
              </a:rPr>
              <a:t> 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4993833B-E31A-E32B-54AC-2E7F13FC2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8A8697-0E46-45EA-B4B2-60A4A38C5777}" type="slidenum">
              <a:rPr lang="hr-HR" altLang="sr-Latn-RS" sz="1000" i="0">
                <a:latin typeface="UnizgDisplay Normal" panose="02000505080000020003" pitchFamily="50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hr-HR" altLang="sr-Latn-RS" sz="1000" i="0" dirty="0">
              <a:latin typeface="UnizgDisplay Normal" panose="02000505080000020003" pitchFamily="50" charset="0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xmlns="" id="{8B767A06-0177-AFFC-04DD-DDB241A0B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205038"/>
            <a:ext cx="4319588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xmlns="" id="{E910B59A-1CA5-B27E-3365-004A353BE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3338513"/>
            <a:ext cx="11112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sz="1200" b="1" i="0" dirty="0">
                <a:latin typeface="UnizgDisplay Normal" panose="02000505080000020003" pitchFamily="50" charset="0"/>
              </a:rPr>
              <a:t>Aceton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0B585CFE-406B-B6BC-8744-9AE4099BC5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292600"/>
            <a:ext cx="4319588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xmlns="" id="{7E05A34D-A615-0137-ECCE-57B97D3F1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5313363"/>
            <a:ext cx="17287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sz="1200" b="1" i="0" dirty="0">
                <a:latin typeface="UnizgDisplay Normal" panose="02000505080000020003" pitchFamily="50" charset="0"/>
              </a:rPr>
              <a:t>Butanska kiselina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8A00B26-300F-47F8-3E27-300A8622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A310040-A317-4FFE-9044-97883FEB3E56}" type="slidenum">
              <a:rPr lang="hr-HR" altLang="sr-Latn-RS" i="0">
                <a:latin typeface="UnizgDisplay Normal" panose="02000505080000020003" pitchFamily="50" charset="0"/>
              </a:rPr>
              <a:pPr/>
              <a:t>44</a:t>
            </a:fld>
            <a:endParaRPr lang="hr-HR" altLang="sr-Latn-RS" i="0">
              <a:latin typeface="UnizgDisplay Normal" panose="02000505080000020003" pitchFamily="50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F9E4076C-7011-C58A-27C1-348F24A1E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57313"/>
            <a:ext cx="3995737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367CA336-D1CF-17B8-929B-586BC8F3A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51338"/>
            <a:ext cx="3995737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utnik 5">
            <a:extLst>
              <a:ext uri="{FF2B5EF4-FFF2-40B4-BE49-F238E27FC236}">
                <a16:creationId xmlns:a16="http://schemas.microsoft.com/office/drawing/2014/main" xmlns="" id="{22109214-BE77-5A73-4D59-11F7C91FC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920750"/>
            <a:ext cx="177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800" i="0" u="sng">
                <a:solidFill>
                  <a:srgbClr val="000000"/>
                </a:solidFill>
                <a:latin typeface="UnizgDisplay Normal" panose="02000505080000020003" pitchFamily="50" charset="0"/>
              </a:rPr>
              <a:t>trans-pent-2-ene</a:t>
            </a:r>
            <a:endParaRPr lang="en-US" altLang="en-US" sz="1800" i="0" u="sng">
              <a:solidFill>
                <a:srgbClr val="000000"/>
              </a:solidFill>
              <a:latin typeface="UnizgDisplay Normal" panose="02000505080000020003" pitchFamily="50" charset="0"/>
            </a:endParaRPr>
          </a:p>
        </p:txBody>
      </p:sp>
      <p:sp>
        <p:nvSpPr>
          <p:cNvPr id="6" name="Pravokutnik 6">
            <a:extLst>
              <a:ext uri="{FF2B5EF4-FFF2-40B4-BE49-F238E27FC236}">
                <a16:creationId xmlns:a16="http://schemas.microsoft.com/office/drawing/2014/main" xmlns="" id="{9F7377E5-11C8-2753-3FC4-C52BFBC85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981450"/>
            <a:ext cx="1505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800" i="0" u="sng">
                <a:solidFill>
                  <a:srgbClr val="000000"/>
                </a:solidFill>
                <a:latin typeface="UnizgDisplay Normal" panose="02000505080000020003" pitchFamily="50" charset="0"/>
              </a:rPr>
              <a:t>cis-pent-2-ene</a:t>
            </a:r>
            <a:endParaRPr lang="en-US" altLang="en-US" sz="1800" i="0" u="sng">
              <a:solidFill>
                <a:srgbClr val="000000"/>
              </a:solidFill>
              <a:latin typeface="UnizgDisplay Normal" panose="02000505080000020003" pitchFamily="50" charset="0"/>
            </a:endParaRPr>
          </a:p>
        </p:txBody>
      </p:sp>
      <p:sp>
        <p:nvSpPr>
          <p:cNvPr id="7" name="TekstniOkvir 7">
            <a:extLst>
              <a:ext uri="{FF2B5EF4-FFF2-40B4-BE49-F238E27FC236}">
                <a16:creationId xmlns:a16="http://schemas.microsoft.com/office/drawing/2014/main" xmlns="" id="{6495C4A5-9194-9820-BB64-3CE52375C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57163"/>
            <a:ext cx="1930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800" b="1" i="0">
                <a:solidFill>
                  <a:srgbClr val="000000"/>
                </a:solidFill>
                <a:latin typeface="UnizgDisplay Normal" panose="02000505080000020003" pitchFamily="50" charset="0"/>
              </a:rPr>
              <a:t>Cis – trans razlike</a:t>
            </a:r>
            <a:endParaRPr lang="en-US" altLang="en-US" sz="1800" b="1" i="0">
              <a:solidFill>
                <a:srgbClr val="000000"/>
              </a:solidFill>
              <a:latin typeface="UnizgDisplay Normal" panose="02000505080000020003" pitchFamily="50" charset="0"/>
            </a:endParaRPr>
          </a:p>
        </p:txBody>
      </p:sp>
      <p:pic>
        <p:nvPicPr>
          <p:cNvPr id="8" name="Slika 9">
            <a:extLst>
              <a:ext uri="{FF2B5EF4-FFF2-40B4-BE49-F238E27FC236}">
                <a16:creationId xmlns:a16="http://schemas.microsoft.com/office/drawing/2014/main" xmlns="" id="{D02B18C5-F0AA-9B25-9DB5-D599D278F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4000"/>
            <a:ext cx="3208337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avokutnik 10">
            <a:extLst>
              <a:ext uri="{FF2B5EF4-FFF2-40B4-BE49-F238E27FC236}">
                <a16:creationId xmlns:a16="http://schemas.microsoft.com/office/drawing/2014/main" xmlns="" id="{7BF46030-8032-1D9F-8EB8-DF6530959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613" y="2414588"/>
            <a:ext cx="42497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600" i="0">
                <a:solidFill>
                  <a:srgbClr val="000000"/>
                </a:solidFill>
                <a:latin typeface="UnizgDisplay Normal" panose="02000505080000020003" pitchFamily="50" charset="0"/>
              </a:rPr>
              <a:t>Velika simetričnost trans-alkena znači minimalni dipolni moment pa je C=C vibracija (1650 cm</a:t>
            </a:r>
            <a:r>
              <a:rPr lang="hr-HR" altLang="en-US" sz="1600" i="0" baseline="30000">
                <a:solidFill>
                  <a:srgbClr val="000000"/>
                </a:solidFill>
                <a:latin typeface="UnizgDisplay Normal" panose="02000505080000020003" pitchFamily="50" charset="0"/>
              </a:rPr>
              <a:t>-1</a:t>
            </a:r>
            <a:r>
              <a:rPr lang="hr-HR" altLang="en-US" sz="1600" i="0">
                <a:solidFill>
                  <a:srgbClr val="000000"/>
                </a:solidFill>
                <a:latin typeface="UnizgDisplay Normal" panose="02000505080000020003" pitchFamily="50" charset="0"/>
              </a:rPr>
              <a:t>) vrlo slaba</a:t>
            </a:r>
          </a:p>
        </p:txBody>
      </p:sp>
      <p:sp>
        <p:nvSpPr>
          <p:cNvPr id="10" name="Pravokutnik 11">
            <a:extLst>
              <a:ext uri="{FF2B5EF4-FFF2-40B4-BE49-F238E27FC236}">
                <a16:creationId xmlns:a16="http://schemas.microsoft.com/office/drawing/2014/main" xmlns="" id="{6D6A0271-E773-1CE1-23DD-E4F0F1AB4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300" y="5410200"/>
            <a:ext cx="4249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0">
                <a:solidFill>
                  <a:srgbClr val="000000"/>
                </a:solidFill>
                <a:latin typeface="UnizgDisplay Normal" panose="02000505080000020003" pitchFamily="50" charset="0"/>
              </a:rPr>
              <a:t>cis-alken </a:t>
            </a:r>
            <a:r>
              <a:rPr lang="hr-HR" altLang="en-US" sz="1600" i="0">
                <a:solidFill>
                  <a:srgbClr val="000000"/>
                </a:solidFill>
                <a:latin typeface="UnizgDisplay Normal" panose="02000505080000020003" pitchFamily="50" charset="0"/>
              </a:rPr>
              <a:t>ima snažniji dipolni moment, te time izraženiju </a:t>
            </a:r>
            <a:r>
              <a:rPr lang="en-US" altLang="en-US" sz="1600" i="0">
                <a:solidFill>
                  <a:srgbClr val="000000"/>
                </a:solidFill>
                <a:latin typeface="UnizgDisplay Normal" panose="02000505080000020003" pitchFamily="50" charset="0"/>
              </a:rPr>
              <a:t>C=C </a:t>
            </a:r>
            <a:r>
              <a:rPr lang="hr-HR" altLang="en-US" sz="1600" i="0">
                <a:solidFill>
                  <a:srgbClr val="000000"/>
                </a:solidFill>
                <a:latin typeface="UnizgDisplay Normal" panose="02000505080000020003" pitchFamily="50" charset="0"/>
              </a:rPr>
              <a:t>vibraciju kod </a:t>
            </a:r>
            <a:r>
              <a:rPr lang="en-US" altLang="en-US" sz="1600" i="0">
                <a:solidFill>
                  <a:srgbClr val="000000"/>
                </a:solidFill>
                <a:latin typeface="UnizgDisplay Normal" panose="02000505080000020003" pitchFamily="50" charset="0"/>
              </a:rPr>
              <a:t>1650</a:t>
            </a:r>
            <a:r>
              <a:rPr lang="hr-HR" altLang="en-US" sz="1600" i="0">
                <a:solidFill>
                  <a:srgbClr val="000000"/>
                </a:solidFill>
                <a:latin typeface="UnizgDisplay Normal" panose="02000505080000020003" pitchFamily="50" charset="0"/>
              </a:rPr>
              <a:t> </a:t>
            </a:r>
            <a:r>
              <a:rPr lang="en-US" altLang="en-US" sz="1600" i="0">
                <a:solidFill>
                  <a:srgbClr val="000000"/>
                </a:solidFill>
                <a:latin typeface="UnizgDisplay Normal" panose="02000505080000020003" pitchFamily="50" charset="0"/>
              </a:rPr>
              <a:t>cm</a:t>
            </a:r>
            <a:r>
              <a:rPr lang="en-US" altLang="en-US" sz="1600" i="0" baseline="30000">
                <a:solidFill>
                  <a:srgbClr val="000000"/>
                </a:solidFill>
                <a:latin typeface="UnizgDisplay Normal" panose="02000505080000020003" pitchFamily="50" charset="0"/>
              </a:rPr>
              <a:t>-1</a:t>
            </a:r>
            <a:r>
              <a:rPr lang="en-US" altLang="en-US" sz="1600" i="0">
                <a:solidFill>
                  <a:srgbClr val="000000"/>
                </a:solidFill>
                <a:latin typeface="UnizgDisplay Normal" panose="02000505080000020003" pitchFamily="50" charset="0"/>
              </a:rPr>
              <a:t> </a:t>
            </a:r>
            <a:endParaRPr lang="en-US" altLang="en-US" sz="1600" i="0" baseline="30000">
              <a:solidFill>
                <a:srgbClr val="000000"/>
              </a:solidFill>
              <a:latin typeface="UnizgDisplay Normal" panose="02000505080000020003" pitchFamily="50" charset="0"/>
            </a:endParaRPr>
          </a:p>
        </p:txBody>
      </p:sp>
      <p:sp>
        <p:nvSpPr>
          <p:cNvPr id="11" name="TekstniOkvir 14">
            <a:extLst>
              <a:ext uri="{FF2B5EF4-FFF2-40B4-BE49-F238E27FC236}">
                <a16:creationId xmlns:a16="http://schemas.microsoft.com/office/drawing/2014/main" xmlns="" id="{F70E56B7-DEDE-D3B5-676D-039987754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5160963"/>
            <a:ext cx="4984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200" i="0">
                <a:solidFill>
                  <a:srgbClr val="000000"/>
                </a:solidFill>
                <a:latin typeface="UnizgDisplay Normal" panose="02000505080000020003" pitchFamily="50" charset="0"/>
              </a:rPr>
              <a:t>1650</a:t>
            </a:r>
            <a:endParaRPr lang="en-US" altLang="en-US" sz="1200" i="0">
              <a:solidFill>
                <a:srgbClr val="000000"/>
              </a:solidFill>
              <a:latin typeface="UnizgDisplay Normal" panose="02000505080000020003" pitchFamily="50" charset="0"/>
            </a:endParaRPr>
          </a:p>
        </p:txBody>
      </p:sp>
      <p:sp>
        <p:nvSpPr>
          <p:cNvPr id="12" name="TekstniOkvir 15">
            <a:extLst>
              <a:ext uri="{FF2B5EF4-FFF2-40B4-BE49-F238E27FC236}">
                <a16:creationId xmlns:a16="http://schemas.microsoft.com/office/drawing/2014/main" xmlns="" id="{CF16D6F5-5287-9AF4-FAD5-2A213E13A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413" y="1844675"/>
            <a:ext cx="4984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200" i="0">
                <a:solidFill>
                  <a:srgbClr val="000000"/>
                </a:solidFill>
                <a:latin typeface="UnizgDisplay Normal" panose="02000505080000020003" pitchFamily="50" charset="0"/>
              </a:rPr>
              <a:t>1650</a:t>
            </a:r>
            <a:endParaRPr lang="en-US" altLang="en-US" sz="1200" i="0">
              <a:solidFill>
                <a:srgbClr val="000000"/>
              </a:solidFill>
              <a:latin typeface="UnizgDisplay Normal" panose="02000505080000020003" pitchFamily="50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5B3F377E-690A-A220-F4F0-BF6A1A566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5"/>
          <a:stretch>
            <a:fillRect/>
          </a:stretch>
        </p:blipFill>
        <p:spPr bwMode="auto">
          <a:xfrm>
            <a:off x="1331913" y="0"/>
            <a:ext cx="6973887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38783411-A50A-A0B8-D774-B0EAF9C3D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916238"/>
            <a:ext cx="15151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latin typeface="UnizgDisplay Normal" panose="02000505080000020003" pitchFamily="50" charset="0"/>
              </a:rPr>
              <a:t>Čisti polilaktid (PLA)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3E4AD390-AA21-6457-3468-D67BEC80A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773238"/>
            <a:ext cx="19046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latin typeface="UnizgDisplay Normal" panose="02000505080000020003" pitchFamily="50" charset="0"/>
              </a:rPr>
              <a:t>Čisti polietilen glikol (PEG)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xmlns="" id="{D3D51021-4DE8-A636-68B2-4E61D803239B}"/>
              </a:ext>
            </a:extLst>
          </p:cNvPr>
          <p:cNvSpPr txBox="1"/>
          <p:nvPr/>
        </p:nvSpPr>
        <p:spPr>
          <a:xfrm>
            <a:off x="0" y="4242574"/>
            <a:ext cx="339548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1600" b="1" i="0" dirty="0">
                <a:latin typeface="UnizgDisplay Normal" panose="02000505080000020003" pitchFamily="50" charset="0"/>
                <a:cs typeface="Times New Roman" panose="02020603050405020304" pitchFamily="18" charset="0"/>
              </a:rPr>
              <a:t>Pra</a:t>
            </a:r>
            <a:r>
              <a:rPr lang="hr-HR" sz="1600" b="1" i="0" dirty="0">
                <a:latin typeface="UnizgDisplay Normal" panose="02000505080000020003" pitchFamily="50" charset="0"/>
              </a:rPr>
              <a:t>ć</a:t>
            </a:r>
            <a:r>
              <a:rPr lang="hr-HR" sz="1600" b="1" i="0" dirty="0">
                <a:latin typeface="UnizgDisplay Normal" panose="02000505080000020003" pitchFamily="50" charset="0"/>
                <a:cs typeface="Times New Roman" panose="02020603050405020304" pitchFamily="18" charset="0"/>
              </a:rPr>
              <a:t>enje procesa starenja materijala 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92A9EABF-B4B9-DE82-787C-D03DAA2E0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8" y="4620905"/>
            <a:ext cx="330835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lang="hr-HR" altLang="en-US" sz="1600" i="0" dirty="0">
                <a:latin typeface="UnizgDisplay Normal" panose="02000505080000020003" pitchFamily="50" charset="0"/>
              </a:rPr>
              <a:t>prati se intenzitet </a:t>
            </a:r>
            <a:r>
              <a:rPr lang="hr-HR" altLang="en-US" sz="1600" i="0" dirty="0" err="1">
                <a:latin typeface="UnizgDisplay Normal" panose="02000505080000020003" pitchFamily="50" charset="0"/>
              </a:rPr>
              <a:t>apsorbancije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 nakon  određenog broja sati UV zračenja</a:t>
            </a:r>
          </a:p>
          <a:p>
            <a:pPr marL="171450" indent="-171450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lang="hr-HR" altLang="en-US" sz="1600" i="0" dirty="0">
                <a:latin typeface="UnizgDisplay Normal" panose="02000505080000020003" pitchFamily="50" charset="0"/>
              </a:rPr>
              <a:t>materijal starenjem gubi  pojedine veze i/ili nastaju nove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9004E61F-B2A5-79BD-D26B-8D1AF463A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8" y="476250"/>
            <a:ext cx="1447832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 b="1" i="0" dirty="0">
                <a:latin typeface="UnizgDisplay Normal" panose="02000505080000020003" pitchFamily="50" charset="0"/>
              </a:rPr>
              <a:t>IR </a:t>
            </a:r>
            <a:r>
              <a:rPr lang="en-GB" altLang="en-US" sz="1600" b="1" i="0" dirty="0" err="1">
                <a:latin typeface="UnizgDisplay Normal" panose="02000505080000020003" pitchFamily="50" charset="0"/>
              </a:rPr>
              <a:t>spektr</a:t>
            </a:r>
            <a:r>
              <a:rPr lang="en-GB" altLang="en-US" sz="1600" i="0" dirty="0" err="1">
                <a:latin typeface="UnizgDisplay Normal" panose="02000505080000020003" pitchFamily="50" charset="0"/>
              </a:rPr>
              <a:t>i</a:t>
            </a:r>
            <a:r>
              <a:rPr lang="en-GB" altLang="en-US" sz="1600" i="0" dirty="0">
                <a:latin typeface="UnizgDisplay Normal" panose="02000505080000020003" pitchFamily="50" charset="0"/>
              </a:rPr>
              <a:t> </a:t>
            </a:r>
          </a:p>
          <a:p>
            <a:pPr eaLnBrk="1" hangingPunct="1">
              <a:defRPr/>
            </a:pPr>
            <a:r>
              <a:rPr lang="en-GB" altLang="en-US" sz="1600" i="0" dirty="0" err="1">
                <a:latin typeface="UnizgDisplay Normal" panose="02000505080000020003" pitchFamily="50" charset="0"/>
              </a:rPr>
              <a:t>mješavine</a:t>
            </a:r>
            <a:r>
              <a:rPr lang="en-GB" altLang="en-US" sz="1600" i="0" dirty="0">
                <a:latin typeface="UnizgDisplay Normal" panose="02000505080000020003" pitchFamily="50" charset="0"/>
              </a:rPr>
              <a:t> </a:t>
            </a:r>
          </a:p>
          <a:p>
            <a:pPr eaLnBrk="1" hangingPunct="1">
              <a:defRPr/>
            </a:pPr>
            <a:r>
              <a:rPr lang="en-GB" altLang="en-US" sz="1600" i="0" dirty="0" err="1">
                <a:latin typeface="UnizgDisplay Normal" panose="02000505080000020003" pitchFamily="50" charset="0"/>
              </a:rPr>
              <a:t>dvaju</a:t>
            </a:r>
            <a:r>
              <a:rPr lang="en-GB" altLang="en-US" sz="1600" i="0" dirty="0">
                <a:latin typeface="UnizgDisplay Normal" panose="02000505080000020003" pitchFamily="50" charset="0"/>
              </a:rPr>
              <a:t> </a:t>
            </a:r>
            <a:r>
              <a:rPr lang="en-GB" altLang="en-US" sz="1600" i="0" dirty="0" err="1">
                <a:latin typeface="UnizgDisplay Normal" panose="02000505080000020003" pitchFamily="50" charset="0"/>
              </a:rPr>
              <a:t>polimera</a:t>
            </a:r>
            <a:endParaRPr lang="en-GB" altLang="en-US" sz="1600" i="0" dirty="0">
              <a:latin typeface="UnizgDisplay Normal" panose="02000505080000020003" pitchFamily="50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B52968D3-FA13-92BD-358A-01BB9E3EE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CAF1AC-BE09-415A-8221-4916E9C444E4}" type="slidenum">
              <a:rPr lang="hr-HR" altLang="sr-Latn-RS" sz="1000" i="0">
                <a:latin typeface="UnizgDisplay Normal" panose="02000505080000020003" pitchFamily="50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hr-HR" altLang="sr-Latn-RS" sz="1000" i="0">
              <a:latin typeface="UnizgDisplay Normal" panose="02000505080000020003" pitchFamily="50" charset="0"/>
            </a:endParaRP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0615B1CA-C710-EBE2-69ED-21E5A2CD9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232275"/>
            <a:ext cx="5186362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EA40003-915D-FBD4-3027-F246AA200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276EF0C-5B3D-4B91-A705-EB2E6179AA9E}" type="slidenum">
              <a:rPr lang="hr-HR" altLang="sr-Latn-RS" i="0">
                <a:latin typeface="UnizgDisplay Normal" panose="02000505080000020003" pitchFamily="50" charset="0"/>
              </a:rPr>
              <a:pPr/>
              <a:t>46</a:t>
            </a:fld>
            <a:endParaRPr lang="hr-HR" altLang="sr-Latn-RS" i="0" dirty="0">
              <a:latin typeface="UnizgDisplay Normal" panose="02000505080000020003" pitchFamily="50" charset="0"/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xmlns="" id="{4F5AF301-2970-0FA0-6BCF-60BF1D737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188913"/>
            <a:ext cx="3960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b="1" i="0" dirty="0">
                <a:latin typeface="UnizgDisplay Normal" panose="02000505080000020003" pitchFamily="50" charset="0"/>
              </a:rPr>
              <a:t>Princip rada IR spektrometra 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xmlns="" id="{2D5A7E0E-8828-EB13-8528-4036114AC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5732463"/>
            <a:ext cx="5761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sz="1600" b="1" i="0" dirty="0">
                <a:latin typeface="UnizgDisplay Normal" panose="02000505080000020003" pitchFamily="50" charset="0"/>
              </a:rPr>
              <a:t>Dobiveni </a:t>
            </a:r>
            <a:r>
              <a:rPr lang="hr-HR" altLang="en-US" sz="1600" b="1" i="0" dirty="0" err="1">
                <a:latin typeface="UnizgDisplay Normal" panose="02000505080000020003" pitchFamily="50" charset="0"/>
              </a:rPr>
              <a:t>interferogram</a:t>
            </a:r>
            <a:r>
              <a:rPr lang="hr-HR" altLang="en-US" sz="1600" b="1" i="0" dirty="0">
                <a:latin typeface="UnizgDisplay Normal" panose="02000505080000020003" pitchFamily="50" charset="0"/>
              </a:rPr>
              <a:t> se primjenom </a:t>
            </a:r>
            <a:r>
              <a:rPr lang="hr-HR" altLang="en-US" sz="1600" b="1" i="0" dirty="0" err="1">
                <a:solidFill>
                  <a:srgbClr val="0070C0"/>
                </a:solidFill>
                <a:latin typeface="UnizgDisplay Normal" panose="02000505080000020003" pitchFamily="50" charset="0"/>
              </a:rPr>
              <a:t>Fourierove</a:t>
            </a:r>
            <a:r>
              <a:rPr lang="hr-HR" altLang="en-US" sz="1600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 transformacije </a:t>
            </a:r>
            <a:r>
              <a:rPr lang="hr-HR" altLang="en-US" sz="1600" b="1" i="0" dirty="0">
                <a:latin typeface="UnizgDisplay Normal" panose="02000505080000020003" pitchFamily="50" charset="0"/>
              </a:rPr>
              <a:t>matematički</a:t>
            </a:r>
            <a:r>
              <a:rPr lang="en-GB" altLang="en-US" sz="1600" b="1" i="0" dirty="0">
                <a:latin typeface="UnizgDisplay Normal" panose="02000505080000020003" pitchFamily="50" charset="0"/>
              </a:rPr>
              <a:t> </a:t>
            </a:r>
            <a:r>
              <a:rPr lang="hr-HR" altLang="en-US" sz="1600" b="1" i="0" dirty="0">
                <a:latin typeface="UnizgDisplay Normal" panose="02000505080000020003" pitchFamily="50" charset="0"/>
              </a:rPr>
              <a:t>obradi </a:t>
            </a:r>
            <a:r>
              <a:rPr lang="en-GB" altLang="en-US" sz="1600" b="1" i="0" dirty="0" err="1">
                <a:latin typeface="UnizgDisplay Normal" panose="02000505080000020003" pitchFamily="50" charset="0"/>
              </a:rPr>
              <a:t>i</a:t>
            </a:r>
            <a:r>
              <a:rPr lang="en-GB" altLang="en-US" sz="1600" b="1" i="0" dirty="0">
                <a:latin typeface="UnizgDisplay Normal" panose="02000505080000020003" pitchFamily="50" charset="0"/>
              </a:rPr>
              <a:t> </a:t>
            </a:r>
            <a:r>
              <a:rPr lang="en-GB" altLang="en-US" sz="1600" b="1" i="0" dirty="0" err="1">
                <a:latin typeface="UnizgDisplay Normal" panose="02000505080000020003" pitchFamily="50" charset="0"/>
              </a:rPr>
              <a:t>dobije</a:t>
            </a:r>
            <a:r>
              <a:rPr lang="en-GB" altLang="en-US" sz="1600" b="1" i="0" dirty="0">
                <a:latin typeface="UnizgDisplay Normal" panose="02000505080000020003" pitchFamily="50" charset="0"/>
              </a:rPr>
              <a:t> se </a:t>
            </a:r>
            <a:r>
              <a:rPr lang="hr-HR" altLang="en-US" sz="1600" b="1" i="0" dirty="0" err="1">
                <a:latin typeface="UnizgDisplay Normal" panose="02000505080000020003" pitchFamily="50" charset="0"/>
              </a:rPr>
              <a:t>spektr</a:t>
            </a:r>
            <a:r>
              <a:rPr lang="en-GB" altLang="en-US" sz="1600" b="1" i="0" dirty="0" err="1">
                <a:latin typeface="UnizgDisplay Normal" panose="02000505080000020003" pitchFamily="50" charset="0"/>
              </a:rPr>
              <a:t>ogram</a:t>
            </a:r>
            <a:endParaRPr lang="en-GB" altLang="en-US" sz="1600" b="1" i="0" dirty="0">
              <a:latin typeface="UnizgDisplay Normal" panose="02000505080000020003" pitchFamily="50" charset="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xmlns="" id="{C919BA47-6782-8EAF-FE0C-7B7702DD7C46}"/>
              </a:ext>
            </a:extLst>
          </p:cNvPr>
          <p:cNvSpPr/>
          <p:nvPr/>
        </p:nvSpPr>
        <p:spPr>
          <a:xfrm>
            <a:off x="276225" y="538163"/>
            <a:ext cx="8472488" cy="16303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sz="1400" i="0" dirty="0">
                <a:latin typeface="UnizgDisplay Normal" panose="02000505080000020003" pitchFamily="50" charset="0"/>
              </a:rPr>
              <a:t>Glavni dijelovi spektrometra s </a:t>
            </a:r>
            <a:r>
              <a:rPr lang="hr-HR" sz="1400" i="0" dirty="0" err="1">
                <a:latin typeface="UnizgDisplay Normal" panose="02000505080000020003" pitchFamily="50" charset="0"/>
              </a:rPr>
              <a:t>Fourierovom</a:t>
            </a:r>
            <a:r>
              <a:rPr lang="hr-HR" sz="1400" i="0" dirty="0">
                <a:latin typeface="UnizgDisplay Normal" panose="02000505080000020003" pitchFamily="50" charset="0"/>
              </a:rPr>
              <a:t> transformacijom, FTIR spektrometra su: izvor zračenja, interferometar i detektor</a:t>
            </a:r>
          </a:p>
          <a:p>
            <a:pPr marL="171450" indent="-171450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hr-HR" sz="800" i="0" dirty="0">
              <a:latin typeface="UnizgDisplay Normal" panose="02000505080000020003" pitchFamily="50" charset="0"/>
            </a:endParaRPr>
          </a:p>
          <a:p>
            <a:pPr marL="285750" indent="-285750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sz="1400" i="0" dirty="0">
                <a:latin typeface="UnizgDisplay Normal" panose="02000505080000020003" pitchFamily="50" charset="0"/>
              </a:rPr>
              <a:t>Izvor zračenja uglavnom je </a:t>
            </a:r>
            <a:r>
              <a:rPr lang="hr-HR" sz="1400" i="0" dirty="0" err="1">
                <a:latin typeface="UnizgDisplay Normal" panose="02000505080000020003" pitchFamily="50" charset="0"/>
              </a:rPr>
              <a:t>globar</a:t>
            </a:r>
            <a:r>
              <a:rPr lang="hr-HR" sz="1400" i="0" dirty="0">
                <a:latin typeface="UnizgDisplay Normal" panose="02000505080000020003" pitchFamily="50" charset="0"/>
              </a:rPr>
              <a:t> </a:t>
            </a:r>
            <a:r>
              <a:rPr lang="hr-HR" sz="1400" i="0" dirty="0">
                <a:latin typeface="UnizgDisplay Normal" panose="02000505080000020003" pitchFamily="50" charset="0"/>
                <a:sym typeface="Wingdings" panose="05000000000000000000" pitchFamily="2" charset="2"/>
              </a:rPr>
              <a:t> </a:t>
            </a:r>
            <a:r>
              <a:rPr lang="hr-HR" sz="1400" i="0" dirty="0">
                <a:latin typeface="UnizgDisplay Normal" panose="02000505080000020003" pitchFamily="50" charset="0"/>
              </a:rPr>
              <a:t>termički izvor zračenja za IR spektrometre. Sastoji se od silicijeva karbida u obliku štapića ili spirale, te se zagrijava do oko 1500 K</a:t>
            </a:r>
          </a:p>
          <a:p>
            <a:pPr marL="171450" indent="-171450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hr-HR" sz="800" i="0" dirty="0">
              <a:latin typeface="UnizgDisplay Normal" panose="02000505080000020003" pitchFamily="50" charset="0"/>
            </a:endParaRPr>
          </a:p>
          <a:p>
            <a:pPr marL="285750" indent="-285750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sz="1400" i="0" dirty="0" err="1">
                <a:latin typeface="UnizgDisplay Normal" panose="02000505080000020003" pitchFamily="50" charset="0"/>
              </a:rPr>
              <a:t>Interferometar</a:t>
            </a:r>
            <a:r>
              <a:rPr lang="hr-HR" sz="1400" i="0" dirty="0">
                <a:latin typeface="UnizgDisplay Normal" panose="02000505080000020003" pitchFamily="50" charset="0"/>
              </a:rPr>
              <a:t> dijeli upadno IR zračenje u dva snopa. Svaki od njih prolazi svoj optički put, zatim se sastaju i prolaze kroz uzorak. Detektori pretvaraju optičke signale u električne </a:t>
            </a:r>
          </a:p>
        </p:txBody>
      </p:sp>
      <p:grpSp>
        <p:nvGrpSpPr>
          <p:cNvPr id="17" name="Group 13">
            <a:extLst>
              <a:ext uri="{FF2B5EF4-FFF2-40B4-BE49-F238E27FC236}">
                <a16:creationId xmlns:a16="http://schemas.microsoft.com/office/drawing/2014/main" xmlns="" id="{7FA62452-3903-5D97-007E-5E542121CE3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68975" y="2881313"/>
            <a:ext cx="3167006" cy="2032000"/>
            <a:chOff x="1043608" y="2954619"/>
            <a:chExt cx="4552592" cy="2921001"/>
          </a:xfrm>
        </p:grpSpPr>
        <p:pic>
          <p:nvPicPr>
            <p:cNvPr id="18" name="Picture 34" descr="Slikovni rezultat za interferometar ir">
              <a:extLst>
                <a:ext uri="{FF2B5EF4-FFF2-40B4-BE49-F238E27FC236}">
                  <a16:creationId xmlns:a16="http://schemas.microsoft.com/office/drawing/2014/main" xmlns="" id="{625418DC-BDE0-45AC-3ABC-33CDDB87AD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1" t="5804" r="4169" b="3979"/>
            <a:stretch>
              <a:fillRect/>
            </a:stretch>
          </p:blipFill>
          <p:spPr bwMode="auto">
            <a:xfrm>
              <a:off x="1043608" y="2996952"/>
              <a:ext cx="4546601" cy="2878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7">
              <a:extLst>
                <a:ext uri="{FF2B5EF4-FFF2-40B4-BE49-F238E27FC236}">
                  <a16:creationId xmlns:a16="http://schemas.microsoft.com/office/drawing/2014/main" xmlns="" id="{F6721F3A-FF4D-B9B4-EDC9-4DC30523A99E}"/>
                </a:ext>
              </a:extLst>
            </p:cNvPr>
            <p:cNvSpPr txBox="1"/>
            <p:nvPr/>
          </p:nvSpPr>
          <p:spPr>
            <a:xfrm>
              <a:off x="2052270" y="2954619"/>
              <a:ext cx="1830097" cy="3760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hr-HR" sz="1100" b="1" i="0" dirty="0">
                  <a:latin typeface="UnizgDisplay Normal" panose="02000505080000020003" pitchFamily="50" charset="0"/>
                </a:rPr>
                <a:t>Pomično ogledalo</a:t>
              </a:r>
              <a:endParaRPr lang="en-GB" sz="1100" b="1" i="0" dirty="0">
                <a:latin typeface="UnizgDisplay Normal" panose="02000505080000020003" pitchFamily="50" charset="0"/>
              </a:endParaRPr>
            </a:p>
          </p:txBody>
        </p: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xmlns="" id="{395A78C0-B1C6-1CC4-0507-06BB1BC5A5FD}"/>
                </a:ext>
              </a:extLst>
            </p:cNvPr>
            <p:cNvSpPr txBox="1"/>
            <p:nvPr/>
          </p:nvSpPr>
          <p:spPr>
            <a:xfrm>
              <a:off x="4236185" y="4175505"/>
              <a:ext cx="1360015" cy="6194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hr-HR" sz="1100" b="1" i="0" dirty="0">
                  <a:latin typeface="UnizgDisplay Normal" panose="02000505080000020003" pitchFamily="50" charset="0"/>
                </a:rPr>
                <a:t>Stacionarno </a:t>
              </a:r>
            </a:p>
            <a:p>
              <a:pPr>
                <a:defRPr/>
              </a:pPr>
              <a:r>
                <a:rPr lang="hr-HR" sz="1100" b="1" i="0" dirty="0">
                  <a:latin typeface="UnizgDisplay Normal" panose="02000505080000020003" pitchFamily="50" charset="0"/>
                </a:rPr>
                <a:t>ogledalo</a:t>
              </a:r>
              <a:endParaRPr lang="en-GB" sz="1100" b="1" i="0" dirty="0">
                <a:latin typeface="UnizgDisplay Normal" panose="02000505080000020003" pitchFamily="50" charset="0"/>
              </a:endParaRPr>
            </a:p>
          </p:txBody>
        </p:sp>
        <p:sp>
          <p:nvSpPr>
            <p:cNvPr id="21" name="TextBox 9">
              <a:extLst>
                <a:ext uri="{FF2B5EF4-FFF2-40B4-BE49-F238E27FC236}">
                  <a16:creationId xmlns:a16="http://schemas.microsoft.com/office/drawing/2014/main" xmlns="" id="{3EB71A74-5856-A747-B767-EC8B5F574A53}"/>
                </a:ext>
              </a:extLst>
            </p:cNvPr>
            <p:cNvSpPr txBox="1"/>
            <p:nvPr/>
          </p:nvSpPr>
          <p:spPr>
            <a:xfrm>
              <a:off x="2960523" y="4857834"/>
              <a:ext cx="938322" cy="3760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hr-HR" sz="1100" b="1" i="0" dirty="0">
                  <a:latin typeface="UnizgDisplay Normal" panose="02000505080000020003" pitchFamily="50" charset="0"/>
                </a:rPr>
                <a:t>Uzorak </a:t>
              </a:r>
              <a:endParaRPr lang="en-GB" sz="1100" b="1" i="0" dirty="0">
                <a:latin typeface="UnizgDisplay Normal" panose="02000505080000020003" pitchFamily="50" charset="0"/>
              </a:endParaRPr>
            </a:p>
          </p:txBody>
        </p:sp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xmlns="" id="{7D7E21A6-6BFD-FC9A-C7C6-24AD27472E7B}"/>
                </a:ext>
              </a:extLst>
            </p:cNvPr>
            <p:cNvSpPr txBox="1"/>
            <p:nvPr/>
          </p:nvSpPr>
          <p:spPr>
            <a:xfrm>
              <a:off x="3040395" y="5423778"/>
              <a:ext cx="1099625" cy="3760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hr-HR" sz="1100" b="1" i="0" dirty="0">
                  <a:latin typeface="UnizgDisplay Normal" panose="02000505080000020003" pitchFamily="50" charset="0"/>
                </a:rPr>
                <a:t>Detektor </a:t>
              </a:r>
              <a:endParaRPr lang="en-GB" sz="1100" b="1" i="0" dirty="0">
                <a:latin typeface="UnizgDisplay Normal" panose="02000505080000020003" pitchFamily="50" charset="0"/>
              </a:endParaRPr>
            </a:p>
          </p:txBody>
        </p:sp>
        <p:sp>
          <p:nvSpPr>
            <p:cNvPr id="23" name="TextBox 11">
              <a:extLst>
                <a:ext uri="{FF2B5EF4-FFF2-40B4-BE49-F238E27FC236}">
                  <a16:creationId xmlns:a16="http://schemas.microsoft.com/office/drawing/2014/main" xmlns="" id="{5D4C2410-ECB2-FCF6-EE30-FD1A8FE746C6}"/>
                </a:ext>
              </a:extLst>
            </p:cNvPr>
            <p:cNvSpPr txBox="1"/>
            <p:nvPr/>
          </p:nvSpPr>
          <p:spPr>
            <a:xfrm>
              <a:off x="1191941" y="3894816"/>
              <a:ext cx="952148" cy="3760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hr-HR" sz="1100" b="1" i="0" dirty="0">
                  <a:latin typeface="UnizgDisplay Normal" panose="02000505080000020003" pitchFamily="50" charset="0"/>
                </a:rPr>
                <a:t>IR izvor</a:t>
              </a:r>
              <a:endParaRPr lang="en-GB" sz="1100" b="1" i="0" dirty="0">
                <a:latin typeface="UnizgDisplay Normal" panose="02000505080000020003" pitchFamily="50" charset="0"/>
              </a:endParaRPr>
            </a:p>
          </p:txBody>
        </p:sp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xmlns="" id="{4322206D-108F-986D-072F-A59E18BC4EAC}"/>
                </a:ext>
              </a:extLst>
            </p:cNvPr>
            <p:cNvSpPr txBox="1"/>
            <p:nvPr/>
          </p:nvSpPr>
          <p:spPr>
            <a:xfrm>
              <a:off x="3181882" y="3739638"/>
              <a:ext cx="1054303" cy="374253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hr-HR" sz="1100" b="1" i="0" dirty="0">
                  <a:latin typeface="UnizgDisplay Normal" panose="02000505080000020003" pitchFamily="50" charset="0"/>
                </a:rPr>
                <a:t>Djelitelj</a:t>
              </a:r>
              <a:endParaRPr lang="en-GB" sz="1100" b="1" i="0" dirty="0">
                <a:latin typeface="UnizgDisplay Normal" panose="02000505080000020003" pitchFamily="50" charset="0"/>
              </a:endParaRPr>
            </a:p>
          </p:txBody>
        </p:sp>
      </p:grpSp>
      <p:sp>
        <p:nvSpPr>
          <p:cNvPr id="25" name="Rectangle 14">
            <a:extLst>
              <a:ext uri="{FF2B5EF4-FFF2-40B4-BE49-F238E27FC236}">
                <a16:creationId xmlns:a16="http://schemas.microsoft.com/office/drawing/2014/main" xmlns="" id="{44855461-8DF9-B851-76ED-BCECCC07CFBD}"/>
              </a:ext>
            </a:extLst>
          </p:cNvPr>
          <p:cNvSpPr/>
          <p:nvPr/>
        </p:nvSpPr>
        <p:spPr>
          <a:xfrm>
            <a:off x="238125" y="2552700"/>
            <a:ext cx="549275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  <a:defRPr/>
            </a:pPr>
            <a:r>
              <a:rPr lang="hr-HR" sz="1400" i="0" dirty="0">
                <a:latin typeface="UnizgDisplay Normal" panose="02000505080000020003" pitchFamily="50" charset="0"/>
              </a:rPr>
              <a:t>IR zraka iz izvora pada na djelitelj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hr-HR" sz="1400" i="0" dirty="0">
                <a:latin typeface="UnizgDisplay Normal" panose="02000505080000020003" pitchFamily="50" charset="0"/>
              </a:rPr>
              <a:t>Pola upadnog svjetla se propušta, pola odbija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hr-HR" sz="1400" i="0" dirty="0">
                <a:latin typeface="UnizgDisplay Normal" panose="02000505080000020003" pitchFamily="50" charset="0"/>
              </a:rPr>
              <a:t>Propušteni dio pada na stacionarno zrcalo prešavši put L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hr-HR" sz="1400" i="0" dirty="0">
                <a:latin typeface="UnizgDisplay Normal" panose="02000505080000020003" pitchFamily="50" charset="0"/>
              </a:rPr>
              <a:t>Na stacionarnom zrcalu se ponovno odbija i vraća se na djelitelj prešavši ukupni put 2L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hr-HR" sz="1400" i="0" dirty="0">
                <a:latin typeface="UnizgDisplay Normal" panose="02000505080000020003" pitchFamily="50" charset="0"/>
              </a:rPr>
              <a:t>Odbijeni dio svjetla pada na pokretno zrcalo koje se kreće po optičkoj osi naprijed i natrag za korak x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hr-HR" sz="1400" i="0" dirty="0">
                <a:latin typeface="UnizgDisplay Normal" panose="02000505080000020003" pitchFamily="50" charset="0"/>
              </a:rPr>
              <a:t>Ovaj dio svjetlosti se vraća na djelitelj prešavši ukupni put 2(L+x)</a:t>
            </a:r>
          </a:p>
          <a:p>
            <a:pPr>
              <a:defRPr/>
            </a:pPr>
            <a:r>
              <a:rPr lang="hr-HR" sz="1400" i="0" dirty="0">
                <a:latin typeface="UnizgDisplay Normal" panose="02000505080000020003" pitchFamily="50" charset="0"/>
              </a:rPr>
              <a:t> </a:t>
            </a:r>
            <a:endParaRPr lang="en-GB" sz="1400" i="0" dirty="0">
              <a:latin typeface="UnizgDisplay Normal" panose="02000505080000020003" pitchFamily="50" charset="0"/>
            </a:endParaRPr>
          </a:p>
          <a:p>
            <a:pPr marL="285750" indent="-285750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sz="1400" i="0" dirty="0">
                <a:latin typeface="UnizgDisplay Normal" panose="02000505080000020003" pitchFamily="50" charset="0"/>
              </a:rPr>
              <a:t>Kako je put jedne zrake fiksan, a druge se konstantno mijenja zbog pomaka zrcala, signal koji izlazi iz </a:t>
            </a:r>
            <a:r>
              <a:rPr lang="hr-HR" sz="1400" i="0" dirty="0" err="1">
                <a:latin typeface="UnizgDisplay Normal" panose="02000505080000020003" pitchFamily="50" charset="0"/>
              </a:rPr>
              <a:t>interferometra</a:t>
            </a:r>
            <a:r>
              <a:rPr lang="hr-HR" sz="1400" i="0" dirty="0">
                <a:latin typeface="UnizgDisplay Normal" panose="02000505080000020003" pitchFamily="50" charset="0"/>
              </a:rPr>
              <a:t>  je rezultat interferiranja te dvije zrake – naziva se </a:t>
            </a:r>
            <a:r>
              <a:rPr lang="hr-HR" sz="1400" b="1" i="0" dirty="0" err="1">
                <a:latin typeface="UnizgDisplay Normal" panose="02000505080000020003" pitchFamily="50" charset="0"/>
              </a:rPr>
              <a:t>interferogram</a:t>
            </a:r>
            <a:endParaRPr lang="en-GB" sz="1400" b="1" i="0" dirty="0">
              <a:latin typeface="UnizgDisplay Normal" panose="02000505080000020003" pitchFamily="50" charset="0"/>
            </a:endParaRPr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xmlns="" id="{06624798-033F-373F-07C2-188888181356}"/>
              </a:ext>
            </a:extLst>
          </p:cNvPr>
          <p:cNvSpPr txBox="1"/>
          <p:nvPr/>
        </p:nvSpPr>
        <p:spPr>
          <a:xfrm>
            <a:off x="6186488" y="2379663"/>
            <a:ext cx="168026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b="1" i="0" dirty="0" err="1">
                <a:latin typeface="UnizgDisplay Normal" panose="02000505080000020003" pitchFamily="50" charset="0"/>
              </a:rPr>
              <a:t>Interferometar</a:t>
            </a:r>
            <a:endParaRPr lang="en-GB" b="1" i="0" dirty="0">
              <a:latin typeface="UnizgDisplay Normal" panose="02000505080000020003" pitchFamily="50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E9FBD1A-FFEF-4F10-D922-DC15A5C86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428824"/>
            <a:ext cx="8461375" cy="569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marL="444500" indent="4763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0975" eaLnBrk="1" hangingPunct="1">
              <a:defRPr/>
            </a:pPr>
            <a:r>
              <a:rPr lang="hr-HR" altLang="en-US" sz="2000" b="1" i="0" u="sng" dirty="0">
                <a:solidFill>
                  <a:srgbClr val="0070C0"/>
                </a:solidFill>
                <a:latin typeface="UnizgDisplay Normal" panose="02000505080000020003" pitchFamily="50" charset="0"/>
              </a:rPr>
              <a:t>Prednosti FTIR tehnike</a:t>
            </a:r>
            <a:r>
              <a:rPr lang="hr-HR" altLang="en-US" sz="2000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: </a:t>
            </a:r>
          </a:p>
          <a:p>
            <a:pPr marL="180975" algn="ctr" eaLnBrk="1" hangingPunct="1">
              <a:defRPr/>
            </a:pPr>
            <a:endParaRPr lang="hr-HR" altLang="en-US" b="1" i="0" dirty="0">
              <a:solidFill>
                <a:srgbClr val="FF00FF"/>
              </a:solidFill>
              <a:latin typeface="UnizgDisplay Normal" panose="02000505080000020003" pitchFamily="50" charset="0"/>
            </a:endParaRPr>
          </a:p>
          <a:p>
            <a:pPr marL="180975" eaLnBrk="1" hangingPunct="1">
              <a:defRPr/>
            </a:pPr>
            <a:r>
              <a:rPr lang="hr-HR" altLang="en-US" sz="2000" b="1" i="0" dirty="0">
                <a:latin typeface="UnizgDisplay Normal" panose="02000505080000020003" pitchFamily="50" charset="0"/>
              </a:rPr>
              <a:t>a) kratkoća postupka </a:t>
            </a:r>
          </a:p>
          <a:p>
            <a:pPr marL="180975" eaLnBrk="1" hangingPunct="1">
              <a:spcBef>
                <a:spcPct val="10000"/>
              </a:spcBef>
              <a:defRPr/>
            </a:pPr>
            <a:r>
              <a:rPr lang="hr-HR" altLang="en-US" sz="2000" b="1" i="0" dirty="0">
                <a:latin typeface="UnizgDisplay Normal" panose="02000505080000020003" pitchFamily="50" charset="0"/>
              </a:rPr>
              <a:t>     </a:t>
            </a:r>
            <a:r>
              <a:rPr lang="hr-HR" altLang="en-US" i="0" dirty="0">
                <a:latin typeface="UnizgDisplay Normal" panose="02000505080000020003" pitchFamily="50" charset="0"/>
              </a:rPr>
              <a:t>(cijeli IR-spektar simultano prolazi kroz uzorak)</a:t>
            </a:r>
          </a:p>
          <a:p>
            <a:pPr marL="180975" eaLnBrk="1" hangingPunct="1">
              <a:spcBef>
                <a:spcPct val="10000"/>
              </a:spcBef>
              <a:defRPr/>
            </a:pPr>
            <a:endParaRPr lang="hr-HR" altLang="en-US" sz="2200" b="1" i="0" dirty="0">
              <a:latin typeface="UnizgDisplay Normal" panose="02000505080000020003" pitchFamily="50" charset="0"/>
            </a:endParaRPr>
          </a:p>
          <a:p>
            <a:pPr marL="180975" eaLnBrk="1" hangingPunct="1">
              <a:spcBef>
                <a:spcPct val="10000"/>
              </a:spcBef>
              <a:defRPr/>
            </a:pPr>
            <a:r>
              <a:rPr lang="hr-HR" altLang="en-US" sz="2000" b="1" i="0" dirty="0">
                <a:latin typeface="UnizgDisplay Normal" panose="02000505080000020003" pitchFamily="50" charset="0"/>
              </a:rPr>
              <a:t>b) visoka rezolucija ≤ 0,001 cm</a:t>
            </a:r>
            <a:r>
              <a:rPr lang="hr-HR" altLang="en-US" sz="2000" b="1" i="0" baseline="30000" dirty="0">
                <a:latin typeface="UnizgDisplay Normal" panose="02000505080000020003" pitchFamily="50" charset="0"/>
              </a:rPr>
              <a:t>-1</a:t>
            </a:r>
          </a:p>
          <a:p>
            <a:pPr marL="180975" eaLnBrk="1" hangingPunct="1">
              <a:spcBef>
                <a:spcPct val="10000"/>
              </a:spcBef>
              <a:defRPr/>
            </a:pPr>
            <a:endParaRPr lang="hr-HR" altLang="en-US" sz="2200" b="1" i="0" dirty="0">
              <a:latin typeface="UnizgDisplay Normal" panose="02000505080000020003" pitchFamily="50" charset="0"/>
            </a:endParaRPr>
          </a:p>
          <a:p>
            <a:pPr marL="180975" eaLnBrk="1" hangingPunct="1">
              <a:spcBef>
                <a:spcPct val="10000"/>
              </a:spcBef>
              <a:defRPr/>
            </a:pPr>
            <a:r>
              <a:rPr lang="hr-HR" altLang="en-US" sz="2000" b="1" i="0" dirty="0">
                <a:latin typeface="UnizgDisplay Normal" panose="02000505080000020003" pitchFamily="50" charset="0"/>
              </a:rPr>
              <a:t>c) kvalitetni spektri </a:t>
            </a:r>
          </a:p>
          <a:p>
            <a:pPr marL="180975" eaLnBrk="1" hangingPunct="1">
              <a:spcBef>
                <a:spcPct val="10000"/>
              </a:spcBef>
              <a:defRPr/>
            </a:pPr>
            <a:r>
              <a:rPr lang="hr-HR" altLang="en-US" b="1" i="0" dirty="0">
                <a:latin typeface="UnizgDisplay Normal" panose="02000505080000020003" pitchFamily="50" charset="0"/>
              </a:rPr>
              <a:t>     </a:t>
            </a:r>
            <a:r>
              <a:rPr lang="hr-HR" altLang="en-US" i="0" dirty="0">
                <a:latin typeface="UnizgDisplay Normal" panose="02000505080000020003" pitchFamily="50" charset="0"/>
              </a:rPr>
              <a:t>(s nekoliko skeniranja izbjegava se šum)</a:t>
            </a:r>
          </a:p>
          <a:p>
            <a:pPr marL="180975" eaLnBrk="1" hangingPunct="1">
              <a:spcBef>
                <a:spcPct val="10000"/>
              </a:spcBef>
              <a:defRPr/>
            </a:pPr>
            <a:endParaRPr lang="hr-HR" altLang="en-US" sz="2200" b="1" i="0" dirty="0">
              <a:latin typeface="UnizgDisplay Normal" panose="02000505080000020003" pitchFamily="50" charset="0"/>
            </a:endParaRPr>
          </a:p>
          <a:p>
            <a:pPr marL="180975" eaLnBrk="1" hangingPunct="1">
              <a:spcBef>
                <a:spcPct val="10000"/>
              </a:spcBef>
              <a:defRPr/>
            </a:pPr>
            <a:r>
              <a:rPr lang="hr-HR" altLang="en-US" sz="2000" b="1" i="0" dirty="0">
                <a:latin typeface="UnizgDisplay Normal" panose="02000505080000020003" pitchFamily="50" charset="0"/>
              </a:rPr>
              <a:t>d) mala količina uzorka </a:t>
            </a:r>
          </a:p>
          <a:p>
            <a:pPr marL="180975" eaLnBrk="1" hangingPunct="1">
              <a:spcBef>
                <a:spcPct val="10000"/>
              </a:spcBef>
              <a:defRPr/>
            </a:pPr>
            <a:r>
              <a:rPr lang="hr-HR" altLang="en-US" b="1" i="0" dirty="0">
                <a:latin typeface="UnizgDisplay Normal" panose="02000505080000020003" pitchFamily="50" charset="0"/>
              </a:rPr>
              <a:t>     </a:t>
            </a:r>
            <a:r>
              <a:rPr lang="hr-HR" altLang="en-US" i="0" dirty="0">
                <a:latin typeface="UnizgDisplay Normal" panose="02000505080000020003" pitchFamily="50" charset="0"/>
              </a:rPr>
              <a:t>(može se kombinirati s GC, HPLC, TGA metodama) </a:t>
            </a:r>
          </a:p>
          <a:p>
            <a:pPr marL="180975" eaLnBrk="1" hangingPunct="1">
              <a:spcBef>
                <a:spcPct val="10000"/>
              </a:spcBef>
              <a:defRPr/>
            </a:pPr>
            <a:r>
              <a:rPr lang="hr-HR" altLang="en-US" i="0" dirty="0">
                <a:latin typeface="UnizgDisplay Normal" panose="02000505080000020003" pitchFamily="50" charset="0"/>
              </a:rPr>
              <a:t>     npr. uzorak se razgradi na TGA, a produkti razgradnje se   </a:t>
            </a:r>
          </a:p>
          <a:p>
            <a:pPr marL="180975" eaLnBrk="1" hangingPunct="1">
              <a:spcBef>
                <a:spcPct val="10000"/>
              </a:spcBef>
              <a:defRPr/>
            </a:pPr>
            <a:r>
              <a:rPr lang="hr-HR" altLang="en-US" i="0" dirty="0">
                <a:latin typeface="UnizgDisplay Normal" panose="02000505080000020003" pitchFamily="50" charset="0"/>
              </a:rPr>
              <a:t>     detektiraju na IR</a:t>
            </a:r>
          </a:p>
          <a:p>
            <a:pPr marL="180975" eaLnBrk="1" hangingPunct="1">
              <a:spcBef>
                <a:spcPct val="10000"/>
              </a:spcBef>
              <a:defRPr/>
            </a:pPr>
            <a:endParaRPr lang="hr-HR" altLang="en-US" b="1" dirty="0">
              <a:latin typeface="UnizgDisplay Normal" panose="02000505080000020003" pitchFamily="50" charset="0"/>
            </a:endParaRPr>
          </a:p>
          <a:p>
            <a:pPr marL="180975" eaLnBrk="1" hangingPunct="1">
              <a:spcBef>
                <a:spcPct val="10000"/>
              </a:spcBef>
              <a:defRPr/>
            </a:pPr>
            <a:r>
              <a:rPr lang="hr-HR" altLang="en-US" sz="2000" b="1" i="0" dirty="0">
                <a:latin typeface="UnizgDisplay Normal" panose="02000505080000020003" pitchFamily="50" charset="0"/>
              </a:rPr>
              <a:t>e) računalne baze spektara čistih uzoraka i otapala</a:t>
            </a:r>
          </a:p>
          <a:p>
            <a:pPr marL="180975" eaLnBrk="1" hangingPunct="1">
              <a:spcBef>
                <a:spcPct val="10000"/>
              </a:spcBef>
              <a:defRPr/>
            </a:pPr>
            <a:r>
              <a:rPr lang="hr-HR" altLang="en-US" sz="2200" b="1" i="0" dirty="0">
                <a:latin typeface="UnizgDisplay Normal" panose="02000505080000020003" pitchFamily="50" charset="0"/>
              </a:rPr>
              <a:t>    </a:t>
            </a:r>
            <a:r>
              <a:rPr lang="hr-HR" altLang="en-US" i="0" dirty="0">
                <a:latin typeface="UnizgDisplay Normal" panose="02000505080000020003" pitchFamily="50" charset="0"/>
              </a:rPr>
              <a:t>usporedbom spektara poznatih i nepoznatih uzoraka identificira se nepoznati uzorak</a:t>
            </a:r>
            <a:endParaRPr lang="hr-HR" altLang="en-US" sz="2200" i="0" dirty="0">
              <a:latin typeface="UnizgDisplay Normal" panose="02000505080000020003" pitchFamily="50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5A36B106-B30A-8845-85AE-38DD0F029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795B56-E07D-4D38-996A-D8FB457C83ED}" type="slidenum">
              <a:rPr lang="hr-HR" altLang="sr-Latn-RS" sz="1000" i="0">
                <a:latin typeface="UnizgDisplay Normal" panose="02000505080000020003" pitchFamily="50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hr-HR" altLang="sr-Latn-RS" sz="1000" i="0">
              <a:latin typeface="UnizgDisplay Normal" panose="02000505080000020003" pitchFamily="50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xmlns="" id="{0DE3B979-416A-77B6-45A8-35574F3C8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DFF17-98D9-4881-B901-DC74AE3B0024}" type="slidenum">
              <a:rPr lang="hr-HR" altLang="sr-Latn-RS" i="0" smtClean="0">
                <a:latin typeface="UnizgDisplay Normal" panose="02000505080000020003" pitchFamily="50" charset="0"/>
              </a:rPr>
              <a:pPr>
                <a:defRPr/>
              </a:pPr>
              <a:t>48</a:t>
            </a:fld>
            <a:endParaRPr lang="hr-HR" altLang="sr-Latn-RS" i="0" dirty="0">
              <a:latin typeface="UnizgDisplay Normal" panose="02000505080000020003" pitchFamily="50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6CCBA17-F721-DA36-5144-E02C6CE9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428824"/>
            <a:ext cx="8461375" cy="569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marL="444500" indent="4763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0975" eaLnBrk="1" hangingPunct="1">
              <a:defRPr/>
            </a:pPr>
            <a:r>
              <a:rPr lang="hr-HR" altLang="en-US" sz="2000" b="1" i="0" u="sng" dirty="0">
                <a:solidFill>
                  <a:srgbClr val="0070C0"/>
                </a:solidFill>
                <a:latin typeface="UnizgDisplay Normal" panose="02000505080000020003" pitchFamily="50" charset="0"/>
              </a:rPr>
              <a:t>Prednosti FTIR tehnike</a:t>
            </a:r>
            <a:r>
              <a:rPr lang="hr-HR" altLang="en-US" sz="2000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: </a:t>
            </a:r>
          </a:p>
          <a:p>
            <a:pPr marL="180975" algn="ctr" eaLnBrk="1" hangingPunct="1">
              <a:defRPr/>
            </a:pPr>
            <a:endParaRPr lang="hr-HR" altLang="en-US" b="1" i="0" dirty="0">
              <a:solidFill>
                <a:schemeClr val="bg1"/>
              </a:solidFill>
              <a:latin typeface="UnizgDisplay Normal" panose="02000505080000020003" pitchFamily="50" charset="0"/>
            </a:endParaRPr>
          </a:p>
          <a:p>
            <a:pPr marL="180975" eaLnBrk="1" hangingPunct="1">
              <a:defRPr/>
            </a:pPr>
            <a:r>
              <a:rPr lang="hr-HR" altLang="en-US" sz="2000" b="1" i="0" dirty="0">
                <a:solidFill>
                  <a:schemeClr val="bg1"/>
                </a:solidFill>
                <a:latin typeface="UnizgDisplay Normal" panose="02000505080000020003" pitchFamily="50" charset="0"/>
              </a:rPr>
              <a:t>a) kratkoća postupka </a:t>
            </a:r>
          </a:p>
          <a:p>
            <a:pPr marL="180975" eaLnBrk="1" hangingPunct="1">
              <a:spcBef>
                <a:spcPct val="10000"/>
              </a:spcBef>
              <a:defRPr/>
            </a:pPr>
            <a:r>
              <a:rPr lang="hr-HR" altLang="en-US" sz="2000" b="1" i="0" dirty="0">
                <a:solidFill>
                  <a:schemeClr val="bg1"/>
                </a:solidFill>
                <a:latin typeface="UnizgDisplay Normal" panose="02000505080000020003" pitchFamily="50" charset="0"/>
              </a:rPr>
              <a:t>     </a:t>
            </a:r>
            <a:r>
              <a:rPr lang="hr-HR" altLang="en-US" i="0" dirty="0">
                <a:solidFill>
                  <a:schemeClr val="bg1"/>
                </a:solidFill>
                <a:latin typeface="UnizgDisplay Normal" panose="02000505080000020003" pitchFamily="50" charset="0"/>
              </a:rPr>
              <a:t>(cijeli IR-spektar simultano prolazi kroz uzorak)</a:t>
            </a:r>
          </a:p>
          <a:p>
            <a:pPr marL="180975" eaLnBrk="1" hangingPunct="1">
              <a:spcBef>
                <a:spcPct val="10000"/>
              </a:spcBef>
              <a:defRPr/>
            </a:pPr>
            <a:endParaRPr lang="hr-HR" altLang="en-US" sz="2200" b="1" i="0" dirty="0">
              <a:solidFill>
                <a:schemeClr val="bg1"/>
              </a:solidFill>
              <a:latin typeface="UnizgDisplay Normal" panose="02000505080000020003" pitchFamily="50" charset="0"/>
            </a:endParaRPr>
          </a:p>
          <a:p>
            <a:pPr marL="180975" eaLnBrk="1" hangingPunct="1">
              <a:spcBef>
                <a:spcPct val="10000"/>
              </a:spcBef>
              <a:defRPr/>
            </a:pPr>
            <a:r>
              <a:rPr lang="hr-HR" altLang="en-US" sz="2000" b="1" i="0" dirty="0">
                <a:solidFill>
                  <a:schemeClr val="bg1"/>
                </a:solidFill>
                <a:latin typeface="UnizgDisplay Normal" panose="02000505080000020003" pitchFamily="50" charset="0"/>
              </a:rPr>
              <a:t>b) visoka rezolucija ≤ 0,001 cm</a:t>
            </a:r>
            <a:r>
              <a:rPr lang="hr-HR" altLang="en-US" sz="2000" b="1" i="0" baseline="30000" dirty="0">
                <a:solidFill>
                  <a:schemeClr val="bg1"/>
                </a:solidFill>
                <a:latin typeface="UnizgDisplay Normal" panose="02000505080000020003" pitchFamily="50" charset="0"/>
              </a:rPr>
              <a:t>-1</a:t>
            </a:r>
          </a:p>
          <a:p>
            <a:pPr marL="180975" eaLnBrk="1" hangingPunct="1">
              <a:spcBef>
                <a:spcPct val="10000"/>
              </a:spcBef>
              <a:defRPr/>
            </a:pPr>
            <a:endParaRPr lang="hr-HR" altLang="en-US" sz="2200" b="1" i="0" dirty="0">
              <a:solidFill>
                <a:schemeClr val="bg1"/>
              </a:solidFill>
              <a:latin typeface="UnizgDisplay Normal" panose="02000505080000020003" pitchFamily="50" charset="0"/>
            </a:endParaRPr>
          </a:p>
          <a:p>
            <a:pPr marL="180975" eaLnBrk="1" hangingPunct="1">
              <a:spcBef>
                <a:spcPct val="10000"/>
              </a:spcBef>
              <a:defRPr/>
            </a:pPr>
            <a:r>
              <a:rPr lang="hr-HR" altLang="en-US" sz="2000" b="1" i="0" dirty="0">
                <a:solidFill>
                  <a:schemeClr val="bg1"/>
                </a:solidFill>
                <a:latin typeface="UnizgDisplay Normal" panose="02000505080000020003" pitchFamily="50" charset="0"/>
              </a:rPr>
              <a:t>c) kvalitetni spektri </a:t>
            </a:r>
          </a:p>
          <a:p>
            <a:pPr marL="180975" eaLnBrk="1" hangingPunct="1">
              <a:spcBef>
                <a:spcPct val="10000"/>
              </a:spcBef>
              <a:defRPr/>
            </a:pPr>
            <a:r>
              <a:rPr lang="hr-HR" altLang="en-US" b="1" i="0" dirty="0">
                <a:solidFill>
                  <a:schemeClr val="bg1"/>
                </a:solidFill>
                <a:latin typeface="UnizgDisplay Normal" panose="02000505080000020003" pitchFamily="50" charset="0"/>
              </a:rPr>
              <a:t>     </a:t>
            </a:r>
            <a:r>
              <a:rPr lang="hr-HR" altLang="en-US" i="0" dirty="0">
                <a:solidFill>
                  <a:schemeClr val="bg1"/>
                </a:solidFill>
                <a:latin typeface="UnizgDisplay Normal" panose="02000505080000020003" pitchFamily="50" charset="0"/>
              </a:rPr>
              <a:t>(s nekoliko skeniranja izbjegava se šum)</a:t>
            </a:r>
          </a:p>
          <a:p>
            <a:pPr marL="180975" eaLnBrk="1" hangingPunct="1">
              <a:spcBef>
                <a:spcPct val="10000"/>
              </a:spcBef>
              <a:defRPr/>
            </a:pPr>
            <a:endParaRPr lang="hr-HR" altLang="en-US" sz="2200" b="1" i="0" dirty="0">
              <a:latin typeface="UnizgDisplay Normal" panose="02000505080000020003" pitchFamily="50" charset="0"/>
            </a:endParaRPr>
          </a:p>
          <a:p>
            <a:pPr marL="180975" eaLnBrk="1" hangingPunct="1">
              <a:spcBef>
                <a:spcPct val="10000"/>
              </a:spcBef>
              <a:defRPr/>
            </a:pPr>
            <a:r>
              <a:rPr lang="hr-HR" altLang="en-US" sz="2000" b="1" i="0" dirty="0">
                <a:solidFill>
                  <a:schemeClr val="bg1"/>
                </a:solidFill>
                <a:latin typeface="UnizgDisplay Normal" panose="02000505080000020003" pitchFamily="50" charset="0"/>
              </a:rPr>
              <a:t>d) mala količina uzorka </a:t>
            </a:r>
          </a:p>
          <a:p>
            <a:pPr marL="180975" eaLnBrk="1" hangingPunct="1">
              <a:spcBef>
                <a:spcPct val="10000"/>
              </a:spcBef>
              <a:defRPr/>
            </a:pPr>
            <a:r>
              <a:rPr lang="hr-HR" altLang="en-US" b="1" i="0" dirty="0">
                <a:solidFill>
                  <a:schemeClr val="bg1"/>
                </a:solidFill>
                <a:latin typeface="UnizgDisplay Normal" panose="02000505080000020003" pitchFamily="50" charset="0"/>
              </a:rPr>
              <a:t>     </a:t>
            </a:r>
            <a:r>
              <a:rPr lang="hr-HR" altLang="en-US" i="0" dirty="0">
                <a:solidFill>
                  <a:schemeClr val="bg1"/>
                </a:solidFill>
                <a:latin typeface="UnizgDisplay Normal" panose="02000505080000020003" pitchFamily="50" charset="0"/>
              </a:rPr>
              <a:t>(može se kombinirati s GC, HPLC, TGA metodama) </a:t>
            </a:r>
          </a:p>
          <a:p>
            <a:pPr marL="180975" eaLnBrk="1" hangingPunct="1">
              <a:spcBef>
                <a:spcPct val="10000"/>
              </a:spcBef>
              <a:defRPr/>
            </a:pPr>
            <a:r>
              <a:rPr lang="hr-HR" altLang="en-US" i="0" dirty="0">
                <a:solidFill>
                  <a:schemeClr val="bg1"/>
                </a:solidFill>
                <a:latin typeface="UnizgDisplay Normal" panose="02000505080000020003" pitchFamily="50" charset="0"/>
              </a:rPr>
              <a:t>     npr. uzorak se razgradi na TGA, a produkti razgradnje se   </a:t>
            </a:r>
          </a:p>
          <a:p>
            <a:pPr marL="180975" eaLnBrk="1" hangingPunct="1">
              <a:spcBef>
                <a:spcPct val="10000"/>
              </a:spcBef>
              <a:defRPr/>
            </a:pPr>
            <a:r>
              <a:rPr lang="hr-HR" altLang="en-US" i="0" dirty="0">
                <a:solidFill>
                  <a:schemeClr val="bg1"/>
                </a:solidFill>
                <a:latin typeface="UnizgDisplay Normal" panose="02000505080000020003" pitchFamily="50" charset="0"/>
              </a:rPr>
              <a:t>     detektiraju na IR</a:t>
            </a:r>
          </a:p>
          <a:p>
            <a:pPr marL="180975" eaLnBrk="1" hangingPunct="1">
              <a:spcBef>
                <a:spcPct val="10000"/>
              </a:spcBef>
              <a:defRPr/>
            </a:pPr>
            <a:endParaRPr lang="hr-HR" altLang="en-US" b="1" dirty="0">
              <a:latin typeface="UnizgDisplay Normal" panose="02000505080000020003" pitchFamily="50" charset="0"/>
            </a:endParaRPr>
          </a:p>
          <a:p>
            <a:pPr marL="180975" eaLnBrk="1" hangingPunct="1">
              <a:spcBef>
                <a:spcPct val="10000"/>
              </a:spcBef>
              <a:defRPr/>
            </a:pPr>
            <a:r>
              <a:rPr lang="hr-HR" altLang="en-US" sz="2000" b="1" i="0" dirty="0">
                <a:latin typeface="UnizgDisplay Normal" panose="02000505080000020003" pitchFamily="50" charset="0"/>
              </a:rPr>
              <a:t>e) računalne baze spektara čistih uzoraka i otapala</a:t>
            </a:r>
          </a:p>
          <a:p>
            <a:pPr marL="180975" eaLnBrk="1" hangingPunct="1">
              <a:spcBef>
                <a:spcPct val="10000"/>
              </a:spcBef>
              <a:defRPr/>
            </a:pPr>
            <a:r>
              <a:rPr lang="hr-HR" altLang="en-US" sz="2200" b="1" i="0" dirty="0">
                <a:latin typeface="UnizgDisplay Normal" panose="02000505080000020003" pitchFamily="50" charset="0"/>
              </a:rPr>
              <a:t>    </a:t>
            </a:r>
            <a:r>
              <a:rPr lang="hr-HR" altLang="en-US" i="0" dirty="0">
                <a:latin typeface="UnizgDisplay Normal" panose="02000505080000020003" pitchFamily="50" charset="0"/>
              </a:rPr>
              <a:t>usporedbom spektara poznatih i nepoznatih uzoraka identificira se nepoznati uzorak</a:t>
            </a:r>
            <a:endParaRPr lang="hr-HR" altLang="en-US" sz="2200" i="0" dirty="0">
              <a:latin typeface="UnizgDisplay Normal" panose="02000505080000020003" pitchFamily="50" charset="0"/>
            </a:endParaRPr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xmlns="" id="{426D3EF9-BD16-E7C6-0B80-894148811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877737"/>
              </p:ext>
            </p:extLst>
          </p:nvPr>
        </p:nvGraphicFramePr>
        <p:xfrm>
          <a:off x="611560" y="980728"/>
          <a:ext cx="5759226" cy="4320480"/>
        </p:xfrm>
        <a:graphic>
          <a:graphicData uri="http://schemas.openxmlformats.org/drawingml/2006/table">
            <a:tbl>
              <a:tblPr firstRow="1" firstCol="1" bandRow="1"/>
              <a:tblGrid>
                <a:gridCol w="57592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marL="10083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SEARCH REPORT                                       Date: </a:t>
                      </a:r>
                      <a:r>
                        <a:rPr lang="hr-HR" sz="800" dirty="0" err="1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Thu</a:t>
                      </a:r>
                      <a:r>
                        <a:rPr lang="hr-HR" sz="800" dirty="0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 Nov 04 2021</a:t>
                      </a:r>
                      <a:endParaRPr lang="en-US" sz="800" dirty="0">
                        <a:effectLst/>
                        <a:latin typeface="UniZgLight"/>
                        <a:ea typeface="Times New Roman"/>
                        <a:cs typeface="UniZg (OTF) Light"/>
                      </a:endParaRPr>
                    </a:p>
                    <a:p>
                      <a:pPr marL="10083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err="1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Unknown</a:t>
                      </a:r>
                      <a:r>
                        <a:rPr lang="hr-HR" sz="800" dirty="0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: C:\pel_data\spectra\...\TVP-001 u CHCl3.sp</a:t>
                      </a:r>
                      <a:endParaRPr lang="en-US" sz="800" dirty="0">
                        <a:effectLst/>
                        <a:latin typeface="UniZgLight"/>
                        <a:ea typeface="Times New Roman"/>
                        <a:cs typeface="UniZg (OTF) Light"/>
                      </a:endParaRPr>
                    </a:p>
                    <a:p>
                      <a:pPr marL="10083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err="1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Library</a:t>
                      </a:r>
                      <a:r>
                        <a:rPr lang="hr-HR" sz="800" dirty="0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: c:\pel_data\libs\high\hu.IDX</a:t>
                      </a:r>
                      <a:endParaRPr lang="en-US" sz="800" dirty="0">
                        <a:effectLst/>
                        <a:latin typeface="UniZgLight"/>
                        <a:ea typeface="Times New Roman"/>
                        <a:cs typeface="UniZg (OTF) Light"/>
                      </a:endParaRPr>
                    </a:p>
                    <a:p>
                      <a:pPr marL="10083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err="1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Euclidean</a:t>
                      </a:r>
                      <a:r>
                        <a:rPr lang="hr-HR" sz="800" dirty="0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 Hit List:</a:t>
                      </a:r>
                      <a:endParaRPr lang="en-US" sz="800" dirty="0">
                        <a:effectLst/>
                        <a:latin typeface="UniZgLight"/>
                        <a:ea typeface="Times New Roman"/>
                        <a:cs typeface="UniZg (OTF) Light"/>
                      </a:endParaRPr>
                    </a:p>
                    <a:p>
                      <a:pPr marL="10083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800" b="1" dirty="0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 0.902 hu0353 ACRYLONITRILE-STYRENE COPOLYMER</a:t>
                      </a:r>
                      <a:endParaRPr lang="en-US" sz="800" b="1" dirty="0">
                        <a:effectLst/>
                        <a:latin typeface="UniZgLight"/>
                        <a:ea typeface="Times New Roman"/>
                        <a:cs typeface="UniZg (OTF) Light"/>
                      </a:endParaRPr>
                    </a:p>
                    <a:p>
                      <a:pPr marL="10083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 0.896 hu5081 TYRIL 767</a:t>
                      </a:r>
                      <a:endParaRPr lang="en-US" sz="800" dirty="0">
                        <a:effectLst/>
                        <a:latin typeface="UniZgLight"/>
                        <a:ea typeface="Times New Roman"/>
                        <a:cs typeface="UniZg (OTF) Light"/>
                      </a:endParaRPr>
                    </a:p>
                    <a:p>
                      <a:pPr marL="10083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 0.888 hu0171 STATISTICAL STYRENE-ACRYLONITRILE COPOLYMER (17 WT.-% AN)</a:t>
                      </a:r>
                      <a:endParaRPr lang="en-US" sz="800" dirty="0">
                        <a:effectLst/>
                        <a:latin typeface="UniZgLight"/>
                        <a:ea typeface="Times New Roman"/>
                        <a:cs typeface="UniZg (OTF) Light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marL="10083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SEARCH REPORT                                       Date: </a:t>
                      </a:r>
                      <a:r>
                        <a:rPr lang="hr-HR" sz="800" dirty="0" err="1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Fri</a:t>
                      </a:r>
                      <a:r>
                        <a:rPr lang="hr-HR" sz="800" dirty="0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 Nov 05 2021</a:t>
                      </a:r>
                      <a:endParaRPr lang="en-US" sz="800" dirty="0">
                        <a:effectLst/>
                        <a:latin typeface="UniZgLight"/>
                        <a:ea typeface="Times New Roman"/>
                        <a:cs typeface="UniZg (OTF) Light"/>
                      </a:endParaRPr>
                    </a:p>
                    <a:p>
                      <a:pPr marL="10083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err="1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Unknown</a:t>
                      </a:r>
                      <a:r>
                        <a:rPr lang="hr-HR" sz="800" dirty="0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: C:\pel_data\spectra\...\TVP-002 u CHCl3.sp</a:t>
                      </a:r>
                      <a:endParaRPr lang="en-US" sz="800" dirty="0">
                        <a:effectLst/>
                        <a:latin typeface="UniZgLight"/>
                        <a:ea typeface="Times New Roman"/>
                        <a:cs typeface="UniZg (OTF) Light"/>
                      </a:endParaRPr>
                    </a:p>
                    <a:p>
                      <a:pPr marL="10083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err="1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Library</a:t>
                      </a:r>
                      <a:r>
                        <a:rPr lang="hr-HR" sz="800" dirty="0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: c:\pel_data\libs\high\hu.IDX</a:t>
                      </a:r>
                      <a:endParaRPr lang="en-US" sz="800" dirty="0">
                        <a:effectLst/>
                        <a:latin typeface="UniZgLight"/>
                        <a:ea typeface="Times New Roman"/>
                        <a:cs typeface="UniZg (OTF) Light"/>
                      </a:endParaRPr>
                    </a:p>
                    <a:p>
                      <a:pPr marL="10083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err="1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Euclidean</a:t>
                      </a:r>
                      <a:r>
                        <a:rPr lang="hr-HR" sz="800" dirty="0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 Hit List:</a:t>
                      </a:r>
                      <a:endParaRPr lang="en-US" sz="800" dirty="0">
                        <a:effectLst/>
                        <a:latin typeface="UniZgLight"/>
                        <a:ea typeface="Times New Roman"/>
                        <a:cs typeface="UniZg (OTF) Light"/>
                      </a:endParaRPr>
                    </a:p>
                    <a:p>
                      <a:pPr marL="10083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 </a:t>
                      </a:r>
                      <a:r>
                        <a:rPr lang="hr-HR" sz="800" b="1" dirty="0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0.826 hu5081 TYRIL 767</a:t>
                      </a:r>
                      <a:endParaRPr lang="en-US" sz="800" b="1" dirty="0">
                        <a:effectLst/>
                        <a:latin typeface="UniZgLight"/>
                        <a:ea typeface="Times New Roman"/>
                        <a:cs typeface="UniZg (OTF) Light"/>
                      </a:endParaRPr>
                    </a:p>
                    <a:p>
                      <a:pPr marL="10083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 0.820 hu0353 ACRYLONITRILE-STYRENE COPOLYMER</a:t>
                      </a:r>
                      <a:endParaRPr lang="en-US" sz="800" dirty="0">
                        <a:effectLst/>
                        <a:latin typeface="UniZgLight"/>
                        <a:ea typeface="Times New Roman"/>
                        <a:cs typeface="UniZg (OTF) Light"/>
                      </a:endParaRPr>
                    </a:p>
                    <a:p>
                      <a:pPr marL="10083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 0.819 hu0171 STATISTICAL STYRENE-ACRYLONITRILE COPOLYMER (17 WT.-% AN)</a:t>
                      </a:r>
                      <a:endParaRPr lang="en-US" sz="800" dirty="0">
                        <a:effectLst/>
                        <a:latin typeface="UniZgLight"/>
                        <a:ea typeface="Times New Roman"/>
                        <a:cs typeface="UniZg (OTF) Light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marL="10083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SEARCH REPORT                                       Date: </a:t>
                      </a:r>
                      <a:r>
                        <a:rPr lang="hr-HR" sz="800" dirty="0" err="1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Mon</a:t>
                      </a:r>
                      <a:r>
                        <a:rPr lang="hr-HR" sz="800" dirty="0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 Nov 08 2021</a:t>
                      </a:r>
                      <a:endParaRPr lang="en-US" sz="800" dirty="0">
                        <a:effectLst/>
                        <a:latin typeface="UniZgLight"/>
                        <a:ea typeface="Times New Roman"/>
                        <a:cs typeface="UniZg (OTF) Light"/>
                      </a:endParaRPr>
                    </a:p>
                    <a:p>
                      <a:pPr marL="10083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err="1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Unknown</a:t>
                      </a:r>
                      <a:r>
                        <a:rPr lang="hr-HR" sz="800" dirty="0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: C:\pel_data\spectra\...\TVP-003 u CHCl3.sp</a:t>
                      </a:r>
                      <a:endParaRPr lang="en-US" sz="800" dirty="0">
                        <a:effectLst/>
                        <a:latin typeface="UniZgLight"/>
                        <a:ea typeface="Times New Roman"/>
                        <a:cs typeface="UniZg (OTF) Light"/>
                      </a:endParaRPr>
                    </a:p>
                    <a:p>
                      <a:pPr marL="10083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err="1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Library</a:t>
                      </a:r>
                      <a:r>
                        <a:rPr lang="hr-HR" sz="800" dirty="0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: c:\pel_data\libs\high\hu.IDX</a:t>
                      </a:r>
                      <a:endParaRPr lang="en-US" sz="800" dirty="0">
                        <a:effectLst/>
                        <a:latin typeface="UniZgLight"/>
                        <a:ea typeface="Times New Roman"/>
                        <a:cs typeface="UniZg (OTF) Light"/>
                      </a:endParaRPr>
                    </a:p>
                    <a:p>
                      <a:pPr marL="10083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err="1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Euclidean</a:t>
                      </a:r>
                      <a:r>
                        <a:rPr lang="hr-HR" sz="800" dirty="0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 Hit List:</a:t>
                      </a:r>
                      <a:endParaRPr lang="en-US" sz="800" dirty="0">
                        <a:effectLst/>
                        <a:latin typeface="UniZgLight"/>
                        <a:ea typeface="Times New Roman"/>
                        <a:cs typeface="UniZg (OTF) Light"/>
                      </a:endParaRPr>
                    </a:p>
                    <a:p>
                      <a:pPr marL="10083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 </a:t>
                      </a:r>
                      <a:r>
                        <a:rPr lang="hr-HR" sz="800" b="1" dirty="0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0.808 hu0353 ACRYLONITRILE-STYRENE COPOLYMER</a:t>
                      </a:r>
                      <a:endParaRPr lang="en-US" sz="800" b="1" dirty="0">
                        <a:effectLst/>
                        <a:latin typeface="UniZgLight"/>
                        <a:ea typeface="Times New Roman"/>
                        <a:cs typeface="UniZg (OTF) Light"/>
                      </a:endParaRPr>
                    </a:p>
                    <a:p>
                      <a:pPr marL="10083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 0.805 hu5081 TYRIL 767</a:t>
                      </a:r>
                      <a:endParaRPr lang="en-US" sz="800" dirty="0">
                        <a:effectLst/>
                        <a:latin typeface="UniZgLight"/>
                        <a:ea typeface="Times New Roman"/>
                        <a:cs typeface="UniZg (OTF) Light"/>
                      </a:endParaRPr>
                    </a:p>
                    <a:p>
                      <a:pPr marL="10083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  <a:latin typeface="Times New Roman"/>
                          <a:ea typeface="Times New Roman"/>
                          <a:cs typeface="UniZg (OTF) Light"/>
                        </a:rPr>
                        <a:t> 0.798 hu0171 STATISTICAL STYRENE-ACRYLONITRILE COPOLYMER (17 WT.-% AN)</a:t>
                      </a:r>
                      <a:endParaRPr lang="en-US" sz="800" dirty="0">
                        <a:effectLst/>
                        <a:latin typeface="UniZgLight"/>
                        <a:ea typeface="Times New Roman"/>
                        <a:cs typeface="UniZg (OTF) Light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2537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B063ED79-98CF-AEDE-D084-4D4A0A86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93688"/>
            <a:ext cx="627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sz="2000" b="1" i="0" dirty="0">
                <a:latin typeface="UnizgDisplay Normal" panose="02000505080000020003" pitchFamily="50" charset="0"/>
              </a:rPr>
              <a:t>IR Tehnike mjerenja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AE18848A-0F62-7C7E-C91F-7A8600393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692553"/>
            <a:ext cx="627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i="0" dirty="0">
                <a:latin typeface="UnizgDisplay Normal" panose="02000505080000020003" pitchFamily="50" charset="0"/>
              </a:rPr>
              <a:t>Uzorak za snimanje – tekući, kruti (pastile, film)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486C89-7283-1454-D654-5F4F25CB3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205038"/>
            <a:ext cx="86407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b="1" i="0" u="sng" dirty="0">
                <a:latin typeface="UnizgDisplay Normal" panose="02000505080000020003" pitchFamily="50" charset="0"/>
              </a:rPr>
              <a:t>Kruti uzorci</a:t>
            </a:r>
            <a:r>
              <a:rPr lang="hr-HR" altLang="en-US" b="1" i="0" dirty="0">
                <a:latin typeface="UnizgDisplay Normal" panose="02000505080000020003" pitchFamily="50" charset="0"/>
              </a:rPr>
              <a:t> </a:t>
            </a:r>
            <a:r>
              <a:rPr lang="hr-HR" altLang="en-US" i="0" dirty="0">
                <a:latin typeface="UnizgDisplay Normal" panose="02000505080000020003" pitchFamily="50" charset="0"/>
              </a:rPr>
              <a:t>se samelju u prah i pomiješaju s prahom </a:t>
            </a:r>
            <a:r>
              <a:rPr lang="hr-HR" altLang="en-US" b="1" i="0" dirty="0">
                <a:latin typeface="UnizgDisplay Normal" panose="02000505080000020003" pitchFamily="50" charset="0"/>
              </a:rPr>
              <a:t>kalijevog </a:t>
            </a:r>
            <a:r>
              <a:rPr lang="hr-HR" altLang="en-US" b="1" i="0" dirty="0" err="1">
                <a:latin typeface="UnizgDisplay Normal" panose="02000505080000020003" pitchFamily="50" charset="0"/>
              </a:rPr>
              <a:t>bromida</a:t>
            </a:r>
            <a:r>
              <a:rPr lang="hr-HR" altLang="en-US" b="1" i="0" dirty="0">
                <a:latin typeface="UnizgDisplay Normal" panose="02000505080000020003" pitchFamily="50" charset="0"/>
              </a:rPr>
              <a:t> </a:t>
            </a:r>
            <a:r>
              <a:rPr lang="en-GB" altLang="en-US" b="1" i="0" dirty="0">
                <a:latin typeface="UnizgDisplay Normal" panose="02000505080000020003" pitchFamily="50" charset="0"/>
              </a:rPr>
              <a:t>(</a:t>
            </a:r>
            <a:r>
              <a:rPr lang="en-GB" altLang="en-US" b="1" i="0" dirty="0" err="1">
                <a:latin typeface="UnizgDisplay Normal" panose="02000505080000020003" pitchFamily="50" charset="0"/>
              </a:rPr>
              <a:t>KBr</a:t>
            </a:r>
            <a:r>
              <a:rPr lang="en-GB" altLang="en-US" b="1" i="0" dirty="0">
                <a:latin typeface="UnizgDisplay Normal" panose="02000505080000020003" pitchFamily="50" charset="0"/>
              </a:rPr>
              <a:t>)</a:t>
            </a:r>
            <a:r>
              <a:rPr lang="hr-HR" altLang="en-US" b="1" i="0" dirty="0">
                <a:latin typeface="UnizgDisplay Normal" panose="02000505080000020003" pitchFamily="50" charset="0"/>
              </a:rPr>
              <a:t>. </a:t>
            </a:r>
            <a:r>
              <a:rPr lang="hr-HR" altLang="en-US" i="0" dirty="0">
                <a:latin typeface="UnizgDisplay Normal" panose="02000505080000020003" pitchFamily="50" charset="0"/>
              </a:rPr>
              <a:t>Dobivena smjesa se preša u pastilu, koja se stavlja u </a:t>
            </a:r>
            <a:r>
              <a:rPr lang="hr-HR" altLang="en-US" i="0" dirty="0" err="1">
                <a:latin typeface="UnizgDisplay Normal" panose="02000505080000020003" pitchFamily="50" charset="0"/>
              </a:rPr>
              <a:t>spektrofotometar</a:t>
            </a:r>
            <a:endParaRPr lang="hr-HR" altLang="en-US" i="0" dirty="0">
              <a:latin typeface="UnizgDisplay Normal" panose="02000505080000020003" pitchFamily="50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C4C685E6-8569-8460-82CF-B6B6B86AD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0" t="49782"/>
          <a:stretch>
            <a:fillRect/>
          </a:stretch>
        </p:blipFill>
        <p:spPr bwMode="auto">
          <a:xfrm>
            <a:off x="6373813" y="2989263"/>
            <a:ext cx="111283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xmlns="" id="{AF89DDE8-A500-E2BA-6107-9FDCD62FC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r="5696"/>
          <a:stretch>
            <a:fillRect/>
          </a:stretch>
        </p:blipFill>
        <p:spPr bwMode="auto">
          <a:xfrm>
            <a:off x="7524750" y="2781300"/>
            <a:ext cx="15113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xmlns="" id="{F321D6EB-5EF3-30B4-EE5B-041808CE3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946650"/>
            <a:ext cx="525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sz="1600" i="0" dirty="0">
                <a:latin typeface="UnizgDisplay Normal" panose="02000505080000020003" pitchFamily="50" charset="0"/>
              </a:rPr>
              <a:t>Vodene otopine se nikad ne koriste jer voda apsorbira infracrveno zračenje, a materijali od kojih su napravljeni optički elementi su topljivi u vodi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C47697DF-7099-1C11-E7B7-ADF150BC9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284538"/>
            <a:ext cx="26532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sz="1600" i="0" dirty="0">
                <a:latin typeface="UnizgDisplay Normal" panose="02000505080000020003" pitchFamily="50" charset="0"/>
              </a:rPr>
              <a:t>Kalup za prešu i izradu pastila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ACCA3B5D-0A9D-CA63-A1D5-CBD343C73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" t="6844" r="7939" b="10342"/>
          <a:stretch>
            <a:fillRect/>
          </a:stretch>
        </p:blipFill>
        <p:spPr bwMode="auto">
          <a:xfrm>
            <a:off x="6621463" y="4941888"/>
            <a:ext cx="2522537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>
            <a:extLst>
              <a:ext uri="{FF2B5EF4-FFF2-40B4-BE49-F238E27FC236}">
                <a16:creationId xmlns:a16="http://schemas.microsoft.com/office/drawing/2014/main" xmlns="" id="{C20476CC-C886-7020-01EF-5A8A08581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5013325"/>
            <a:ext cx="647700" cy="1008063"/>
          </a:xfrm>
          <a:prstGeom prst="rect">
            <a:avLst/>
          </a:prstGeom>
          <a:solidFill>
            <a:srgbClr val="F8F8F8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8F8F8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hr-HR" altLang="en-US" sz="1400" b="1" i="0">
                <a:latin typeface="UnizgDisplay Normal" panose="02000505080000020003" pitchFamily="50" charset="0"/>
              </a:rPr>
              <a:t>NaCl</a:t>
            </a:r>
          </a:p>
          <a:p>
            <a:pPr algn="ctr" eaLnBrk="1" hangingPunct="1">
              <a:defRPr/>
            </a:pPr>
            <a:r>
              <a:rPr lang="hr-HR" altLang="en-US" sz="1400" b="1" i="0">
                <a:latin typeface="UnizgDisplay Normal" panose="02000505080000020003" pitchFamily="50" charset="0"/>
              </a:rPr>
              <a:t>pločica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xmlns="" id="{DE5AB4FD-95A4-A255-98CB-ABE4C7699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6491288"/>
            <a:ext cx="1518364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>
                <a:latin typeface="UnizgDisplay Normal" panose="02000505080000020003" pitchFamily="50" charset="0"/>
              </a:rPr>
              <a:t>Nosači pločica</a:t>
            </a: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xmlns="" id="{C025F82B-B3A7-B66B-CD12-65AA212B349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922169" y="5858669"/>
            <a:ext cx="574675" cy="1046163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r-Latn-CS" altLang="en-US">
              <a:latin typeface="UnizgDisplay Normal" panose="02000505080000020003" pitchFamily="50" charset="0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xmlns="" id="{613F0C1C-7688-9774-139F-FB67BAD58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8363" y="6270625"/>
            <a:ext cx="5048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r-Latn-CS" altLang="en-US">
              <a:latin typeface="UnizgDisplay Normal" panose="02000505080000020003" pitchFamily="50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xmlns="" id="{F14E41EC-2B3D-1EEC-56E8-550C81326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388" y="6453188"/>
            <a:ext cx="10366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r-HR" sz="12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zgDisplay Normal" panose="02000505080000020003" pitchFamily="50" charset="0"/>
              </a:rPr>
              <a:t>brtva</a:t>
            </a: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xmlns="" id="{6E4D388C-B4C7-B670-DB50-3C52A30FF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933825"/>
            <a:ext cx="7058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lang="hr-HR" altLang="en-US" sz="1800" b="1" i="0" u="sng" dirty="0">
                <a:latin typeface="UnizgDisplay Normal" panose="02000505080000020003" pitchFamily="50" charset="0"/>
              </a:rPr>
              <a:t>Tekući uzorci</a:t>
            </a:r>
            <a:r>
              <a:rPr lang="hr-HR" altLang="en-US" sz="1800" b="1" i="0" dirty="0">
                <a:latin typeface="UnizgDisplay Normal" panose="02000505080000020003" pitchFamily="50" charset="0"/>
              </a:rPr>
              <a:t> </a:t>
            </a:r>
            <a:r>
              <a:rPr lang="hr-HR" altLang="en-US" sz="1800" i="0" dirty="0">
                <a:latin typeface="UnizgDisplay Normal" panose="02000505080000020003" pitchFamily="50" charset="0"/>
              </a:rPr>
              <a:t>se nanose između dviju pločica </a:t>
            </a:r>
            <a:r>
              <a:rPr lang="hr-HR" altLang="en-US" sz="1800" b="1" i="0" dirty="0">
                <a:latin typeface="UnizgDisplay Normal" panose="02000505080000020003" pitchFamily="50" charset="0"/>
              </a:rPr>
              <a:t>kalijevog </a:t>
            </a:r>
            <a:r>
              <a:rPr lang="hr-HR" altLang="en-US" sz="1800" b="1" i="0" dirty="0" err="1">
                <a:latin typeface="UnizgDisplay Normal" panose="02000505080000020003" pitchFamily="50" charset="0"/>
              </a:rPr>
              <a:t>bromida</a:t>
            </a:r>
            <a:r>
              <a:rPr lang="hr-HR" altLang="en-US" sz="1800" b="1" i="0" dirty="0">
                <a:latin typeface="UnizgDisplay Normal" panose="02000505080000020003" pitchFamily="50" charset="0"/>
              </a:rPr>
              <a:t> </a:t>
            </a:r>
            <a:r>
              <a:rPr lang="hr-HR" altLang="en-US" sz="1800" i="0" dirty="0">
                <a:latin typeface="UnizgDisplay Normal" panose="02000505080000020003" pitchFamily="50" charset="0"/>
              </a:rPr>
              <a:t>ili </a:t>
            </a:r>
            <a:r>
              <a:rPr lang="hr-HR" altLang="en-US" sz="1800" b="1" i="0" dirty="0">
                <a:latin typeface="UnizgDisplay Normal" panose="02000505080000020003" pitchFamily="50" charset="0"/>
              </a:rPr>
              <a:t>natrijevog klorida </a:t>
            </a:r>
            <a:r>
              <a:rPr lang="hr-HR" altLang="en-US" sz="1800" i="0" dirty="0">
                <a:latin typeface="UnizgDisplay Normal" panose="02000505080000020003" pitchFamily="50" charset="0"/>
              </a:rPr>
              <a:t>u obliku tankog filma</a:t>
            </a:r>
            <a:r>
              <a:rPr lang="hr-HR" altLang="en-US" sz="1800" dirty="0">
                <a:latin typeface="UnizgDisplay Normal" panose="02000505080000020003" pitchFamily="50" charset="0"/>
              </a:rPr>
              <a:t> 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xmlns="" id="{C567FCFD-CD54-995D-77B5-10247045F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6BB741C-7E41-462E-84B0-3363EE70E7F9}" type="slidenum">
              <a:rPr lang="hr-HR" altLang="sr-Latn-RS" sz="1000" i="0">
                <a:latin typeface="UnizgDisplay Normal" panose="02000505080000020003" pitchFamily="50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hr-HR" altLang="sr-Latn-RS" sz="1000" i="0">
              <a:latin typeface="UnizgDisplay Normal" panose="02000505080000020003" pitchFamily="50" charset="0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xmlns="" id="{573E4CD3-12C4-A713-8BC7-6BC89C882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049338"/>
            <a:ext cx="8569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A) Transmisijska tehnika </a:t>
            </a:r>
            <a:r>
              <a:rPr lang="hr-HR" altLang="en-US" i="0" dirty="0">
                <a:latin typeface="UnizgDisplay Normal" panose="02000505080000020003" pitchFamily="50" charset="0"/>
              </a:rPr>
              <a:t>- temelji se na transmisiji IR zrake kroz uzorak</a:t>
            </a:r>
            <a:endParaRPr lang="hr-HR" altLang="en-US" i="0" dirty="0">
              <a:solidFill>
                <a:schemeClr val="accent4"/>
              </a:solidFill>
              <a:latin typeface="UnizgDisplay Normal" panose="02000505080000020003" pitchFamily="50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zervirano mjesto broja slajda 1">
            <a:extLst>
              <a:ext uri="{FF2B5EF4-FFF2-40B4-BE49-F238E27FC236}">
                <a16:creationId xmlns:a16="http://schemas.microsoft.com/office/drawing/2014/main" xmlns="" id="{210FE0AD-10DD-4C69-B676-4BC2C5E4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5B0764-931F-4A82-942E-E6572563B097}" type="slidenum">
              <a:rPr lang="hr-HR" altLang="sr-Latn-RS" i="0">
                <a:latin typeface="UnizgDisplay Normal" panose="02000505080000020003" pitchFamily="50" charset="0"/>
              </a:rPr>
              <a:pPr/>
              <a:t>5</a:t>
            </a:fld>
            <a:endParaRPr lang="hr-HR" altLang="sr-Latn-RS" i="0" dirty="0">
              <a:latin typeface="UnizgDisplay Normal" panose="02000505080000020003" pitchFamily="50" charset="0"/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30FC133E-1E55-4579-B9FA-725ED7648519}"/>
              </a:ext>
            </a:extLst>
          </p:cNvPr>
          <p:cNvSpPr/>
          <p:nvPr/>
        </p:nvSpPr>
        <p:spPr>
          <a:xfrm>
            <a:off x="0" y="222250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0" dirty="0">
                <a:latin typeface="UnizgDisplay Bold" panose="02000505090000020003" pitchFamily="50" charset="0"/>
              </a:rPr>
              <a:t>KARAKTERIZACIJA I IDENTIFIKACIJA</a:t>
            </a:r>
          </a:p>
        </p:txBody>
      </p:sp>
      <p:sp>
        <p:nvSpPr>
          <p:cNvPr id="13316" name="Pravokutnik 5">
            <a:extLst>
              <a:ext uri="{FF2B5EF4-FFF2-40B4-BE49-F238E27FC236}">
                <a16:creationId xmlns:a16="http://schemas.microsoft.com/office/drawing/2014/main" xmlns="" id="{BEFF4AD9-A28C-4C9C-9DEC-BCBEEF1B8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4" y="836613"/>
            <a:ext cx="8172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SzPct val="75000"/>
              <a:buFont typeface="Wingdings" panose="05000000000000000000" pitchFamily="2" charset="2"/>
              <a:buChar char="Ø"/>
            </a:pPr>
            <a:r>
              <a:rPr lang="en-US" altLang="en-US" i="0" dirty="0" err="1">
                <a:latin typeface="UnizgDisplay Normal" panose="02000505080000020003" pitchFamily="50" charset="0"/>
              </a:rPr>
              <a:t>Kvaliteta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proizvoda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određuje</a:t>
            </a:r>
            <a:r>
              <a:rPr lang="en-US" altLang="en-US" i="0" dirty="0">
                <a:latin typeface="UnizgDisplay Normal" panose="02000505080000020003" pitchFamily="50" charset="0"/>
              </a:rPr>
              <a:t> se </a:t>
            </a:r>
            <a:r>
              <a:rPr lang="en-US" altLang="en-US" i="0" dirty="0" err="1">
                <a:latin typeface="UnizgDisplay Normal" panose="02000505080000020003" pitchFamily="50" charset="0"/>
              </a:rPr>
              <a:t>praćenjem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svojstva</a:t>
            </a:r>
            <a:r>
              <a:rPr lang="en-US" altLang="en-US" i="0" dirty="0">
                <a:latin typeface="UnizgDisplay Normal" panose="02000505080000020003" pitchFamily="50" charset="0"/>
              </a:rPr>
              <a:t>, </a:t>
            </a:r>
            <a:r>
              <a:rPr lang="en-US" altLang="en-US" i="0" dirty="0" err="1">
                <a:latin typeface="UnizgDisplay Normal" panose="02000505080000020003" pitchFamily="50" charset="0"/>
              </a:rPr>
              <a:t>definira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uvjete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primjene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i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trajnost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primjene</a:t>
            </a:r>
            <a:r>
              <a:rPr lang="en-US" altLang="en-US" i="0" dirty="0">
                <a:latin typeface="UnizgDisplay Normal" panose="02000505080000020003" pitchFamily="50" charset="0"/>
              </a:rPr>
              <a:t>, </a:t>
            </a:r>
            <a:r>
              <a:rPr lang="en-US" altLang="en-US" i="0" dirty="0" err="1">
                <a:latin typeface="UnizgDisplay Normal" panose="02000505080000020003" pitchFamily="50" charset="0"/>
              </a:rPr>
              <a:t>npr</a:t>
            </a:r>
            <a:r>
              <a:rPr lang="en-US" altLang="en-US" i="0" dirty="0">
                <a:latin typeface="UnizgDisplay Normal" panose="02000505080000020003" pitchFamily="50" charset="0"/>
              </a:rPr>
              <a:t>.:</a:t>
            </a:r>
          </a:p>
        </p:txBody>
      </p:sp>
      <p:sp>
        <p:nvSpPr>
          <p:cNvPr id="13317" name="Pravokutnik 6">
            <a:extLst>
              <a:ext uri="{FF2B5EF4-FFF2-40B4-BE49-F238E27FC236}">
                <a16:creationId xmlns:a16="http://schemas.microsoft.com/office/drawing/2014/main" xmlns="" id="{6504B38F-7B05-4983-9EB2-759298CD0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1735138"/>
            <a:ext cx="352901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i="0" dirty="0" err="1">
                <a:latin typeface="UnizgDisplay Normal" panose="02000505080000020003" pitchFamily="50" charset="0"/>
              </a:rPr>
              <a:t>Polistirenska</a:t>
            </a:r>
            <a:r>
              <a:rPr lang="en-US" altLang="en-US" b="1" i="0" dirty="0">
                <a:latin typeface="UnizgDisplay Normal" panose="02000505080000020003" pitchFamily="50" charset="0"/>
              </a:rPr>
              <a:t> (PS) </a:t>
            </a:r>
            <a:r>
              <a:rPr lang="en-US" altLang="en-US" b="1" i="0" dirty="0" err="1">
                <a:latin typeface="UnizgDisplay Normal" panose="02000505080000020003" pitchFamily="50" charset="0"/>
              </a:rPr>
              <a:t>čašica</a:t>
            </a:r>
            <a:r>
              <a:rPr lang="en-US" altLang="en-US" b="1" i="0" dirty="0">
                <a:latin typeface="UnizgDisplay Normal" panose="02000505080000020003" pitchFamily="50" charset="0"/>
              </a:rPr>
              <a:t> </a:t>
            </a:r>
            <a:endParaRPr lang="en-US" altLang="en-US" i="0" dirty="0">
              <a:latin typeface="UnizgDisplay Normal" panose="0200050508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i="0" dirty="0" err="1">
                <a:latin typeface="UnizgDisplay Normal" panose="02000505080000020003" pitchFamily="50" charset="0"/>
              </a:rPr>
              <a:t>temperatura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(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vruća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kava)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i="0" dirty="0" err="1">
                <a:latin typeface="UnizgDisplay Normal" panose="02000505080000020003" pitchFamily="50" charset="0"/>
              </a:rPr>
              <a:t>zdravstvena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ispravnost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i="0" dirty="0" err="1">
                <a:latin typeface="UnizgDisplay Normal" panose="02000505080000020003" pitchFamily="50" charset="0"/>
              </a:rPr>
              <a:t>čvrstoća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i="0" dirty="0" err="1">
                <a:latin typeface="UnizgDisplay Normal" panose="02000505080000020003" pitchFamily="50" charset="0"/>
              </a:rPr>
              <a:t>žilavost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endParaRPr lang="hr-HR" altLang="en-US" sz="1600" i="0" dirty="0">
              <a:latin typeface="UnizgDisplay Normal" panose="02000505080000020003" pitchFamily="50" charset="0"/>
            </a:endParaRPr>
          </a:p>
          <a:p>
            <a:pPr>
              <a:buFontTx/>
              <a:buChar char="-"/>
            </a:pPr>
            <a:endParaRPr lang="hr-HR" altLang="en-US" sz="1200" i="0" dirty="0">
              <a:latin typeface="UnizgDisplay Normal" panose="02000505080000020003" pitchFamily="50" charset="0"/>
            </a:endParaRPr>
          </a:p>
        </p:txBody>
      </p:sp>
      <p:sp>
        <p:nvSpPr>
          <p:cNvPr id="13318" name="Pravokutnik 7">
            <a:extLst>
              <a:ext uri="{FF2B5EF4-FFF2-40B4-BE49-F238E27FC236}">
                <a16:creationId xmlns:a16="http://schemas.microsoft.com/office/drawing/2014/main" xmlns="" id="{347765D9-FFEB-4E8B-BD1A-DD65346A2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38" y="1735138"/>
            <a:ext cx="4572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i="0" dirty="0" err="1">
                <a:latin typeface="UnizgDisplay Normal" panose="02000505080000020003" pitchFamily="50" charset="0"/>
              </a:rPr>
              <a:t>Ambalažni</a:t>
            </a:r>
            <a:r>
              <a:rPr lang="en-US" altLang="en-US" b="1" i="0" dirty="0">
                <a:latin typeface="UnizgDisplay Normal" panose="02000505080000020003" pitchFamily="50" charset="0"/>
              </a:rPr>
              <a:t> film za </a:t>
            </a:r>
            <a:r>
              <a:rPr lang="en-US" altLang="en-US" b="1" i="0" dirty="0" err="1">
                <a:latin typeface="UnizgDisplay Normal" panose="02000505080000020003" pitchFamily="50" charset="0"/>
              </a:rPr>
              <a:t>pakiranje</a:t>
            </a:r>
            <a:r>
              <a:rPr lang="en-US" altLang="en-US" b="1" i="0" dirty="0">
                <a:latin typeface="UnizgDisplay Normal" panose="02000505080000020003" pitchFamily="50" charset="0"/>
              </a:rPr>
              <a:t> </a:t>
            </a:r>
            <a:r>
              <a:rPr lang="en-US" altLang="en-US" b="1" i="0" dirty="0" err="1">
                <a:latin typeface="UnizgDisplay Normal" panose="02000505080000020003" pitchFamily="50" charset="0"/>
              </a:rPr>
              <a:t>hrane</a:t>
            </a:r>
            <a:r>
              <a:rPr lang="en-US" altLang="en-US" sz="2000" b="1" i="0" dirty="0">
                <a:latin typeface="UnizgDisplay Normal" panose="02000505080000020003" pitchFamily="50" charset="0"/>
              </a:rPr>
              <a:t> </a:t>
            </a:r>
            <a:endParaRPr lang="en-US" altLang="en-US" sz="2000" i="0" dirty="0">
              <a:latin typeface="UnizgDisplay Normal" panose="0200050508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i="0" dirty="0" err="1">
                <a:latin typeface="UnizgDisplay Normal" panose="02000505080000020003" pitchFamily="50" charset="0"/>
              </a:rPr>
              <a:t>temperatura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(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smrznuto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povrće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i="0" dirty="0" err="1">
                <a:latin typeface="UnizgDisplay Normal" panose="02000505080000020003" pitchFamily="50" charset="0"/>
              </a:rPr>
              <a:t>čvrstoća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i="0" dirty="0" err="1">
                <a:latin typeface="UnizgDisplay Normal" panose="02000505080000020003" pitchFamily="50" charset="0"/>
              </a:rPr>
              <a:t>žilavost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,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fleksibilnost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i="0" dirty="0" err="1">
                <a:latin typeface="UnizgDisplay Normal" panose="02000505080000020003" pitchFamily="50" charset="0"/>
              </a:rPr>
              <a:t>barijerna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svojstva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i="0" dirty="0" err="1">
                <a:latin typeface="UnizgDisplay Normal" panose="02000505080000020003" pitchFamily="50" charset="0"/>
              </a:rPr>
              <a:t>zdravstvena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ispravnost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</a:p>
        </p:txBody>
      </p:sp>
      <p:sp>
        <p:nvSpPr>
          <p:cNvPr id="12295" name="Pravokutnik 8">
            <a:extLst>
              <a:ext uri="{FF2B5EF4-FFF2-40B4-BE49-F238E27FC236}">
                <a16:creationId xmlns:a16="http://schemas.microsoft.com/office/drawing/2014/main" xmlns="" id="{5A68BC2A-CAB8-4693-A881-0D4F0E5D9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3501008"/>
            <a:ext cx="8194675" cy="24314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b="1" i="0" dirty="0">
                <a:latin typeface="UnizgDisplay Normal" panose="02000505080000020003" pitchFamily="50" charset="0"/>
              </a:rPr>
              <a:t>Lak, </a:t>
            </a:r>
            <a:r>
              <a:rPr lang="en-US" altLang="en-US" b="1" i="0" dirty="0" err="1">
                <a:latin typeface="UnizgDisplay Normal" panose="02000505080000020003" pitchFamily="50" charset="0"/>
              </a:rPr>
              <a:t>boja</a:t>
            </a:r>
            <a:r>
              <a:rPr lang="en-US" altLang="en-US" b="1" i="0" dirty="0">
                <a:latin typeface="UnizgDisplay Normal" panose="02000505080000020003" pitchFamily="50" charset="0"/>
              </a:rPr>
              <a:t> (</a:t>
            </a:r>
            <a:r>
              <a:rPr lang="en-US" altLang="en-US" b="1" i="0" dirty="0" err="1">
                <a:latin typeface="UnizgDisplay Normal" panose="02000505080000020003" pitchFamily="50" charset="0"/>
              </a:rPr>
              <a:t>premaz</a:t>
            </a:r>
            <a:r>
              <a:rPr lang="en-US" altLang="en-US" b="1" i="0" dirty="0">
                <a:latin typeface="UnizgDisplay Normal" panose="02000505080000020003" pitchFamily="50" charset="0"/>
              </a:rPr>
              <a:t>) </a:t>
            </a:r>
            <a:endParaRPr lang="en-US" altLang="en-US" i="0" dirty="0">
              <a:latin typeface="UnizgDisplay Normal" panose="0200050508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i="0" dirty="0" err="1">
                <a:latin typeface="UnizgDisplay Normal" panose="02000505080000020003" pitchFamily="50" charset="0"/>
              </a:rPr>
              <a:t>sjaj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endParaRPr lang="hr-HR" altLang="en-US" sz="1600" i="0" dirty="0">
              <a:latin typeface="UnizgDisplay Normal" panose="0200050508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i="0" dirty="0" err="1">
                <a:latin typeface="UnizgDisplay Normal" panose="02000505080000020003" pitchFamily="50" charset="0"/>
              </a:rPr>
              <a:t>otpornost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na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topljivost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(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kiseline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ili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lužine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i="0" dirty="0" err="1">
                <a:latin typeface="UnizgDisplay Normal" panose="02000505080000020003" pitchFamily="50" charset="0"/>
              </a:rPr>
              <a:t>postojanost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(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starenje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)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na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temperaturu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i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UV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zračenje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(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atmosferski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 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utjecaji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)</a:t>
            </a:r>
          </a:p>
          <a:p>
            <a:pPr>
              <a:defRPr/>
            </a:pPr>
            <a:endParaRPr lang="en-US" altLang="en-US" sz="1400" i="0" dirty="0">
              <a:latin typeface="UnizgDisplay Normal" panose="02000505080000020003" pitchFamily="50" charset="0"/>
            </a:endParaRPr>
          </a:p>
          <a:p>
            <a:pPr>
              <a:defRPr/>
            </a:pPr>
            <a:r>
              <a:rPr lang="en-US" altLang="en-US" b="1" i="0" dirty="0" err="1">
                <a:latin typeface="UnizgDisplay Normal" panose="02000505080000020003" pitchFamily="50" charset="0"/>
              </a:rPr>
              <a:t>Vlakna</a:t>
            </a:r>
            <a:r>
              <a:rPr lang="en-US" altLang="en-US" b="1" i="0" dirty="0">
                <a:latin typeface="UnizgDisplay Normal" panose="02000505080000020003" pitchFamily="50" charset="0"/>
              </a:rPr>
              <a:t> </a:t>
            </a:r>
            <a:endParaRPr lang="hr-HR" altLang="en-US" b="1" i="0" dirty="0">
              <a:latin typeface="UnizgDisplay Normal" panose="0200050508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i="0" dirty="0" err="1">
                <a:latin typeface="UnizgDisplay Normal" panose="02000505080000020003" pitchFamily="50" charset="0"/>
              </a:rPr>
              <a:t>čvrstoća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(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vlačna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i="0" dirty="0" err="1">
                <a:latin typeface="UnizgDisplay Normal" panose="02000505080000020003" pitchFamily="50" charset="0"/>
              </a:rPr>
              <a:t>obojenost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(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postojanost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boje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i="0" dirty="0" err="1">
                <a:latin typeface="UnizgDisplay Normal" panose="02000505080000020003" pitchFamily="50" charset="0"/>
              </a:rPr>
              <a:t>fleksibilnost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xmlns="" id="{347BB333-8220-FA11-C096-4415CFB72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836613"/>
            <a:ext cx="8713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altLang="en-US" b="1" i="0" u="sng" dirty="0">
                <a:latin typeface="UnizgDisplay Normal" panose="02000505080000020003" pitchFamily="50" charset="0"/>
              </a:rPr>
              <a:t>Tanki film</a:t>
            </a:r>
            <a:r>
              <a:rPr lang="hr-HR" altLang="en-US" i="0" dirty="0">
                <a:solidFill>
                  <a:schemeClr val="accent4"/>
                </a:solidFill>
                <a:latin typeface="UnizgDisplay Normal" panose="02000505080000020003" pitchFamily="50" charset="0"/>
              </a:rPr>
              <a:t> </a:t>
            </a:r>
            <a:r>
              <a:rPr lang="hr-HR" altLang="en-US" i="0" dirty="0">
                <a:latin typeface="UnizgDisplay Normal" panose="02000505080000020003" pitchFamily="50" charset="0"/>
              </a:rPr>
              <a:t>- uzorak se priprema otapanjem, a otopina se izlije na staklo ili posudicu, otapalo ishlapi i nastaje film koji se stavlja na nosač filmova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xmlns="" id="{05860ED7-86D1-CC36-A89E-4F9793503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717800"/>
            <a:ext cx="1008063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i="0" dirty="0">
                <a:latin typeface="UnizgDisplay Normal" panose="02000505080000020003" pitchFamily="50" charset="0"/>
              </a:rPr>
              <a:t>nosač filma </a:t>
            </a: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xmlns="" id="{3C413822-1D05-802E-6537-2100E4124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" y="5364163"/>
            <a:ext cx="8713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SzPct val="75000"/>
              <a:buFont typeface="Wingdings" panose="05000000000000000000" pitchFamily="2" charset="2"/>
              <a:buChar char="Ø"/>
            </a:pPr>
            <a:r>
              <a:rPr lang="hr-HR" altLang="sr-Latn-RS" sz="1600" b="1" i="0" dirty="0">
                <a:latin typeface="UnizgDisplay Normal" panose="02000505080000020003" pitchFamily="50" charset="0"/>
              </a:rPr>
              <a:t>Uzorci se pripremaju u vrlo niskim koncentracijama </a:t>
            </a:r>
            <a:r>
              <a:rPr lang="hr-HR" altLang="sr-Latn-RS" sz="1600" i="0" dirty="0">
                <a:latin typeface="UnizgDisplay Normal" panose="02000505080000020003" pitchFamily="50" charset="0"/>
              </a:rPr>
              <a:t>(razrijeđene otopine, tanke pastile i filmovi), npr. za pastile uzorak:</a:t>
            </a:r>
            <a:r>
              <a:rPr lang="hr-HR" altLang="sr-Latn-RS" sz="1600" i="0" dirty="0" err="1">
                <a:latin typeface="UnizgDisplay Normal" panose="02000505080000020003" pitchFamily="50" charset="0"/>
              </a:rPr>
              <a:t>KBr</a:t>
            </a:r>
            <a:r>
              <a:rPr lang="hr-HR" altLang="sr-Latn-RS" sz="1600" i="0" dirty="0">
                <a:latin typeface="UnizgDisplay Normal" panose="02000505080000020003" pitchFamily="50" charset="0"/>
              </a:rPr>
              <a:t> = 1:100-150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BF10C017-BC16-0C60-A4C3-957887D7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0DAC91-9E5A-4FB4-90C9-3ED42C960479}" type="slidenum">
              <a:rPr lang="hr-HR" altLang="sr-Latn-RS" sz="1000" i="0">
                <a:latin typeface="UnizgDisplay Normal" panose="02000505080000020003" pitchFamily="50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hr-HR" altLang="sr-Latn-RS" sz="1000" i="0">
              <a:latin typeface="UnizgDisplay Normal" panose="02000505080000020003" pitchFamily="50" charset="0"/>
            </a:endParaRPr>
          </a:p>
        </p:txBody>
      </p:sp>
      <p:pic>
        <p:nvPicPr>
          <p:cNvPr id="8" name="Picture 15" descr="Slikovni rezultat za ftir film magnetic holder">
            <a:extLst>
              <a:ext uri="{FF2B5EF4-FFF2-40B4-BE49-F238E27FC236}">
                <a16:creationId xmlns:a16="http://schemas.microsoft.com/office/drawing/2014/main" xmlns="" id="{30A1A294-CF30-6110-F6DA-ABF5B8CDE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52625"/>
            <a:ext cx="113347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5">
            <a:extLst>
              <a:ext uri="{FF2B5EF4-FFF2-40B4-BE49-F238E27FC236}">
                <a16:creationId xmlns:a16="http://schemas.microsoft.com/office/drawing/2014/main" xmlns="" id="{7416C834-D78E-D786-02A5-2DCA5147F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6" t="42439" r="32675" b="17123"/>
          <a:stretch>
            <a:fillRect/>
          </a:stretch>
        </p:blipFill>
        <p:spPr bwMode="auto">
          <a:xfrm>
            <a:off x="2843213" y="1892300"/>
            <a:ext cx="5184775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B80EF366-D0E6-057E-0399-33278A3E0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93688"/>
            <a:ext cx="627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sz="2000" b="1" i="0" dirty="0">
                <a:latin typeface="UnizgDisplay Normal" panose="02000505080000020003" pitchFamily="50" charset="0"/>
              </a:rPr>
              <a:t>IR Tehnike mjerenja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78374BE-D040-1D9D-3087-E31161975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26CBCF4-8EDD-4645-97A1-274D0E411314}" type="slidenum">
              <a:rPr lang="hr-HR" altLang="sr-Latn-RS" i="0">
                <a:latin typeface="UnizgDisplay Normal" panose="02000505080000020003" pitchFamily="50" charset="0"/>
              </a:rPr>
              <a:pPr/>
              <a:t>51</a:t>
            </a:fld>
            <a:endParaRPr lang="hr-HR" altLang="sr-Latn-RS" i="0">
              <a:latin typeface="UnizgDisplay Normal" panose="02000505080000020003" pitchFamily="50" charset="0"/>
            </a:endParaRP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CD27F8EC-E9E1-CB0A-24CE-10E28DFAD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727075"/>
            <a:ext cx="8424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b="1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B) Refleksijska tehnika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xmlns="" id="{043D4D83-DDE6-4A73-EACD-89CD05BF2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6219" r="6532" b="6972"/>
          <a:stretch>
            <a:fillRect/>
          </a:stretch>
        </p:blipFill>
        <p:spPr bwMode="auto">
          <a:xfrm>
            <a:off x="6448425" y="1827213"/>
            <a:ext cx="2447925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5AF1DA2E-3D19-B658-239F-813BAEF84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8" t="14246"/>
          <a:stretch>
            <a:fillRect/>
          </a:stretch>
        </p:blipFill>
        <p:spPr bwMode="auto">
          <a:xfrm>
            <a:off x="1130300" y="1978025"/>
            <a:ext cx="45354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25C6F60B-04FD-EB6A-15AA-59DE8F361F5B}"/>
              </a:ext>
            </a:extLst>
          </p:cNvPr>
          <p:cNvSpPr/>
          <p:nvPr/>
        </p:nvSpPr>
        <p:spPr>
          <a:xfrm>
            <a:off x="179388" y="1095375"/>
            <a:ext cx="7188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SzPct val="75000"/>
              <a:buFont typeface="Wingdings" panose="05000000000000000000" pitchFamily="2" charset="2"/>
              <a:buChar char="Ø"/>
              <a:defRPr/>
            </a:pPr>
            <a:r>
              <a:rPr lang="hr-HR" b="1" i="0" dirty="0">
                <a:latin typeface="UnizgDisplay Normal" panose="02000505080000020003" pitchFamily="50" charset="0"/>
              </a:rPr>
              <a:t>Prigušena totalna refleksija </a:t>
            </a:r>
            <a:r>
              <a:rPr lang="hr-HR" i="0" dirty="0">
                <a:latin typeface="UnizgDisplay Normal" panose="02000505080000020003" pitchFamily="50" charset="0"/>
              </a:rPr>
              <a:t>(engl. </a:t>
            </a:r>
            <a:r>
              <a:rPr lang="hr-HR" i="0" dirty="0" err="1">
                <a:latin typeface="UnizgDisplay Normal" panose="02000505080000020003" pitchFamily="50" charset="0"/>
              </a:rPr>
              <a:t>Attenuated</a:t>
            </a:r>
            <a:r>
              <a:rPr lang="hr-HR" i="0" dirty="0">
                <a:latin typeface="UnizgDisplay Normal" panose="02000505080000020003" pitchFamily="50" charset="0"/>
              </a:rPr>
              <a:t> Total </a:t>
            </a:r>
            <a:r>
              <a:rPr lang="hr-HR" i="0" dirty="0" err="1">
                <a:latin typeface="UnizgDisplay Normal" panose="02000505080000020003" pitchFamily="50" charset="0"/>
              </a:rPr>
              <a:t>Reflectance</a:t>
            </a:r>
            <a:r>
              <a:rPr lang="hr-HR" i="0" dirty="0">
                <a:latin typeface="UnizgDisplay Normal" panose="02000505080000020003" pitchFamily="50" charset="0"/>
              </a:rPr>
              <a:t>, </a:t>
            </a:r>
            <a:r>
              <a:rPr lang="hr-HR" b="1" i="0" dirty="0">
                <a:latin typeface="UnizgDisplay Normal" panose="02000505080000020003" pitchFamily="50" charset="0"/>
              </a:rPr>
              <a:t>ATR</a:t>
            </a:r>
            <a:r>
              <a:rPr lang="hr-HR" i="0" dirty="0">
                <a:latin typeface="UnizgDisplay Normal" panose="02000505080000020003" pitchFamily="50" charset="0"/>
              </a:rPr>
              <a:t>) </a:t>
            </a:r>
            <a:endParaRPr lang="en-GB" dirty="0">
              <a:latin typeface="UnizgDisplay Normal" panose="02000505080000020003" pitchFamily="50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xmlns="" id="{7C4E7DF5-EBA4-66F2-AB15-223E90D97DCD}"/>
              </a:ext>
            </a:extLst>
          </p:cNvPr>
          <p:cNvSpPr txBox="1"/>
          <p:nvPr/>
        </p:nvSpPr>
        <p:spPr>
          <a:xfrm>
            <a:off x="752475" y="2076450"/>
            <a:ext cx="83067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i="0" dirty="0">
                <a:latin typeface="UnizgDisplay Normal" panose="02000505080000020003" pitchFamily="50" charset="0"/>
              </a:rPr>
              <a:t>uzorak</a:t>
            </a:r>
            <a:endParaRPr lang="en-GB" i="0" dirty="0">
              <a:latin typeface="UnizgDisplay Normal" panose="02000505080000020003" pitchFamily="50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173D45BD-7C45-E5DA-034B-328598BC5C2D}"/>
              </a:ext>
            </a:extLst>
          </p:cNvPr>
          <p:cNvSpPr txBox="1"/>
          <p:nvPr/>
        </p:nvSpPr>
        <p:spPr>
          <a:xfrm>
            <a:off x="800100" y="2419350"/>
            <a:ext cx="78579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i="0" dirty="0">
                <a:latin typeface="UnizgDisplay Normal" panose="02000505080000020003" pitchFamily="50" charset="0"/>
              </a:rPr>
              <a:t>kristal</a:t>
            </a:r>
            <a:endParaRPr lang="en-GB" i="0" dirty="0">
              <a:latin typeface="UnizgDisplay Normal" panose="02000505080000020003" pitchFamily="50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xmlns="" id="{FE6CDAC7-3EA2-EB85-96C4-F5650DB73492}"/>
              </a:ext>
            </a:extLst>
          </p:cNvPr>
          <p:cNvSpPr txBox="1"/>
          <p:nvPr/>
        </p:nvSpPr>
        <p:spPr>
          <a:xfrm>
            <a:off x="603250" y="2914650"/>
            <a:ext cx="94929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i="0" dirty="0">
                <a:latin typeface="UnizgDisplay Normal" panose="02000505080000020003" pitchFamily="50" charset="0"/>
              </a:rPr>
              <a:t>IR zraka</a:t>
            </a:r>
            <a:endParaRPr lang="en-GB" i="0" dirty="0">
              <a:latin typeface="UnizgDisplay Normal" panose="02000505080000020003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2871082-EC2B-0120-52EA-11265DFA8567}"/>
              </a:ext>
            </a:extLst>
          </p:cNvPr>
          <p:cNvSpPr txBox="1"/>
          <p:nvPr/>
        </p:nvSpPr>
        <p:spPr>
          <a:xfrm>
            <a:off x="3917950" y="2741613"/>
            <a:ext cx="1222375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hr-HR" i="0" dirty="0">
                <a:latin typeface="UnizgDisplay Normal" panose="02000505080000020003" pitchFamily="50" charset="0"/>
              </a:rPr>
              <a:t>IR zraka</a:t>
            </a:r>
            <a:endParaRPr lang="en-GB" i="0" dirty="0">
              <a:latin typeface="UnizgDisplay Normal" panose="02000505080000020003" pitchFamily="50" charset="0"/>
            </a:endParaRPr>
          </a:p>
        </p:txBody>
      </p:sp>
      <p:sp>
        <p:nvSpPr>
          <p:cNvPr id="15" name="Pravokutnik 7">
            <a:extLst>
              <a:ext uri="{FF2B5EF4-FFF2-40B4-BE49-F238E27FC236}">
                <a16:creationId xmlns:a16="http://schemas.microsoft.com/office/drawing/2014/main" xmlns="" id="{FB88DCA0-319C-06B5-4948-3636A4A82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860800"/>
            <a:ext cx="8135937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lang="hr-HR" altLang="sr-Latn-RS" i="0" dirty="0">
                <a:solidFill>
                  <a:srgbClr val="000000"/>
                </a:solidFill>
                <a:latin typeface="UnizgDisplay Normal" panose="02000505080000020003" pitchFamily="50" charset="0"/>
              </a:rPr>
              <a:t>IR zraka prolazi kroz </a:t>
            </a:r>
            <a:r>
              <a:rPr lang="en-US" altLang="sr-Latn-RS" i="0" dirty="0">
                <a:solidFill>
                  <a:srgbClr val="000000"/>
                </a:solidFill>
                <a:latin typeface="UnizgDisplay Normal" panose="02000505080000020003" pitchFamily="50" charset="0"/>
              </a:rPr>
              <a:t>ATR </a:t>
            </a:r>
            <a:r>
              <a:rPr lang="hr-HR" altLang="sr-Latn-RS" i="0" dirty="0">
                <a:solidFill>
                  <a:srgbClr val="000000"/>
                </a:solidFill>
                <a:latin typeface="UnizgDisplay Normal" panose="02000505080000020003" pitchFamily="50" charset="0"/>
              </a:rPr>
              <a:t>kristal tako da se više puta reflektira kroz kristal u kontaktu s uzorkom </a:t>
            </a:r>
          </a:p>
          <a:p>
            <a:pPr marL="285750" indent="-285750" eaLnBrk="1" hangingPunct="1"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lang="hr-HR" altLang="sr-Latn-RS" b="1" i="0" dirty="0">
                <a:solidFill>
                  <a:srgbClr val="00B050"/>
                </a:solidFill>
                <a:latin typeface="UnizgDisplay Normal" panose="02000505080000020003" pitchFamily="50" charset="0"/>
              </a:rPr>
              <a:t>Prednosti:</a:t>
            </a:r>
            <a:r>
              <a:rPr lang="hr-HR" altLang="sr-Latn-RS" i="0" dirty="0">
                <a:solidFill>
                  <a:srgbClr val="000000"/>
                </a:solidFill>
                <a:latin typeface="UnizgDisplay Normal" panose="02000505080000020003" pitchFamily="50" charset="0"/>
              </a:rPr>
              <a:t> </a:t>
            </a:r>
            <a:r>
              <a:rPr lang="hr-HR" altLang="sr-Latn-RS" i="0" dirty="0" err="1">
                <a:solidFill>
                  <a:srgbClr val="000000"/>
                </a:solidFill>
                <a:latin typeface="UnizgDisplay Normal" panose="02000505080000020003" pitchFamily="50" charset="0"/>
              </a:rPr>
              <a:t>Nedestruktivna</a:t>
            </a:r>
            <a:r>
              <a:rPr lang="hr-HR" altLang="sr-Latn-RS" i="0" dirty="0">
                <a:solidFill>
                  <a:srgbClr val="000000"/>
                </a:solidFill>
                <a:latin typeface="UnizgDisplay Normal" panose="02000505080000020003" pitchFamily="50" charset="0"/>
              </a:rPr>
              <a:t> metoda, nije potrebna priprema uzorka (kruti, tekući) pa je analiza znatno ubrzana</a:t>
            </a:r>
          </a:p>
          <a:p>
            <a:pPr marL="285750" indent="-285750" eaLnBrk="1" hangingPunct="1"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lang="hr-HR" altLang="sr-Latn-RS" b="1" i="0" dirty="0">
                <a:solidFill>
                  <a:srgbClr val="FF0000"/>
                </a:solidFill>
                <a:latin typeface="UnizgDisplay Normal" panose="02000505080000020003" pitchFamily="50" charset="0"/>
              </a:rPr>
              <a:t>Nedostaci:</a:t>
            </a:r>
            <a:r>
              <a:rPr lang="hr-HR" altLang="sr-Latn-RS" i="0" dirty="0">
                <a:solidFill>
                  <a:srgbClr val="000000"/>
                </a:solidFill>
                <a:latin typeface="UnizgDisplay Normal" panose="02000505080000020003" pitchFamily="50" charset="0"/>
              </a:rPr>
              <a:t> Potreban je dobar kontakt između uzorka i kristala pa kod uzoraka koji nemaju glatku površinu nije moguće dobiti kvalitetan spektar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34689224-D357-202A-790B-3538C98ED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93688"/>
            <a:ext cx="627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sz="2000" b="1" i="0" dirty="0">
                <a:latin typeface="UnizgDisplay Normal" panose="02000505080000020003" pitchFamily="50" charset="0"/>
              </a:rPr>
              <a:t>IR Tehnike mjerenja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zervirano mjesto broja slajda 1">
            <a:extLst>
              <a:ext uri="{FF2B5EF4-FFF2-40B4-BE49-F238E27FC236}">
                <a16:creationId xmlns:a16="http://schemas.microsoft.com/office/drawing/2014/main" xmlns="" id="{42551CD0-F0C9-4A0F-B07A-03062ED57F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8A1865-3E90-4842-B369-4F20BAEC6DA2}" type="slidenum">
              <a:rPr lang="hr-HR" altLang="sr-Latn-RS" i="0">
                <a:latin typeface="UnizgDisplay Normal" panose="02000505080000020003" pitchFamily="50" charset="0"/>
              </a:rPr>
              <a:pPr/>
              <a:t>52</a:t>
            </a:fld>
            <a:endParaRPr lang="hr-HR" altLang="sr-Latn-RS" i="0">
              <a:latin typeface="UnizgDisplay Normal" panose="02000505080000020003" pitchFamily="50" charset="0"/>
            </a:endParaRPr>
          </a:p>
        </p:txBody>
      </p:sp>
      <p:pic>
        <p:nvPicPr>
          <p:cNvPr id="59395" name="Slika 2">
            <a:extLst>
              <a:ext uri="{FF2B5EF4-FFF2-40B4-BE49-F238E27FC236}">
                <a16:creationId xmlns:a16="http://schemas.microsoft.com/office/drawing/2014/main" xmlns="" id="{B9048A19-9AB0-4FEF-873B-1972DEC92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 t="53780" r="32675" b="12201"/>
          <a:stretch>
            <a:fillRect/>
          </a:stretch>
        </p:blipFill>
        <p:spPr bwMode="auto">
          <a:xfrm>
            <a:off x="684213" y="2162398"/>
            <a:ext cx="5832475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xmlns="" id="{69E57587-EED1-4DFB-AF9F-B18C7683F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31788"/>
            <a:ext cx="6624637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en-US" sz="2000" b="1" i="0" dirty="0">
                <a:latin typeface="UnizgDisplay Normal" panose="02000505080000020003" pitchFamily="50" charset="0"/>
              </a:rPr>
              <a:t>Materijali koji se koriste u IR elementima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B1AE2160-DB95-4BCB-9D6F-CA97D2445031}"/>
              </a:ext>
            </a:extLst>
          </p:cNvPr>
          <p:cNvSpPr txBox="1"/>
          <p:nvPr/>
        </p:nvSpPr>
        <p:spPr>
          <a:xfrm>
            <a:off x="611188" y="835808"/>
            <a:ext cx="42488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1600" i="0" dirty="0">
                <a:latin typeface="UnizgDisplay Normal" panose="02000505080000020003" pitchFamily="50" charset="0"/>
              </a:rPr>
              <a:t>CaF</a:t>
            </a:r>
            <a:r>
              <a:rPr lang="hr-HR" sz="1600" i="0" baseline="-25000" dirty="0">
                <a:latin typeface="UnizgDisplay Normal" panose="02000505080000020003" pitchFamily="50" charset="0"/>
              </a:rPr>
              <a:t>2</a:t>
            </a:r>
            <a:r>
              <a:rPr lang="hr-HR" sz="1600" i="0" dirty="0">
                <a:latin typeface="UnizgDisplay Normal" panose="02000505080000020003" pitchFamily="50" charset="0"/>
              </a:rPr>
              <a:t>: 6000 – 1100 cm</a:t>
            </a:r>
            <a:r>
              <a:rPr lang="hr-HR" sz="1600" i="0" baseline="30000" dirty="0">
                <a:latin typeface="UnizgDisplay Normal" panose="02000505080000020003" pitchFamily="50" charset="0"/>
              </a:rPr>
              <a:t>-1</a:t>
            </a:r>
          </a:p>
          <a:p>
            <a:pPr>
              <a:defRPr/>
            </a:pPr>
            <a:r>
              <a:rPr lang="hr-HR" sz="1600" i="0" dirty="0" err="1">
                <a:latin typeface="UnizgDisplay Normal" panose="02000505080000020003" pitchFamily="50" charset="0"/>
              </a:rPr>
              <a:t>KBr</a:t>
            </a:r>
            <a:r>
              <a:rPr lang="hr-HR" sz="1600" i="0" dirty="0">
                <a:latin typeface="UnizgDisplay Normal" panose="02000505080000020003" pitchFamily="50" charset="0"/>
              </a:rPr>
              <a:t>: 6000 – 450 cm</a:t>
            </a:r>
            <a:r>
              <a:rPr lang="hr-HR" sz="1600" i="0" baseline="30000" dirty="0">
                <a:latin typeface="UnizgDisplay Normal" panose="02000505080000020003" pitchFamily="50" charset="0"/>
              </a:rPr>
              <a:t>-1</a:t>
            </a:r>
          </a:p>
          <a:p>
            <a:pPr>
              <a:defRPr/>
            </a:pPr>
            <a:r>
              <a:rPr lang="hr-HR" sz="1600" i="0" dirty="0" err="1">
                <a:latin typeface="UnizgDisplay Normal" panose="02000505080000020003" pitchFamily="50" charset="0"/>
              </a:rPr>
              <a:t>ZnSe</a:t>
            </a:r>
            <a:r>
              <a:rPr lang="hr-HR" sz="1600" i="0" dirty="0">
                <a:latin typeface="UnizgDisplay Normal" panose="02000505080000020003" pitchFamily="50" charset="0"/>
              </a:rPr>
              <a:t>: 6000 – 600 cm</a:t>
            </a:r>
            <a:r>
              <a:rPr lang="hr-HR" sz="1600" i="0" baseline="30000" dirty="0">
                <a:latin typeface="UnizgDisplay Normal" panose="02000505080000020003" pitchFamily="50" charset="0"/>
              </a:rPr>
              <a:t>-1</a:t>
            </a:r>
          </a:p>
          <a:p>
            <a:pPr>
              <a:defRPr/>
            </a:pPr>
            <a:r>
              <a:rPr lang="hr-HR" sz="1600" i="0" dirty="0">
                <a:latin typeface="UnizgDisplay Normal" panose="02000505080000020003" pitchFamily="50" charset="0"/>
              </a:rPr>
              <a:t>KRS-5 (</a:t>
            </a:r>
            <a:r>
              <a:rPr lang="hr-HR" sz="1600" i="0" dirty="0" err="1">
                <a:latin typeface="UnizgDisplay Normal" panose="02000505080000020003" pitchFamily="50" charset="0"/>
              </a:rPr>
              <a:t>talijev</a:t>
            </a:r>
            <a:r>
              <a:rPr lang="hr-HR" sz="1600" i="0" dirty="0">
                <a:latin typeface="UnizgDisplay Normal" panose="02000505080000020003" pitchFamily="50" charset="0"/>
              </a:rPr>
              <a:t> </a:t>
            </a:r>
            <a:r>
              <a:rPr lang="hr-HR" sz="1600" i="0" dirty="0" err="1">
                <a:latin typeface="UnizgDisplay Normal" panose="02000505080000020003" pitchFamily="50" charset="0"/>
              </a:rPr>
              <a:t>bromojodid</a:t>
            </a:r>
            <a:r>
              <a:rPr lang="hr-HR" sz="1600" i="0" dirty="0">
                <a:latin typeface="UnizgDisplay Normal" panose="02000505080000020003" pitchFamily="50" charset="0"/>
              </a:rPr>
              <a:t>): 6000 – 400 cm</a:t>
            </a:r>
            <a:r>
              <a:rPr lang="hr-HR" sz="1600" i="0" baseline="30000" dirty="0">
                <a:latin typeface="UnizgDisplay Normal" panose="02000505080000020003" pitchFamily="50" charset="0"/>
              </a:rPr>
              <a:t>-1</a:t>
            </a:r>
          </a:p>
          <a:p>
            <a:pPr>
              <a:defRPr/>
            </a:pPr>
            <a:r>
              <a:rPr lang="hr-HR" sz="1600" i="0" dirty="0">
                <a:latin typeface="UnizgDisplay Normal" panose="02000505080000020003" pitchFamily="50" charset="0"/>
              </a:rPr>
              <a:t>Dijamant: 4000-400 cm</a:t>
            </a:r>
            <a:r>
              <a:rPr lang="hr-HR" sz="1600" i="0" baseline="30000" dirty="0">
                <a:latin typeface="UnizgDisplay Normal" panose="02000505080000020003" pitchFamily="50" charset="0"/>
              </a:rPr>
              <a:t>-1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F32BA75C-4C3E-4128-B6D0-9DAF6641A383}"/>
              </a:ext>
            </a:extLst>
          </p:cNvPr>
          <p:cNvSpPr txBox="1"/>
          <p:nvPr/>
        </p:nvSpPr>
        <p:spPr>
          <a:xfrm>
            <a:off x="684213" y="5661025"/>
            <a:ext cx="38218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600" b="1" i="0" dirty="0">
                <a:latin typeface="UnizgDisplay Normal" panose="02000505080000020003" pitchFamily="50" charset="0"/>
              </a:rPr>
              <a:t>Materijal ne smije apsorbirati IR zračenje</a:t>
            </a:r>
            <a:endParaRPr lang="en-GB" sz="1600" b="1" i="0" dirty="0">
              <a:latin typeface="UnizgDisplay Normal" panose="02000505080000020003" pitchFamily="50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zervirano mjesto broja slajda 1">
            <a:extLst>
              <a:ext uri="{FF2B5EF4-FFF2-40B4-BE49-F238E27FC236}">
                <a16:creationId xmlns:a16="http://schemas.microsoft.com/office/drawing/2014/main" xmlns="" id="{FC9208A8-6D92-4663-B308-06990B71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BF7175-92DA-49E8-A6DD-8C5A919963CA}" type="slidenum">
              <a:rPr lang="hr-HR" altLang="sr-Latn-RS" i="0">
                <a:latin typeface="UnizgDisplay Normal" panose="02000505080000020003" pitchFamily="50" charset="0"/>
              </a:rPr>
              <a:pPr/>
              <a:t>6</a:t>
            </a:fld>
            <a:endParaRPr lang="hr-HR" altLang="sr-Latn-RS" i="0" dirty="0">
              <a:latin typeface="UnizgDisplay Normal" panose="02000505080000020003" pitchFamily="50" charset="0"/>
            </a:endParaRPr>
          </a:p>
        </p:txBody>
      </p:sp>
      <p:sp>
        <p:nvSpPr>
          <p:cNvPr id="14340" name="Pravokutnik 4">
            <a:extLst>
              <a:ext uri="{FF2B5EF4-FFF2-40B4-BE49-F238E27FC236}">
                <a16:creationId xmlns:a16="http://schemas.microsoft.com/office/drawing/2014/main" xmlns="" id="{63DA2DFD-B92F-4264-8B0B-B456132C1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68413"/>
            <a:ext cx="81375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altLang="en-US" i="0" dirty="0" err="1">
                <a:latin typeface="UnizgDisplay Normal" panose="02000505080000020003" pitchFamily="50" charset="0"/>
              </a:rPr>
              <a:t>Utvrđivanje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vrste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materijala</a:t>
            </a:r>
            <a:r>
              <a:rPr lang="en-US" altLang="en-US" i="0" dirty="0">
                <a:latin typeface="UnizgDisplay Normal" panose="02000505080000020003" pitchFamily="50" charset="0"/>
              </a:rPr>
              <a:t> od </a:t>
            </a:r>
            <a:r>
              <a:rPr lang="en-US" altLang="en-US" i="0" dirty="0" err="1">
                <a:latin typeface="UnizgDisplay Normal" panose="02000505080000020003" pitchFamily="50" charset="0"/>
              </a:rPr>
              <a:t>kojeg</a:t>
            </a:r>
            <a:r>
              <a:rPr lang="en-US" altLang="en-US" i="0" dirty="0">
                <a:latin typeface="UnizgDisplay Normal" panose="02000505080000020003" pitchFamily="50" charset="0"/>
              </a:rPr>
              <a:t> je </a:t>
            </a:r>
            <a:r>
              <a:rPr lang="hr-HR" altLang="en-US" i="0" dirty="0">
                <a:latin typeface="UnizgDisplay Normal" panose="02000505080000020003" pitchFamily="50" charset="0"/>
              </a:rPr>
              <a:t>na</a:t>
            </a:r>
            <a:r>
              <a:rPr lang="en-US" altLang="en-US" i="0" dirty="0" err="1">
                <a:latin typeface="UnizgDisplay Normal" panose="02000505080000020003" pitchFamily="50" charset="0"/>
              </a:rPr>
              <a:t>činjen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neki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proizvod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može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biti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vrlo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zahtjevan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posao</a:t>
            </a:r>
            <a:endParaRPr lang="en-US" altLang="en-US" i="0" dirty="0">
              <a:latin typeface="UnizgDisplay Normal" panose="02000505080000020003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i="0" dirty="0">
              <a:latin typeface="UnizgDisplay Normal" panose="02000505080000020003" pitchFamily="50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altLang="en-US" i="0" dirty="0">
                <a:latin typeface="UnizgDisplay Normal" panose="02000505080000020003" pitchFamily="50" charset="0"/>
              </a:rPr>
              <a:t>U </a:t>
            </a:r>
            <a:r>
              <a:rPr lang="en-US" altLang="en-US" i="0" dirty="0" err="1">
                <a:latin typeface="UnizgDisplay Normal" panose="02000505080000020003" pitchFamily="50" charset="0"/>
              </a:rPr>
              <a:t>današnje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vrijeme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gotovi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proizvodi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vrlo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su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često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hr-HR" altLang="en-US" i="0" dirty="0">
                <a:latin typeface="UnizgDisplay Normal" panose="02000505080000020003" pitchFamily="50" charset="0"/>
              </a:rPr>
              <a:t>n</a:t>
            </a:r>
            <a:r>
              <a:rPr lang="en-US" altLang="en-US" i="0" dirty="0" err="1">
                <a:latin typeface="UnizgDisplay Normal" panose="02000505080000020003" pitchFamily="50" charset="0"/>
              </a:rPr>
              <a:t>ačinjeni</a:t>
            </a:r>
            <a:r>
              <a:rPr lang="en-US" altLang="en-US" i="0" dirty="0">
                <a:latin typeface="UnizgDisplay Normal" panose="02000505080000020003" pitchFamily="50" charset="0"/>
              </a:rPr>
              <a:t> od </a:t>
            </a:r>
            <a:r>
              <a:rPr lang="en-US" altLang="en-US" i="0" dirty="0" err="1">
                <a:latin typeface="UnizgDisplay Normal" panose="02000505080000020003" pitchFamily="50" charset="0"/>
              </a:rPr>
              <a:t>kompozitnih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materijala</a:t>
            </a:r>
            <a:r>
              <a:rPr lang="en-US" altLang="en-US" i="0" dirty="0">
                <a:latin typeface="UnizgDisplay Normal" panose="02000505080000020003" pitchFamily="50" charset="0"/>
              </a:rPr>
              <a:t> - </a:t>
            </a:r>
            <a:r>
              <a:rPr lang="en-US" altLang="en-US" i="0" dirty="0" err="1">
                <a:latin typeface="UnizgDisplay Normal" panose="02000505080000020003" pitchFamily="50" charset="0"/>
              </a:rPr>
              <a:t>sastoji</a:t>
            </a:r>
            <a:r>
              <a:rPr lang="en-US" altLang="en-US" i="0" dirty="0">
                <a:latin typeface="UnizgDisplay Normal" panose="02000505080000020003" pitchFamily="50" charset="0"/>
              </a:rPr>
              <a:t> se od </a:t>
            </a:r>
            <a:r>
              <a:rPr lang="en-US" altLang="en-US" i="0" dirty="0" err="1">
                <a:latin typeface="UnizgDisplay Normal" panose="02000505080000020003" pitchFamily="50" charset="0"/>
              </a:rPr>
              <a:t>dva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ili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više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materijala</a:t>
            </a:r>
            <a:r>
              <a:rPr lang="en-US" altLang="en-US" i="0" dirty="0">
                <a:latin typeface="UnizgDisplay Normal" panose="02000505080000020003" pitchFamily="50" charset="0"/>
              </a:rPr>
              <a:t>, a </a:t>
            </a:r>
            <a:r>
              <a:rPr lang="en-US" altLang="en-US" i="0" dirty="0" err="1">
                <a:latin typeface="UnizgDisplay Normal" panose="02000505080000020003" pitchFamily="50" charset="0"/>
              </a:rPr>
              <a:t>svaki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pojedini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materijal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nije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zasebno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vidljiv</a:t>
            </a:r>
            <a:endParaRPr lang="en-US" altLang="en-US" i="0" dirty="0">
              <a:latin typeface="UnizgDisplay Normal" panose="02000505080000020003" pitchFamily="50" charset="0"/>
            </a:endParaRPr>
          </a:p>
        </p:txBody>
      </p:sp>
      <p:sp>
        <p:nvSpPr>
          <p:cNvPr id="14341" name="Pravokutnik 6">
            <a:extLst>
              <a:ext uri="{FF2B5EF4-FFF2-40B4-BE49-F238E27FC236}">
                <a16:creationId xmlns:a16="http://schemas.microsoft.com/office/drawing/2014/main" xmlns="" id="{C5006DCA-43C2-4474-9B84-196818FF5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284538"/>
            <a:ext cx="8137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altLang="en-US" i="0" dirty="0" err="1">
                <a:latin typeface="UnizgDisplay Normal" panose="02000505080000020003" pitchFamily="50" charset="0"/>
              </a:rPr>
              <a:t>Kompozitni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materijali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su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dva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ili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više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materijala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međusobno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pomiješani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i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homogenizirani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tako</a:t>
            </a:r>
            <a:r>
              <a:rPr lang="en-US" altLang="en-US" i="0" dirty="0">
                <a:latin typeface="UnizgDisplay Normal" panose="02000505080000020003" pitchFamily="50" charset="0"/>
              </a:rPr>
              <a:t> dobro da </a:t>
            </a:r>
            <a:r>
              <a:rPr lang="en-US" altLang="en-US" i="0" dirty="0" err="1">
                <a:latin typeface="UnizgDisplay Normal" panose="02000505080000020003" pitchFamily="50" charset="0"/>
              </a:rPr>
              <a:t>čine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novi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materijal</a:t>
            </a:r>
            <a:r>
              <a:rPr lang="en-US" altLang="en-US" i="0" dirty="0">
                <a:latin typeface="UnizgDisplay Normal" panose="02000505080000020003" pitchFamily="50" charset="0"/>
              </a:rPr>
              <a:t> s </a:t>
            </a:r>
            <a:r>
              <a:rPr lang="en-US" altLang="en-US" i="0" dirty="0" err="1">
                <a:latin typeface="UnizgDisplay Normal" panose="02000505080000020003" pitchFamily="50" charset="0"/>
              </a:rPr>
              <a:t>novim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svojstvima</a:t>
            </a:r>
            <a:endParaRPr lang="en-US" altLang="en-US" i="0" dirty="0">
              <a:latin typeface="UnizgDisplay Normal" panose="02000505080000020003" pitchFamily="50" charset="0"/>
            </a:endParaRP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405F8503-1B42-4770-A00C-AC371CF8D7F1}"/>
              </a:ext>
            </a:extLst>
          </p:cNvPr>
          <p:cNvSpPr/>
          <p:nvPr/>
        </p:nvSpPr>
        <p:spPr>
          <a:xfrm>
            <a:off x="539750" y="4238672"/>
            <a:ext cx="56165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i="0" dirty="0" err="1">
                <a:latin typeface="UnizgDisplay Normal" panose="02000505080000020003" pitchFamily="50" charset="0"/>
              </a:rPr>
              <a:t>metalne</a:t>
            </a:r>
            <a:r>
              <a:rPr lang="it-IT" i="0" dirty="0">
                <a:latin typeface="UnizgDisplay Normal" panose="02000505080000020003" pitchFamily="50" charset="0"/>
              </a:rPr>
              <a:t> </a:t>
            </a:r>
            <a:r>
              <a:rPr lang="it-IT" i="0" dirty="0" err="1">
                <a:latin typeface="UnizgDisplay Normal" panose="02000505080000020003" pitchFamily="50" charset="0"/>
              </a:rPr>
              <a:t>legure</a:t>
            </a:r>
            <a:endParaRPr lang="it-IT" i="0" dirty="0">
              <a:latin typeface="UnizgDisplay Normal" panose="0200050508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i="0" dirty="0">
                <a:latin typeface="UnizgDisplay Normal" panose="02000505080000020003" pitchFamily="50" charset="0"/>
              </a:rPr>
              <a:t>polimeri i </a:t>
            </a:r>
            <a:r>
              <a:rPr lang="it-IT" i="0" dirty="0" err="1">
                <a:latin typeface="UnizgDisplay Normal" panose="02000505080000020003" pitchFamily="50" charset="0"/>
              </a:rPr>
              <a:t>punila</a:t>
            </a:r>
            <a:r>
              <a:rPr lang="it-IT" i="0" dirty="0">
                <a:latin typeface="UnizgDisplay Normal" panose="02000505080000020003" pitchFamily="50" charset="0"/>
              </a:rPr>
              <a:t> </a:t>
            </a:r>
            <a:r>
              <a:rPr lang="hr-HR" i="0" dirty="0">
                <a:latin typeface="UnizgDisplay Normal" panose="02000505080000020003" pitchFamily="50" charset="0"/>
                <a:sym typeface="Wingdings" panose="05000000000000000000" pitchFamily="2" charset="2"/>
              </a:rPr>
              <a:t> </a:t>
            </a:r>
            <a:r>
              <a:rPr lang="it-IT" i="0" dirty="0" err="1">
                <a:latin typeface="UnizgDisplay Normal" panose="02000505080000020003" pitchFamily="50" charset="0"/>
              </a:rPr>
              <a:t>polimerni</a:t>
            </a:r>
            <a:r>
              <a:rPr lang="it-IT" i="0" dirty="0">
                <a:latin typeface="UnizgDisplay Normal" panose="02000505080000020003" pitchFamily="50" charset="0"/>
              </a:rPr>
              <a:t> </a:t>
            </a:r>
            <a:r>
              <a:rPr lang="it-IT" i="0" dirty="0" err="1">
                <a:latin typeface="UnizgDisplay Normal" panose="02000505080000020003" pitchFamily="50" charset="0"/>
              </a:rPr>
              <a:t>kompoziti</a:t>
            </a:r>
            <a:endParaRPr lang="en-US" i="0" dirty="0">
              <a:latin typeface="UnizgDisplay Normal" panose="02000505080000020003" pitchFamily="50" charset="0"/>
            </a:endParaRPr>
          </a:p>
        </p:txBody>
      </p:sp>
      <p:pic>
        <p:nvPicPr>
          <p:cNvPr id="14343" name="Slika 9">
            <a:extLst>
              <a:ext uri="{FF2B5EF4-FFF2-40B4-BE49-F238E27FC236}">
                <a16:creationId xmlns:a16="http://schemas.microsoft.com/office/drawing/2014/main" xmlns="" id="{CFA44C8E-6294-4F98-987B-036B0F219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157788"/>
            <a:ext cx="40862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4DE51583-9DA3-6201-D91B-5ED02E2E1B45}"/>
              </a:ext>
            </a:extLst>
          </p:cNvPr>
          <p:cNvSpPr/>
          <p:nvPr/>
        </p:nvSpPr>
        <p:spPr>
          <a:xfrm>
            <a:off x="0" y="222250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0" dirty="0">
                <a:latin typeface="UnizgDisplay Bold" panose="02000505090000020003" pitchFamily="50" charset="0"/>
              </a:rPr>
              <a:t>KARAKTERIZACIJA I IDENTIFIKACIJA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xmlns="" id="{65592700-F599-8D1A-EF00-78BF4D878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DFF17-98D9-4881-B901-DC74AE3B0024}" type="slidenum">
              <a:rPr lang="hr-HR" altLang="sr-Latn-RS" i="0" smtClean="0">
                <a:latin typeface="UnizgDisplay Normal" panose="02000505080000020003" pitchFamily="50" charset="0"/>
              </a:rPr>
              <a:pPr>
                <a:defRPr/>
              </a:pPr>
              <a:t>7</a:t>
            </a:fld>
            <a:endParaRPr lang="hr-HR" altLang="sr-Latn-RS" i="0" dirty="0">
              <a:latin typeface="UnizgDisplay Normal" panose="02000505080000020003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DD03263-1987-5192-95B1-F9D900D32E0F}"/>
              </a:ext>
            </a:extLst>
          </p:cNvPr>
          <p:cNvSpPr txBox="1">
            <a:spLocks/>
          </p:cNvSpPr>
          <p:nvPr/>
        </p:nvSpPr>
        <p:spPr bwMode="auto">
          <a:xfrm>
            <a:off x="381988" y="476672"/>
            <a:ext cx="822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marL="268288" indent="-268288" eaLnBrk="1" hangingPunct="1">
              <a:lnSpc>
                <a:spcPct val="80000"/>
              </a:lnSpc>
              <a:buClrTx/>
              <a:buSzPct val="75000"/>
              <a:buFont typeface="Wingdings" panose="05000000000000000000" pitchFamily="2" charset="2"/>
              <a:buChar char="Ø"/>
            </a:pPr>
            <a:r>
              <a:rPr lang="hr-HR" altLang="en-US" sz="1800" i="0" dirty="0">
                <a:latin typeface="UnizgDisplay Normal" panose="02000505080000020003" pitchFamily="50" charset="0"/>
              </a:rPr>
              <a:t>Karakterizacija materijala nam omogućuje: 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hr-HR" altLang="en-US" sz="1800" i="0" dirty="0">
                <a:latin typeface="UnizgDisplay Normal" panose="02000505080000020003" pitchFamily="50" charset="0"/>
              </a:rPr>
              <a:t>određivanje </a:t>
            </a:r>
            <a:r>
              <a:rPr lang="hr-HR" altLang="en-US" sz="1800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kvalitete materijala</a:t>
            </a:r>
            <a:r>
              <a:rPr lang="hr-HR" altLang="en-US" sz="1800" i="0" dirty="0">
                <a:latin typeface="UnizgDisplay Normal" panose="02000505080000020003" pitchFamily="50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hr-HR" altLang="en-US" sz="1800" i="0" dirty="0">
                <a:latin typeface="UnizgDisplay Normal" panose="02000505080000020003" pitchFamily="50" charset="0"/>
              </a:rPr>
              <a:t>omogućuje nam </a:t>
            </a:r>
            <a:r>
              <a:rPr lang="hr-HR" altLang="en-US" sz="1800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praćenje procesa proizvodnje </a:t>
            </a:r>
            <a:endParaRPr lang="hr-HR" altLang="en-US" sz="1800" i="0" dirty="0">
              <a:latin typeface="UnizgDisplay Normal" panose="02000505080000020003" pitchFamily="50" charset="0"/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hr-HR" altLang="en-US" sz="1800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istraživanje i razvoj </a:t>
            </a:r>
            <a:r>
              <a:rPr lang="hr-HR" altLang="en-US" sz="1800" i="0" dirty="0">
                <a:latin typeface="UnizgDisplay Normal" panose="02000505080000020003" pitchFamily="50" charset="0"/>
              </a:rPr>
              <a:t>novih materijala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xmlns="" id="{F683321B-B5FE-9FCE-1CBD-EC263C6DA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988" y="1772072"/>
            <a:ext cx="82825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ClrTx/>
              <a:buSzPct val="75000"/>
              <a:buFont typeface="Wingdings" panose="05000000000000000000" pitchFamily="2" charset="2"/>
              <a:buChar char="Ø"/>
            </a:pPr>
            <a:r>
              <a:rPr lang="hr-HR" altLang="en-US" sz="1800" i="0" dirty="0">
                <a:latin typeface="UnizgDisplay Normal" panose="02000505080000020003" pitchFamily="50" charset="0"/>
              </a:rPr>
              <a:t>Metode kojima se karakteriziraju materijali</a:t>
            </a:r>
            <a:r>
              <a:rPr lang="en-GB" altLang="en-US" sz="1800" i="0" dirty="0">
                <a:latin typeface="UnizgDisplay Normal" panose="02000505080000020003" pitchFamily="50" charset="0"/>
              </a:rPr>
              <a:t>,</a:t>
            </a:r>
            <a:r>
              <a:rPr lang="hr-HR" altLang="en-US" sz="1800" i="0" dirty="0">
                <a:latin typeface="UnizgDisplay Normal" panose="02000505080000020003" pitchFamily="50" charset="0"/>
              </a:rPr>
              <a:t> odnosno određuje </a:t>
            </a:r>
            <a:r>
              <a:rPr lang="hr-HR" altLang="en-US" sz="1800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kvaliteta proizvoda </a:t>
            </a:r>
            <a:r>
              <a:rPr lang="hr-HR" altLang="en-US" sz="1800" i="0" dirty="0">
                <a:latin typeface="UnizgDisplay Normal" panose="02000505080000020003" pitchFamily="50" charset="0"/>
              </a:rPr>
              <a:t>su normirane (standardizirane) i detaljno opisane u </a:t>
            </a:r>
            <a:r>
              <a:rPr lang="hr-HR" altLang="en-US" sz="1800" i="0" dirty="0">
                <a:solidFill>
                  <a:srgbClr val="0070C0"/>
                </a:solidFill>
                <a:latin typeface="UnizgDisplay Normal" panose="02000505080000020003" pitchFamily="50" charset="0"/>
              </a:rPr>
              <a:t>normama </a:t>
            </a:r>
            <a:r>
              <a:rPr lang="hr-HR" altLang="en-US" sz="1800" i="0" dirty="0">
                <a:latin typeface="UnizgDisplay Normal" panose="02000505080000020003" pitchFamily="50" charset="0"/>
              </a:rPr>
              <a:t>(ISO, ASTM, DIN)</a:t>
            </a:r>
            <a:endParaRPr lang="en-US" altLang="en-US" sz="1800" i="0" dirty="0">
              <a:latin typeface="UnizgDisplay Normal" panose="02000505080000020003" pitchFamily="50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B14B1674-7052-56A5-A561-3C7FBB708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87" y="2837412"/>
            <a:ext cx="82825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buSzPct val="75000"/>
              <a:buFont typeface="Wingdings" panose="05000000000000000000" pitchFamily="2" charset="2"/>
              <a:buChar char="Ø"/>
            </a:pPr>
            <a:r>
              <a:rPr lang="hr-HR" altLang="en-US" sz="1800" i="0" dirty="0">
                <a:latin typeface="UnizgDisplay Normal" panose="02000505080000020003" pitchFamily="50" charset="0"/>
              </a:rPr>
              <a:t>Npr. ISO-527 – određivanje čvrstoće i istezanja. - definira: veličinu i oblik uzorka, uvjete mjerenja (temp., vlaga, brzina istezanja)</a:t>
            </a:r>
            <a:endParaRPr lang="en-US" altLang="en-US" sz="1800" i="0" dirty="0">
              <a:latin typeface="UnizgDisplay Normal" panose="02000505080000020003" pitchFamily="50" charset="0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DAB68F82-35DE-B81E-B4B5-4685700C23A1}"/>
              </a:ext>
            </a:extLst>
          </p:cNvPr>
          <p:cNvSpPr txBox="1"/>
          <p:nvPr/>
        </p:nvSpPr>
        <p:spPr>
          <a:xfrm>
            <a:off x="381988" y="3778477"/>
            <a:ext cx="82296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268288">
              <a:buSzPct val="75000"/>
              <a:buFont typeface="Wingdings" panose="05000000000000000000" pitchFamily="2" charset="2"/>
              <a:buChar char="Ø"/>
            </a:pPr>
            <a:r>
              <a:rPr lang="en-US" altLang="en-US" sz="1800" i="0" dirty="0" err="1">
                <a:latin typeface="UnizgDisplay Normal" panose="02000505080000020003" pitchFamily="50" charset="0"/>
              </a:rPr>
              <a:t>Norme</a:t>
            </a:r>
            <a:r>
              <a:rPr lang="en-US" altLang="en-US" sz="18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800" i="0" dirty="0" err="1">
                <a:latin typeface="UnizgDisplay Normal" panose="02000505080000020003" pitchFamily="50" charset="0"/>
              </a:rPr>
              <a:t>definiraju</a:t>
            </a:r>
            <a:r>
              <a:rPr lang="en-US" altLang="en-US" sz="1800" i="0" dirty="0">
                <a:latin typeface="UnizgDisplay Normal" panose="02000505080000020003" pitchFamily="50" charset="0"/>
              </a:rPr>
              <a:t>:</a:t>
            </a:r>
            <a:endParaRPr lang="hr-HR" altLang="en-US" sz="1800" i="0" dirty="0">
              <a:latin typeface="UnizgDisplay Normal" panose="02000505080000020003" pitchFamily="50" charset="0"/>
            </a:endParaRPr>
          </a:p>
          <a:p>
            <a:pPr marL="630238" indent="-268288">
              <a:buFont typeface="Arial" panose="020B0604020202020204" pitchFamily="34" charset="0"/>
              <a:buChar char="•"/>
            </a:pPr>
            <a:r>
              <a:rPr lang="en-US" altLang="en-US" sz="1600" i="0" dirty="0" err="1">
                <a:latin typeface="UnizgDisplay Normal" panose="02000505080000020003" pitchFamily="50" charset="0"/>
              </a:rPr>
              <a:t>točne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uvjete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analize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(temp.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mjerenja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,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brzina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zagrijavanja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i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hlađenja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,..)</a:t>
            </a:r>
            <a:endParaRPr lang="hr-HR" altLang="en-US" sz="1600" i="0" dirty="0">
              <a:latin typeface="UnizgDisplay Normal" panose="02000505080000020003" pitchFamily="50" charset="0"/>
            </a:endParaRPr>
          </a:p>
          <a:p>
            <a:pPr marL="630238" indent="-268288">
              <a:buFont typeface="Arial" panose="020B0604020202020204" pitchFamily="34" charset="0"/>
              <a:buChar char="•"/>
            </a:pPr>
            <a:r>
              <a:rPr lang="en-US" altLang="en-US" sz="1600" i="0" dirty="0" err="1">
                <a:latin typeface="UnizgDisplay Normal" panose="02000505080000020003" pitchFamily="50" charset="0"/>
              </a:rPr>
              <a:t>pripremu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uzorka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-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tekući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,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krut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,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plinoviti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,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zatim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veličina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,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oblik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i</a:t>
            </a:r>
            <a:r>
              <a:rPr lang="hr-HR" altLang="en-US" sz="1600" i="0" dirty="0">
                <a:latin typeface="UnizgDisplay Normal" panose="02000505080000020003" pitchFamily="50" charset="0"/>
              </a:rPr>
              <a:t> </a:t>
            </a:r>
            <a:r>
              <a:rPr lang="hr-HR" altLang="en-US" sz="1600" i="0" dirty="0" err="1">
                <a:latin typeface="UnizgDisplay Normal" panose="02000505080000020003" pitchFamily="50" charset="0"/>
              </a:rPr>
              <a:t>dimezije</a:t>
            </a:r>
            <a:r>
              <a:rPr lang="en-US" altLang="en-US" sz="16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600" i="0" dirty="0" err="1">
                <a:latin typeface="UnizgDisplay Normal" panose="02000505080000020003" pitchFamily="50" charset="0"/>
              </a:rPr>
              <a:t>uzorka</a:t>
            </a:r>
            <a:endParaRPr lang="hr-HR" altLang="en-US" sz="1600" i="0" dirty="0">
              <a:latin typeface="UnizgDisplay Normal" panose="02000505080000020003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1800" i="0" dirty="0">
              <a:latin typeface="UnizgDisplay Normal" panose="02000505080000020003" pitchFamily="50" charset="0"/>
            </a:endParaRPr>
          </a:p>
          <a:p>
            <a:pPr marL="285750" indent="-285750">
              <a:buSzPct val="75000"/>
              <a:buFont typeface="Wingdings" panose="05000000000000000000" pitchFamily="2" charset="2"/>
              <a:buChar char="Ø"/>
            </a:pPr>
            <a:r>
              <a:rPr lang="en-US" altLang="en-US" sz="1800" i="0" dirty="0" err="1">
                <a:latin typeface="UnizgDisplay Normal" panose="02000505080000020003" pitchFamily="50" charset="0"/>
              </a:rPr>
              <a:t>Tako</a:t>
            </a:r>
            <a:r>
              <a:rPr lang="en-US" altLang="en-US" sz="18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800" i="0" dirty="0" err="1">
                <a:latin typeface="UnizgDisplay Normal" panose="02000505080000020003" pitchFamily="50" charset="0"/>
              </a:rPr>
              <a:t>određena</a:t>
            </a:r>
            <a:r>
              <a:rPr lang="en-US" altLang="en-US" sz="18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800" i="0" dirty="0" err="1">
                <a:latin typeface="UnizgDisplay Normal" panose="02000505080000020003" pitchFamily="50" charset="0"/>
              </a:rPr>
              <a:t>svojstva</a:t>
            </a:r>
            <a:r>
              <a:rPr lang="en-US" altLang="en-US" sz="1800" i="0" dirty="0">
                <a:latin typeface="UnizgDisplay Normal" panose="02000505080000020003" pitchFamily="50" charset="0"/>
              </a:rPr>
              <a:t> (</a:t>
            </a:r>
            <a:r>
              <a:rPr lang="en-US" altLang="en-US" sz="1800" i="0" dirty="0" err="1">
                <a:latin typeface="UnizgDisplay Normal" panose="02000505080000020003" pitchFamily="50" charset="0"/>
              </a:rPr>
              <a:t>prema</a:t>
            </a:r>
            <a:r>
              <a:rPr lang="en-US" altLang="en-US" sz="18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800" i="0" dirty="0" err="1">
                <a:latin typeface="UnizgDisplay Normal" panose="02000505080000020003" pitchFamily="50" charset="0"/>
              </a:rPr>
              <a:t>standardima</a:t>
            </a:r>
            <a:r>
              <a:rPr lang="en-US" altLang="en-US" sz="1800" i="0" dirty="0">
                <a:latin typeface="UnizgDisplay Normal" panose="02000505080000020003" pitchFamily="50" charset="0"/>
              </a:rPr>
              <a:t>) – </a:t>
            </a:r>
            <a:r>
              <a:rPr lang="en-US" altLang="en-US" sz="1800" i="0" dirty="0" err="1">
                <a:latin typeface="UnizgDisplay Normal" panose="02000505080000020003" pitchFamily="50" charset="0"/>
              </a:rPr>
              <a:t>mogu</a:t>
            </a:r>
            <a:r>
              <a:rPr lang="en-US" altLang="en-US" sz="1800" i="0" dirty="0">
                <a:latin typeface="UnizgDisplay Normal" panose="02000505080000020003" pitchFamily="50" charset="0"/>
              </a:rPr>
              <a:t> se </a:t>
            </a:r>
            <a:r>
              <a:rPr lang="en-US" altLang="en-US" sz="1800" i="0" dirty="0" err="1">
                <a:latin typeface="UnizgDisplay Normal" panose="02000505080000020003" pitchFamily="50" charset="0"/>
              </a:rPr>
              <a:t>uspoređivati</a:t>
            </a:r>
            <a:r>
              <a:rPr lang="en-US" altLang="en-US" sz="18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800" i="0" dirty="0" err="1">
                <a:latin typeface="UnizgDisplay Normal" panose="02000505080000020003" pitchFamily="50" charset="0"/>
              </a:rPr>
              <a:t>kad</a:t>
            </a:r>
            <a:r>
              <a:rPr lang="en-US" altLang="en-US" sz="18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800" i="0" dirty="0" err="1">
                <a:latin typeface="UnizgDisplay Normal" panose="02000505080000020003" pitchFamily="50" charset="0"/>
              </a:rPr>
              <a:t>su</a:t>
            </a:r>
            <a:r>
              <a:rPr lang="en-US" altLang="en-US" sz="18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800" i="0" dirty="0" err="1">
                <a:latin typeface="UnizgDisplay Normal" panose="02000505080000020003" pitchFamily="50" charset="0"/>
              </a:rPr>
              <a:t>određena</a:t>
            </a:r>
            <a:r>
              <a:rPr lang="en-US" altLang="en-US" sz="1800" i="0" dirty="0">
                <a:latin typeface="UnizgDisplay Normal" panose="02000505080000020003" pitchFamily="50" charset="0"/>
              </a:rPr>
              <a:t> u </a:t>
            </a:r>
            <a:r>
              <a:rPr lang="en-US" altLang="en-US" sz="1800" i="0" dirty="0" err="1">
                <a:latin typeface="UnizgDisplay Normal" panose="02000505080000020003" pitchFamily="50" charset="0"/>
              </a:rPr>
              <a:t>različitim</a:t>
            </a:r>
            <a:r>
              <a:rPr lang="en-US" altLang="en-US" sz="18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800" i="0" dirty="0" err="1">
                <a:latin typeface="UnizgDisplay Normal" panose="02000505080000020003" pitchFamily="50" charset="0"/>
              </a:rPr>
              <a:t>laboratorijima</a:t>
            </a:r>
            <a:r>
              <a:rPr lang="en-US" altLang="en-US" sz="18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800" i="0" dirty="0" err="1">
                <a:latin typeface="UnizgDisplay Normal" panose="02000505080000020003" pitchFamily="50" charset="0"/>
              </a:rPr>
              <a:t>jer</a:t>
            </a:r>
            <a:r>
              <a:rPr lang="en-US" altLang="en-US" sz="1800" i="0" dirty="0">
                <a:latin typeface="UnizgDisplay Normal" panose="02000505080000020003" pitchFamily="50" charset="0"/>
              </a:rPr>
              <a:t> se</a:t>
            </a:r>
            <a:r>
              <a:rPr lang="hr-HR" altLang="en-US" sz="18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800" i="0" dirty="0" err="1">
                <a:latin typeface="UnizgDisplay Normal" panose="02000505080000020003" pitchFamily="50" charset="0"/>
              </a:rPr>
              <a:t>tako</a:t>
            </a:r>
            <a:r>
              <a:rPr lang="en-US" altLang="en-US" sz="18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800" i="0" dirty="0" err="1">
                <a:latin typeface="UnizgDisplay Normal" panose="02000505080000020003" pitchFamily="50" charset="0"/>
              </a:rPr>
              <a:t>definira</a:t>
            </a:r>
            <a:r>
              <a:rPr lang="en-US" altLang="en-US" sz="1800" i="0" dirty="0">
                <a:latin typeface="UnizgDisplay Normal" panose="02000505080000020003" pitchFamily="50" charset="0"/>
              </a:rPr>
              <a:t>- </a:t>
            </a:r>
            <a:r>
              <a:rPr lang="en-US" altLang="en-US" sz="1800" i="0" dirty="0" err="1">
                <a:latin typeface="UnizgDisplay Normal" panose="02000505080000020003" pitchFamily="50" charset="0"/>
              </a:rPr>
              <a:t>kvalitet</a:t>
            </a:r>
            <a:r>
              <a:rPr lang="hr-HR" altLang="en-US" sz="1800" i="0" dirty="0">
                <a:latin typeface="UnizgDisplay Normal" panose="02000505080000020003" pitchFamily="50" charset="0"/>
              </a:rPr>
              <a:t>a</a:t>
            </a:r>
            <a:r>
              <a:rPr lang="en-US" altLang="en-US" sz="1800" i="0" dirty="0">
                <a:latin typeface="UnizgDisplay Normal" panose="02000505080000020003" pitchFamily="50" charset="0"/>
              </a:rPr>
              <a:t> </a:t>
            </a:r>
            <a:r>
              <a:rPr lang="en-US" altLang="en-US" sz="1800" i="0" dirty="0" err="1">
                <a:latin typeface="UnizgDisplay Normal" panose="02000505080000020003" pitchFamily="50" charset="0"/>
              </a:rPr>
              <a:t>proizvoda</a:t>
            </a:r>
            <a:endParaRPr lang="en-US" altLang="en-US" sz="1800" i="0" dirty="0">
              <a:latin typeface="UnizgDisplay Normal" panose="0200050508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92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xmlns="" id="{F833C54B-4410-A374-92D3-D0F8DBC4288B}"/>
              </a:ext>
            </a:extLst>
          </p:cNvPr>
          <p:cNvSpPr txBox="1">
            <a:spLocks/>
          </p:cNvSpPr>
          <p:nvPr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r-H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DC88CB2C-EA2D-498E-8F77-8D7AEA8C3E65}" type="slidenum">
              <a:rPr lang="hr-HR" altLang="sr-Latn-RS" i="0" smtClean="0">
                <a:latin typeface="UnizgDisplay Normal" panose="02000505080000020003" pitchFamily="50" charset="0"/>
              </a:rPr>
              <a:pPr/>
              <a:t>8</a:t>
            </a:fld>
            <a:endParaRPr lang="hr-HR" altLang="sr-Latn-RS" i="0">
              <a:latin typeface="UnizgDisplay Normal" panose="02000505080000020003" pitchFamily="50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1F5A854-8CB1-E886-9ABD-80A44BC9B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320042"/>
            <a:ext cx="5688632" cy="526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9338E5A6-A399-7078-B1E6-AAEE89AF35D6}"/>
              </a:ext>
            </a:extLst>
          </p:cNvPr>
          <p:cNvSpPr/>
          <p:nvPr/>
        </p:nvSpPr>
        <p:spPr>
          <a:xfrm>
            <a:off x="539553" y="330127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en-US" i="0" dirty="0">
                <a:latin typeface="UnizgDisplay Normal" panose="02000505080000020003" pitchFamily="50" charset="0"/>
              </a:rPr>
              <a:t>ISO-527</a:t>
            </a:r>
          </a:p>
          <a:p>
            <a:r>
              <a:rPr lang="en-US" dirty="0">
                <a:latin typeface="UnizgDisplay Normal" panose="02000505080000020003" pitchFamily="50" charset="0"/>
              </a:rPr>
              <a:t>Plastics — Determination of tensile properties — Part 2: Test conditions for </a:t>
            </a:r>
            <a:r>
              <a:rPr lang="en-US" dirty="0" err="1">
                <a:latin typeface="UnizgDisplay Normal" panose="02000505080000020003" pitchFamily="50" charset="0"/>
              </a:rPr>
              <a:t>moulding</a:t>
            </a:r>
            <a:r>
              <a:rPr lang="en-US" dirty="0">
                <a:latin typeface="UnizgDisplay Normal" panose="02000505080000020003" pitchFamily="50" charset="0"/>
              </a:rPr>
              <a:t> and extrusion plastics</a:t>
            </a:r>
          </a:p>
        </p:txBody>
      </p:sp>
    </p:spTree>
    <p:extLst>
      <p:ext uri="{BB962C8B-B14F-4D97-AF65-F5344CB8AC3E}">
        <p14:creationId xmlns:p14="http://schemas.microsoft.com/office/powerpoint/2010/main" val="1155243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zervirano mjesto broja slajda 1">
            <a:extLst>
              <a:ext uri="{FF2B5EF4-FFF2-40B4-BE49-F238E27FC236}">
                <a16:creationId xmlns:a16="http://schemas.microsoft.com/office/drawing/2014/main" xmlns="" id="{AABF76F7-AD34-4021-8FA8-3C0893BF14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04D6D8-B39A-4578-8049-3D6A9A0819D5}" type="slidenum">
              <a:rPr lang="hr-HR" altLang="sr-Latn-RS" i="0">
                <a:latin typeface="UnizgDisplay Normal" panose="02000505080000020003" pitchFamily="50" charset="0"/>
              </a:rPr>
              <a:pPr/>
              <a:t>9</a:t>
            </a:fld>
            <a:endParaRPr lang="hr-HR" altLang="sr-Latn-RS" i="0">
              <a:latin typeface="UnizgDisplay Normal" panose="02000505080000020003" pitchFamily="50" charset="0"/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8860207B-19B7-4625-BF4B-98EBD895B031}"/>
              </a:ext>
            </a:extLst>
          </p:cNvPr>
          <p:cNvSpPr/>
          <p:nvPr/>
        </p:nvSpPr>
        <p:spPr>
          <a:xfrm>
            <a:off x="467544" y="5014917"/>
            <a:ext cx="8064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730" indent="-285750"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i="0" dirty="0" err="1">
                <a:latin typeface="UnizgDisplay Normal" panose="02000505080000020003" pitchFamily="50" charset="0"/>
              </a:rPr>
              <a:t>Izdaje</a:t>
            </a:r>
            <a:r>
              <a:rPr lang="en-US" i="0" dirty="0">
                <a:latin typeface="UnizgDisplay Normal" panose="02000505080000020003" pitchFamily="50" charset="0"/>
              </a:rPr>
              <a:t> se </a:t>
            </a:r>
            <a:r>
              <a:rPr lang="en-US" i="0" dirty="0" err="1">
                <a:latin typeface="UnizgDisplay Normal" panose="02000505080000020003" pitchFamily="50" charset="0"/>
              </a:rPr>
              <a:t>specifikacija</a:t>
            </a:r>
            <a:r>
              <a:rPr lang="en-US" i="0" dirty="0">
                <a:latin typeface="UnizgDisplay Normal" panose="02000505080000020003" pitchFamily="50" charset="0"/>
              </a:rPr>
              <a:t> </a:t>
            </a:r>
            <a:r>
              <a:rPr lang="en-US" i="0" dirty="0" err="1">
                <a:latin typeface="UnizgDisplay Normal" panose="02000505080000020003" pitchFamily="50" charset="0"/>
              </a:rPr>
              <a:t>proizvoda</a:t>
            </a:r>
            <a:r>
              <a:rPr lang="en-US" i="0" dirty="0">
                <a:latin typeface="UnizgDisplay Normal" panose="02000505080000020003" pitchFamily="50" charset="0"/>
              </a:rPr>
              <a:t> – </a:t>
            </a:r>
            <a:r>
              <a:rPr lang="en-US" i="0" dirty="0" err="1">
                <a:latin typeface="UnizgDisplay Normal" panose="02000505080000020003" pitchFamily="50" charset="0"/>
              </a:rPr>
              <a:t>sadrži</a:t>
            </a:r>
            <a:r>
              <a:rPr lang="en-US" i="0" dirty="0">
                <a:latin typeface="UnizgDisplay Normal" panose="02000505080000020003" pitchFamily="50" charset="0"/>
              </a:rPr>
              <a:t> </a:t>
            </a:r>
            <a:r>
              <a:rPr lang="en-US" i="0" dirty="0" err="1">
                <a:latin typeface="UnizgDisplay Normal" panose="02000505080000020003" pitchFamily="50" charset="0"/>
              </a:rPr>
              <a:t>osnovna</a:t>
            </a:r>
            <a:r>
              <a:rPr lang="en-US" i="0" dirty="0">
                <a:latin typeface="UnizgDisplay Normal" panose="02000505080000020003" pitchFamily="50" charset="0"/>
              </a:rPr>
              <a:t> </a:t>
            </a:r>
            <a:r>
              <a:rPr lang="en-US" i="0" dirty="0" err="1">
                <a:latin typeface="UnizgDisplay Normal" panose="02000505080000020003" pitchFamily="50" charset="0"/>
              </a:rPr>
              <a:t>svojstva</a:t>
            </a:r>
            <a:r>
              <a:rPr lang="en-US" i="0" dirty="0">
                <a:latin typeface="UnizgDisplay Normal" panose="02000505080000020003" pitchFamily="50" charset="0"/>
              </a:rPr>
              <a:t> </a:t>
            </a:r>
            <a:r>
              <a:rPr lang="en-US" i="0" dirty="0" err="1">
                <a:latin typeface="UnizgDisplay Normal" panose="02000505080000020003" pitchFamily="50" charset="0"/>
              </a:rPr>
              <a:t>proizvoda</a:t>
            </a:r>
            <a:r>
              <a:rPr lang="hr-HR" i="0" dirty="0">
                <a:latin typeface="UnizgDisplay Normal" panose="02000505080000020003" pitchFamily="50" charset="0"/>
              </a:rPr>
              <a:t>: </a:t>
            </a:r>
            <a:r>
              <a:rPr lang="en-US" i="0" dirty="0" err="1">
                <a:latin typeface="UnizgDisplay Normal" panose="02000505080000020003" pitchFamily="50" charset="0"/>
              </a:rPr>
              <a:t>gustoć</a:t>
            </a:r>
            <a:r>
              <a:rPr lang="hr-HR" i="0" dirty="0">
                <a:latin typeface="UnizgDisplay Normal" panose="02000505080000020003" pitchFamily="50" charset="0"/>
              </a:rPr>
              <a:t>a</a:t>
            </a:r>
            <a:r>
              <a:rPr lang="en-US" i="0" dirty="0">
                <a:latin typeface="UnizgDisplay Normal" panose="02000505080000020003" pitchFamily="50" charset="0"/>
              </a:rPr>
              <a:t>, </a:t>
            </a:r>
            <a:r>
              <a:rPr lang="en-US" i="0" dirty="0" err="1">
                <a:latin typeface="UnizgDisplay Normal" panose="02000505080000020003" pitchFamily="50" charset="0"/>
              </a:rPr>
              <a:t>tvrdoć</a:t>
            </a:r>
            <a:r>
              <a:rPr lang="hr-HR" i="0" dirty="0">
                <a:latin typeface="UnizgDisplay Normal" panose="02000505080000020003" pitchFamily="50" charset="0"/>
              </a:rPr>
              <a:t>a</a:t>
            </a:r>
            <a:r>
              <a:rPr lang="en-US" i="0" dirty="0">
                <a:latin typeface="UnizgDisplay Normal" panose="02000505080000020003" pitchFamily="50" charset="0"/>
              </a:rPr>
              <a:t>, </a:t>
            </a:r>
            <a:r>
              <a:rPr lang="en-US" i="0" dirty="0" err="1">
                <a:latin typeface="UnizgDisplay Normal" panose="02000505080000020003" pitchFamily="50" charset="0"/>
              </a:rPr>
              <a:t>viskoznost</a:t>
            </a:r>
            <a:r>
              <a:rPr lang="hr-HR" i="0" dirty="0">
                <a:latin typeface="UnizgDisplay Normal" panose="02000505080000020003" pitchFamily="50" charset="0"/>
              </a:rPr>
              <a:t>, mikrobiološka svojstva,… </a:t>
            </a:r>
            <a:endParaRPr lang="en-US" i="0" dirty="0">
              <a:latin typeface="UnizgDisplay Normal" panose="02000505080000020003" pitchFamily="50" charset="0"/>
            </a:endParaRPr>
          </a:p>
        </p:txBody>
      </p:sp>
      <p:sp>
        <p:nvSpPr>
          <p:cNvPr id="20484" name="Pravokutnik 4">
            <a:extLst>
              <a:ext uri="{FF2B5EF4-FFF2-40B4-BE49-F238E27FC236}">
                <a16:creationId xmlns:a16="http://schemas.microsoft.com/office/drawing/2014/main" xmlns="" id="{9EAA5C68-1DD7-4DD1-956E-A3E3FBF40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124744"/>
            <a:ext cx="806489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en-US" i="0" dirty="0" err="1">
                <a:latin typeface="UnizgDisplay Normal" panose="02000505080000020003" pitchFamily="50" charset="0"/>
              </a:rPr>
              <a:t>Tijekom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procesa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proizvodnje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moraju</a:t>
            </a:r>
            <a:r>
              <a:rPr lang="en-US" altLang="en-US" i="0" dirty="0">
                <a:latin typeface="UnizgDisplay Normal" panose="02000505080000020003" pitchFamily="50" charset="0"/>
              </a:rPr>
              <a:t> se </a:t>
            </a:r>
            <a:r>
              <a:rPr lang="en-US" altLang="en-US" i="0" dirty="0" err="1">
                <a:latin typeface="UnizgDisplay Normal" panose="02000505080000020003" pitchFamily="50" charset="0"/>
              </a:rPr>
              <a:t>udovoljiti</a:t>
            </a:r>
            <a:r>
              <a:rPr lang="hr-HR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zahtjevi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normi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prema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kojima</a:t>
            </a:r>
            <a:r>
              <a:rPr lang="en-US" altLang="en-US" i="0" dirty="0">
                <a:latin typeface="UnizgDisplay Normal" panose="02000505080000020003" pitchFamily="50" charset="0"/>
              </a:rPr>
              <a:t> se</a:t>
            </a:r>
            <a:r>
              <a:rPr lang="hr-HR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utvrđuju</a:t>
            </a:r>
            <a:r>
              <a:rPr lang="en-US" altLang="en-US" i="0" dirty="0">
                <a:latin typeface="UnizgDisplay Normal" panose="02000505080000020003" pitchFamily="50" charset="0"/>
              </a:rPr>
              <a:t>;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i="0" dirty="0" err="1">
                <a:latin typeface="UnizgDisplay Normal" panose="02000505080000020003" pitchFamily="50" charset="0"/>
              </a:rPr>
              <a:t>Kvaliteta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proizvod</a:t>
            </a:r>
            <a:r>
              <a:rPr lang="hr-HR" altLang="en-US" i="0" dirty="0">
                <a:latin typeface="UnizgDisplay Normal" panose="02000505080000020003" pitchFamily="50" charset="0"/>
              </a:rPr>
              <a:t>a</a:t>
            </a:r>
            <a:r>
              <a:rPr lang="en-US" altLang="en-US" i="0" dirty="0">
                <a:latin typeface="UnizgDisplay Normal" panose="02000505080000020003" pitchFamily="50" charset="0"/>
              </a:rPr>
              <a:t> –</a:t>
            </a:r>
            <a:r>
              <a:rPr lang="hr-HR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prema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specifikaciji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proiz</a:t>
            </a:r>
            <a:r>
              <a:rPr lang="hr-HR" altLang="en-US" i="0" dirty="0">
                <a:latin typeface="UnizgDisplay Normal" panose="02000505080000020003" pitchFamily="50" charset="0"/>
              </a:rPr>
              <a:t>voda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i="0" dirty="0" err="1">
                <a:latin typeface="UnizgDisplay Normal" panose="02000505080000020003" pitchFamily="50" charset="0"/>
              </a:rPr>
              <a:t>Sigurnost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proizvoda</a:t>
            </a:r>
            <a:r>
              <a:rPr lang="en-US" altLang="en-US" i="0" dirty="0">
                <a:latin typeface="UnizgDisplay Normal" panose="02000505080000020003" pitchFamily="50" charset="0"/>
              </a:rPr>
              <a:t> – CE </a:t>
            </a:r>
            <a:r>
              <a:rPr lang="en-US" altLang="en-US" i="0" dirty="0" err="1">
                <a:latin typeface="UnizgDisplay Normal" panose="02000505080000020003" pitchFamily="50" charset="0"/>
              </a:rPr>
              <a:t>oznaka</a:t>
            </a:r>
            <a:endParaRPr lang="en-US" altLang="en-US" i="0" dirty="0">
              <a:latin typeface="UnizgDisplay Normal" panose="02000505080000020003" pitchFamily="50" charset="0"/>
            </a:endParaRPr>
          </a:p>
          <a:p>
            <a:pPr marL="457200" lvl="1" indent="0">
              <a:spcAft>
                <a:spcPts val="600"/>
              </a:spcAft>
            </a:pPr>
            <a:endParaRPr lang="en-US" altLang="en-US" sz="1600" i="0" dirty="0">
              <a:latin typeface="UnizgDisplay Normal" panose="02000505080000020003" pitchFamily="50" charset="0"/>
            </a:endParaRPr>
          </a:p>
          <a:p>
            <a:pPr marL="285750" lvl="1"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en-US" i="0" dirty="0" err="1">
                <a:latin typeface="UnizgDisplay Normal" panose="02000505080000020003" pitchFamily="50" charset="0"/>
              </a:rPr>
              <a:t>Oznaka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b="1" i="0" dirty="0">
                <a:latin typeface="UnizgDisplay Normal" panose="02000505080000020003" pitchFamily="50" charset="0"/>
              </a:rPr>
              <a:t>CE </a:t>
            </a:r>
            <a:r>
              <a:rPr lang="en-US" altLang="en-US" i="0" dirty="0">
                <a:latin typeface="UnizgDisplay Normal" panose="02000505080000020003" pitchFamily="50" charset="0"/>
              </a:rPr>
              <a:t>(franc. </a:t>
            </a:r>
            <a:r>
              <a:rPr lang="en-US" altLang="en-US" i="0" dirty="0" err="1">
                <a:latin typeface="UnizgDisplay Normal" panose="02000505080000020003" pitchFamily="50" charset="0"/>
              </a:rPr>
              <a:t>Conformite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Europeenne</a:t>
            </a:r>
            <a:r>
              <a:rPr lang="en-US" altLang="en-US" i="0" dirty="0">
                <a:latin typeface="UnizgDisplay Normal" panose="02000505080000020003" pitchFamily="50" charset="0"/>
              </a:rPr>
              <a:t> – </a:t>
            </a:r>
            <a:r>
              <a:rPr lang="en-US" altLang="en-US" i="0" dirty="0" err="1">
                <a:latin typeface="UnizgDisplay Normal" panose="02000505080000020003" pitchFamily="50" charset="0"/>
              </a:rPr>
              <a:t>Europske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sukladnosti</a:t>
            </a:r>
            <a:r>
              <a:rPr lang="en-US" altLang="en-US" i="0" dirty="0">
                <a:latin typeface="UnizgDisplay Normal" panose="02000505080000020003" pitchFamily="50" charset="0"/>
              </a:rPr>
              <a:t>) </a:t>
            </a:r>
            <a:r>
              <a:rPr lang="en-US" altLang="en-US" i="0" dirty="0" err="1">
                <a:latin typeface="UnizgDisplay Normal" panose="02000505080000020003" pitchFamily="50" charset="0"/>
              </a:rPr>
              <a:t>obveznaje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oznaka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na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mnogim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proizvodima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unutar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jedinstvenog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tržišta</a:t>
            </a:r>
            <a:r>
              <a:rPr lang="en-US" altLang="en-US" i="0" dirty="0">
                <a:latin typeface="UnizgDisplay Normal" panose="02000505080000020003" pitchFamily="50" charset="0"/>
              </a:rPr>
              <a:t> u </a:t>
            </a:r>
            <a:r>
              <a:rPr lang="en-US" altLang="en-US" i="0" dirty="0" err="1">
                <a:latin typeface="UnizgDisplay Normal" panose="02000505080000020003" pitchFamily="50" charset="0"/>
              </a:rPr>
              <a:t>Europskom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gospodarskom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prostoru</a:t>
            </a:r>
            <a:r>
              <a:rPr lang="en-US" altLang="en-US" i="0" dirty="0">
                <a:latin typeface="UnizgDisplay Normal" panose="02000505080000020003" pitchFamily="50" charset="0"/>
              </a:rPr>
              <a:t> (EEA)</a:t>
            </a:r>
          </a:p>
          <a:p>
            <a:pPr marL="285750" lvl="1"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endParaRPr lang="en-US" altLang="en-US" sz="1600" i="0" dirty="0">
              <a:latin typeface="UnizgDisplay Normal" panose="02000505080000020003" pitchFamily="50" charset="0"/>
            </a:endParaRPr>
          </a:p>
          <a:p>
            <a:pPr marL="285750" lvl="1"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en-US" i="0" dirty="0" err="1">
                <a:latin typeface="UnizgDisplay Normal" panose="02000505080000020003" pitchFamily="50" charset="0"/>
              </a:rPr>
              <a:t>Oznaka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potvrđuje</a:t>
            </a:r>
            <a:r>
              <a:rPr lang="en-US" altLang="en-US" i="0" dirty="0">
                <a:latin typeface="UnizgDisplay Normal" panose="02000505080000020003" pitchFamily="50" charset="0"/>
              </a:rPr>
              <a:t> da </a:t>
            </a:r>
            <a:r>
              <a:rPr lang="en-US" altLang="en-US" i="0" dirty="0" err="1">
                <a:latin typeface="UnizgDisplay Normal" panose="02000505080000020003" pitchFamily="50" charset="0"/>
              </a:rPr>
              <a:t>proizvod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ispunjava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bitne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zahtjeve</a:t>
            </a:r>
            <a:r>
              <a:rPr lang="en-US" altLang="en-US" i="0" dirty="0">
                <a:latin typeface="UnizgDisplay Normal" panose="02000505080000020003" pitchFamily="50" charset="0"/>
              </a:rPr>
              <a:t> za </a:t>
            </a:r>
            <a:r>
              <a:rPr lang="en-US" altLang="en-US" i="0" dirty="0" err="1">
                <a:latin typeface="UnizgDisplay Normal" panose="02000505080000020003" pitchFamily="50" charset="0"/>
              </a:rPr>
              <a:t>sigurnost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potrošača</a:t>
            </a:r>
            <a:r>
              <a:rPr lang="en-US" altLang="en-US" i="0" dirty="0">
                <a:latin typeface="UnizgDisplay Normal" panose="02000505080000020003" pitchFamily="50" charset="0"/>
              </a:rPr>
              <a:t>, </a:t>
            </a:r>
            <a:r>
              <a:rPr lang="en-US" altLang="en-US" i="0" dirty="0" err="1">
                <a:latin typeface="UnizgDisplay Normal" panose="02000505080000020003" pitchFamily="50" charset="0"/>
              </a:rPr>
              <a:t>zdravlja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ili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zaštite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okoliša</a:t>
            </a:r>
            <a:r>
              <a:rPr lang="en-US" altLang="en-US" i="0" dirty="0">
                <a:latin typeface="UnizgDisplay Normal" panose="02000505080000020003" pitchFamily="50" charset="0"/>
              </a:rPr>
              <a:t>, </a:t>
            </a:r>
            <a:r>
              <a:rPr lang="en-US" altLang="en-US" i="0" dirty="0" err="1">
                <a:latin typeface="UnizgDisplay Normal" panose="02000505080000020003" pitchFamily="50" charset="0"/>
              </a:rPr>
              <a:t>kao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što</a:t>
            </a:r>
            <a:r>
              <a:rPr lang="en-US" altLang="en-US" i="0" dirty="0">
                <a:latin typeface="UnizgDisplay Normal" panose="02000505080000020003" pitchFamily="50" charset="0"/>
              </a:rPr>
              <a:t> je </a:t>
            </a:r>
            <a:r>
              <a:rPr lang="en-US" altLang="en-US" i="0" dirty="0" err="1">
                <a:latin typeface="UnizgDisplay Normal" panose="02000505080000020003" pitchFamily="50" charset="0"/>
              </a:rPr>
              <a:t>određeno</a:t>
            </a:r>
            <a:r>
              <a:rPr lang="en-US" altLang="en-US" i="0" dirty="0">
                <a:latin typeface="UnizgDisplay Normal" panose="02000505080000020003" pitchFamily="50" charset="0"/>
              </a:rPr>
              <a:t> po </a:t>
            </a:r>
            <a:r>
              <a:rPr lang="en-US" altLang="en-US" i="0" dirty="0" err="1">
                <a:latin typeface="UnizgDisplay Normal" panose="02000505080000020003" pitchFamily="50" charset="0"/>
              </a:rPr>
              <a:t>smjernicama</a:t>
            </a:r>
            <a:r>
              <a:rPr lang="en-US" altLang="en-US" i="0" dirty="0">
                <a:latin typeface="UnizgDisplay Normal" panose="02000505080000020003" pitchFamily="50" charset="0"/>
              </a:rPr>
              <a:t>, </a:t>
            </a:r>
            <a:r>
              <a:rPr lang="en-US" altLang="en-US" i="0" dirty="0" err="1">
                <a:latin typeface="UnizgDisplay Normal" panose="02000505080000020003" pitchFamily="50" charset="0"/>
              </a:rPr>
              <a:t>ili</a:t>
            </a:r>
            <a:r>
              <a:rPr lang="en-US" altLang="en-US" i="0" dirty="0">
                <a:latin typeface="UnizgDisplay Normal" panose="02000505080000020003" pitchFamily="50" charset="0"/>
              </a:rPr>
              <a:t> </a:t>
            </a:r>
            <a:r>
              <a:rPr lang="en-US" altLang="en-US" i="0" dirty="0" err="1">
                <a:latin typeface="UnizgDisplay Normal" panose="02000505080000020003" pitchFamily="50" charset="0"/>
              </a:rPr>
              <a:t>propisima</a:t>
            </a:r>
            <a:r>
              <a:rPr lang="en-US" altLang="en-US" i="0" dirty="0">
                <a:latin typeface="UnizgDisplay Normal" panose="02000505080000020003" pitchFamily="50" charset="0"/>
              </a:rPr>
              <a:t> EU</a:t>
            </a:r>
            <a:endParaRPr lang="hr-HR" altLang="en-US" i="0" dirty="0">
              <a:latin typeface="UnizgDisplay Normal" panose="02000505080000020003" pitchFamily="50" charset="0"/>
            </a:endParaRPr>
          </a:p>
        </p:txBody>
      </p:sp>
      <p:pic>
        <p:nvPicPr>
          <p:cNvPr id="1026" name="Picture 2" descr="https://upload.wikimedia.org/wikipedia/commons/thumb/6/66/Conformit%C3%A9_Europ%C3%A9enne_%28logo%29.svg/220px-Conformit%C3%A9_Europ%C3%A9enne_%28logo%29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402" y="3197756"/>
            <a:ext cx="648072" cy="46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E8BC8B4F-C7F0-D146-065E-A0E56916BED6}"/>
              </a:ext>
            </a:extLst>
          </p:cNvPr>
          <p:cNvSpPr/>
          <p:nvPr/>
        </p:nvSpPr>
        <p:spPr>
          <a:xfrm>
            <a:off x="0" y="222250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0" dirty="0">
                <a:latin typeface="UnizgDisplay Bold" panose="02000505090000020003" pitchFamily="50" charset="0"/>
              </a:rPr>
              <a:t>KARAKTERIZACIJA I IDENTIFIKACIJA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8207</TotalTime>
  <Words>4017</Words>
  <Application>Microsoft Office PowerPoint</Application>
  <PresentationFormat>On-screen Show (4:3)</PresentationFormat>
  <Paragraphs>733</Paragraphs>
  <Slides>52</Slides>
  <Notes>0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Anita</dc:creator>
  <cp:lastModifiedBy>Zvonimir Katančić</cp:lastModifiedBy>
  <cp:revision>491</cp:revision>
  <dcterms:created xsi:type="dcterms:W3CDTF">2007-04-12T09:52:39Z</dcterms:created>
  <dcterms:modified xsi:type="dcterms:W3CDTF">2023-10-03T12:19:40Z</dcterms:modified>
</cp:coreProperties>
</file>