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2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>
        <p:scale>
          <a:sx n="100" d="100"/>
          <a:sy n="100" d="100"/>
        </p:scale>
        <p:origin x="-93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hr-HR" dirty="0"/>
            <a:t>Preuzimanje programa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hr-HR" dirty="0"/>
            <a:t>Instalacija paketa i modula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hr-HR" dirty="0"/>
            <a:t>Provjera i početak programiranja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 outline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outline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outline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hr-HR" sz="2200" kern="1200" dirty="0"/>
            <a:t>Preuzimanje programa</a:t>
          </a:r>
          <a:endParaRPr lang="en-US" sz="2200" kern="1200" dirty="0"/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hr-HR" sz="2200" kern="1200" dirty="0"/>
            <a:t>Instalacija paketa i modula</a:t>
          </a:r>
          <a:endParaRPr lang="en-US" sz="22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hr-HR" sz="2200" kern="1200" dirty="0"/>
            <a:t>Provjera i početak programiranja</a:t>
          </a:r>
          <a:endParaRPr lang="en-US" sz="2200" kern="1200" dirty="0"/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hr-HR" sz="4400" dirty="0">
                <a:solidFill>
                  <a:schemeClr val="tx1"/>
                </a:solidFill>
              </a:rPr>
              <a:t>Metode umjetne inteligencije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hr-HR" dirty="0">
                <a:solidFill>
                  <a:schemeClr val="tx1"/>
                </a:solidFill>
              </a:rPr>
              <a:t>Fakultet kemijskog inženjerstva i tehnologije</a:t>
            </a:r>
          </a:p>
          <a:p>
            <a:pPr>
              <a:spcAft>
                <a:spcPts val="600"/>
              </a:spcAft>
            </a:pPr>
            <a:r>
              <a:rPr lang="hr-HR" dirty="0">
                <a:solidFill>
                  <a:schemeClr val="tx1"/>
                </a:solidFill>
              </a:rPr>
              <a:t>Zavod za mjerenja i automatsko vođenje procesa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EA8415FB-1EA3-454A-A901-80EF70DCC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37" y="157484"/>
            <a:ext cx="7605835" cy="9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B0464B67-2510-4BCF-9A89-A50CDB04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2149506"/>
            <a:ext cx="7696201" cy="2558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xmlns="" id="{8AB12CB5-0EB4-413C-8D34-C342A3F9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hr-HR" b="1" dirty="0"/>
              <a:t>Predobrada podataka u Pythonu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7B9AA8-D70F-49F0-9A2D-7859D983A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0" y="2386584"/>
            <a:ext cx="3144774" cy="35112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hr-HR" altLang="sr-Latn-RS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kern="1200" dirty="0">
                <a:latin typeface="+mn-lt"/>
                <a:ea typeface="+mn-ea"/>
                <a:cs typeface="+mn-cs"/>
              </a:rPr>
              <a:t>Histogram</a:t>
            </a:r>
            <a:endParaRPr lang="hr-HR" altLang="sr-Latn-RS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endParaRPr lang="en-US" altLang="sr-Latn-RS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i="1" kern="1200" dirty="0">
                <a:latin typeface="+mn-lt"/>
                <a:ea typeface="+mn-ea"/>
                <a:cs typeface="+mn-cs"/>
              </a:rPr>
              <a:t>Box plot </a:t>
            </a:r>
            <a:r>
              <a:rPr lang="en-US" altLang="sr-Latn-RS" kern="1200" dirty="0" err="1">
                <a:latin typeface="+mn-lt"/>
                <a:ea typeface="+mn-ea"/>
                <a:cs typeface="+mn-cs"/>
              </a:rPr>
              <a:t>dijagram</a:t>
            </a:r>
            <a:endParaRPr lang="hr-HR" altLang="sr-Latn-RS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endParaRPr lang="en-US" altLang="sr-Latn-RS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kern="1200" dirty="0" err="1">
                <a:latin typeface="+mn-lt"/>
                <a:ea typeface="+mn-ea"/>
                <a:cs typeface="+mn-cs"/>
              </a:rPr>
              <a:t>Dijagram</a:t>
            </a:r>
            <a:r>
              <a:rPr lang="en-US" altLang="sr-Latn-RS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kern="1200" dirty="0" err="1">
                <a:latin typeface="+mn-lt"/>
                <a:ea typeface="+mn-ea"/>
                <a:cs typeface="+mn-cs"/>
              </a:rPr>
              <a:t>raspršenja</a:t>
            </a:r>
            <a:r>
              <a:rPr lang="en-US" altLang="sr-Latn-RS" kern="1200" dirty="0">
                <a:latin typeface="+mn-lt"/>
                <a:ea typeface="+mn-ea"/>
                <a:cs typeface="+mn-cs"/>
              </a:rPr>
              <a:t> (</a:t>
            </a:r>
            <a:r>
              <a:rPr lang="en-US" altLang="sr-Latn-RS" i="1" kern="1200" dirty="0">
                <a:latin typeface="+mn-lt"/>
                <a:ea typeface="+mn-ea"/>
                <a:cs typeface="+mn-cs"/>
              </a:rPr>
              <a:t>x-y plot </a:t>
            </a:r>
            <a:r>
              <a:rPr lang="en-US" altLang="sr-Latn-RS" kern="1200" dirty="0" err="1">
                <a:latin typeface="+mn-lt"/>
                <a:ea typeface="+mn-ea"/>
                <a:cs typeface="+mn-cs"/>
              </a:rPr>
              <a:t>ili</a:t>
            </a:r>
            <a:r>
              <a:rPr lang="en-US" altLang="sr-Latn-RS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i="1" kern="1200" dirty="0">
                <a:latin typeface="+mn-lt"/>
                <a:ea typeface="+mn-ea"/>
                <a:cs typeface="+mn-cs"/>
              </a:rPr>
              <a:t>scatter plot</a:t>
            </a:r>
            <a:r>
              <a:rPr lang="en-US" altLang="sr-Latn-RS" kern="1200" dirty="0">
                <a:latin typeface="+mn-l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229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xmlns="" id="{8AB12CB5-0EB4-413C-8D34-C342A3F9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hr-HR" dirty="0"/>
              <a:t>Google how to…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7B9AA8-D70F-49F0-9A2D-7859D983A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0" y="2386584"/>
            <a:ext cx="3144774" cy="35112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hr-HR" altLang="sr-Latn-R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60069F-B8D2-40C0-A21A-5EF27DCB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52" y="2386584"/>
            <a:ext cx="4591049" cy="1888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70F878-A2D4-48FD-B6B6-021F195D3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0" y="2523744"/>
            <a:ext cx="3144774" cy="35112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hr-HR" altLang="sr-Latn-RS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hr-HR" altLang="sr-Latn-RS" kern="1200" dirty="0">
                <a:latin typeface="+mn-lt"/>
                <a:ea typeface="+mn-ea"/>
                <a:cs typeface="+mn-cs"/>
              </a:rPr>
              <a:t>Zapamtite…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hr-HR" altLang="sr-Latn-RS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hr-HR" altLang="sr-Latn-RS" kern="1200" dirty="0">
                <a:latin typeface="+mn-lt"/>
                <a:ea typeface="+mn-ea"/>
                <a:cs typeface="+mn-cs"/>
              </a:rPr>
              <a:t>Google zna rješenje vašeg problema, ako mu dobro opišete isti!</a:t>
            </a:r>
            <a:endParaRPr lang="en-US" altLang="sr-Latn-R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4E11B0-11CF-4E80-A76E-E8173A18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277" y="1228344"/>
            <a:ext cx="315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000" dirty="0"/>
              <a:t>https://pandas.pydata.org/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476226CB-BDDC-4A01-BA80-721EC2C1B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887" y="2028335"/>
            <a:ext cx="315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000" dirty="0"/>
              <a:t>https://numpy.org/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2377F7B1-102A-4D42-9C56-C506D131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12" y="4833638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000" dirty="0"/>
              <a:t>https://scikit-learn.org/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90140C3E-94BE-42BC-B36C-1956EDF6C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745" y="5675530"/>
            <a:ext cx="352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000" dirty="0"/>
              <a:t>https://matplotlib.org/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931F2B22-B129-4BAE-AC59-24A87619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10" y="3806088"/>
            <a:ext cx="315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000" dirty="0"/>
              <a:t>https://www.scipy.org/</a:t>
            </a:r>
          </a:p>
        </p:txBody>
      </p:sp>
    </p:spTree>
    <p:extLst>
      <p:ext uri="{BB962C8B-B14F-4D97-AF65-F5344CB8AC3E}">
        <p14:creationId xmlns:p14="http://schemas.microsoft.com/office/powerpoint/2010/main" val="131377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he Python Logo | Python Software Foundation">
            <a:extLst>
              <a:ext uri="{FF2B5EF4-FFF2-40B4-BE49-F238E27FC236}">
                <a16:creationId xmlns:a16="http://schemas.microsoft.com/office/drawing/2014/main" xmlns="" id="{01D26850-3AD9-46E4-BBDA-10DEFAC2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19313"/>
            <a:ext cx="6858000" cy="23145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A0097E3-D585-48F3-980F-07D4E8C4A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6589" y="750943"/>
            <a:ext cx="3161963" cy="569167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r-HR" b="0" i="0" dirty="0">
                <a:effectLst/>
              </a:rPr>
              <a:t>Jezik kodiranja opće namjene.</a:t>
            </a:r>
          </a:p>
          <a:p>
            <a:pPr algn="l"/>
            <a:endParaRPr lang="hr-HR" b="0" i="0" dirty="0">
              <a:effectLst/>
            </a:endParaRPr>
          </a:p>
          <a:p>
            <a:pPr algn="l"/>
            <a:r>
              <a:rPr lang="hr-HR" b="0" i="0" dirty="0">
                <a:effectLst/>
              </a:rPr>
              <a:t>Među popularnim programskim jezicima, Python je jedan od najraznovrsnijih u svojim aplikacijama. </a:t>
            </a:r>
          </a:p>
          <a:p>
            <a:pPr algn="l"/>
            <a:endParaRPr lang="hr-HR" b="0" i="0" dirty="0">
              <a:effectLst/>
            </a:endParaRPr>
          </a:p>
          <a:p>
            <a:pPr algn="l"/>
            <a:r>
              <a:rPr lang="hr-HR" b="0" i="0" dirty="0">
                <a:effectLst/>
              </a:rPr>
              <a:t>Bez obzira na industriju, tvrtke u ovom tehnološkom dobu oslanjaju se na donošenje odluka temeljeno na podacima, a Python je najčeće korišten alat za to.</a:t>
            </a:r>
          </a:p>
          <a:p>
            <a:pPr algn="l"/>
            <a:endParaRPr lang="hr-HR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b="0" i="0" dirty="0">
                <a:effectLst/>
              </a:rPr>
              <a:t>Znanost o podacima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b="0" i="0" dirty="0">
                <a:effectLst/>
              </a:rPr>
              <a:t>Strojno učenje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b="0" i="0" dirty="0">
                <a:effectLst/>
              </a:rPr>
              <a:t>Umjetna inteligencija</a:t>
            </a:r>
            <a:endParaRPr lang="en-US" b="0" i="0" dirty="0">
              <a:effectLst/>
            </a:endParaRP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EA8415FB-1EA3-454A-A901-80EF70DCC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40" y="464363"/>
            <a:ext cx="5339372" cy="7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A30A5-03C8-40AB-8128-86316D21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Znanost o podacima </a:t>
            </a:r>
            <a:r>
              <a:rPr lang="hr-HR" dirty="0"/>
              <a:t>(</a:t>
            </a:r>
            <a:r>
              <a:rPr lang="hr-HR" i="1" dirty="0">
                <a:solidFill>
                  <a:srgbClr val="344529"/>
                </a:solidFill>
              </a:rPr>
              <a:t>Data Science</a:t>
            </a:r>
            <a:r>
              <a:rPr lang="hr-HR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B9F65C-B8E0-465C-9012-2F1D6FCAD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2186" y="2270498"/>
            <a:ext cx="3161963" cy="398011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Interdisciplinarno polje koje koristi znanstvene metode, procese, algoritme i sustave za izdvajanje znanja i uvida iz mnogih strukturiranih i nestrukturiranih podataka.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/>
              <a:t>SciPy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/>
              <a:t>NumPy</a:t>
            </a:r>
            <a:r>
              <a:rPr lang="hr-HR" dirty="0" smtClean="0"/>
              <a:t> 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Pandas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Matplotlib</a:t>
            </a:r>
          </a:p>
          <a:p>
            <a:endParaRPr lang="hr-HR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01DB6D1-366E-4686-8256-B24808A6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0" y="3610656"/>
            <a:ext cx="32702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028CD3D8-F000-4A49-80B8-EFA42B45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30" y="2383129"/>
            <a:ext cx="38766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233944E5-4018-4B1D-AE10-E6A81033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7" y="1569264"/>
            <a:ext cx="31559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A383E3D5-73CB-4F92-90F1-033BFD3D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75" y="5095992"/>
            <a:ext cx="41957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EA8415FB-1EA3-454A-A901-80EF70DCC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40" y="464364"/>
            <a:ext cx="4564185" cy="5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1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B9330-4395-45F5-ABD5-4F7BFD0A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hr-HR" sz="2700" b="1" dirty="0"/>
              <a:t>Strojno </a:t>
            </a:r>
            <a:r>
              <a:rPr lang="hr-HR" sz="2700" b="1" dirty="0" smtClean="0"/>
              <a:t>učenje </a:t>
            </a:r>
            <a:r>
              <a:rPr lang="hr-HR" sz="2700" dirty="0" smtClean="0"/>
              <a:t>(</a:t>
            </a:r>
            <a:r>
              <a:rPr lang="hr-HR" sz="2700" i="1" dirty="0" err="1">
                <a:solidFill>
                  <a:srgbClr val="344529"/>
                </a:solidFill>
              </a:rPr>
              <a:t>Machine</a:t>
            </a:r>
            <a:r>
              <a:rPr lang="hr-HR" sz="2700" i="1" dirty="0">
                <a:solidFill>
                  <a:srgbClr val="344529"/>
                </a:solidFill>
              </a:rPr>
              <a:t> </a:t>
            </a:r>
            <a:r>
              <a:rPr lang="hr-HR" sz="2700" i="1" dirty="0" err="1">
                <a:solidFill>
                  <a:srgbClr val="344529"/>
                </a:solidFill>
              </a:rPr>
              <a:t>Learning</a:t>
            </a:r>
            <a:r>
              <a:rPr lang="hr-HR" sz="2700" dirty="0"/>
              <a:t>)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16614E05-4481-4CFB-839B-BC8E9F1D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587103"/>
            <a:ext cx="6572250" cy="35325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C2ECA6-E525-401E-A7BE-2E169345D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Analizom golemih količina podataka, algoritmi strojnog učenja mogu pronaći uzorke i primijeniti te obrasce kako bi dali smisao budućem ponašanju.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EA8415FB-1EA3-454A-A901-80EF70DCC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40" y="464364"/>
            <a:ext cx="4564185" cy="5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8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E415996-2C7D-4964-8E0D-8B4041F1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199" y="914400"/>
            <a:ext cx="3161963" cy="164592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Umjetna inteligencija </a:t>
            </a:r>
            <a:r>
              <a:rPr lang="hr-HR" dirty="0"/>
              <a:t>(</a:t>
            </a:r>
            <a:r>
              <a:rPr lang="hr-HR" i="1" dirty="0">
                <a:solidFill>
                  <a:srgbClr val="344529"/>
                </a:solidFill>
              </a:rPr>
              <a:t>Artificial Intelligence</a:t>
            </a:r>
            <a:r>
              <a:rPr lang="hr-HR" dirty="0"/>
              <a:t>)</a:t>
            </a:r>
            <a:endParaRPr lang="en-US" dirty="0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xmlns="" id="{2FCAE3E1-E6FF-4D48-BF93-E61A6CB21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82190"/>
            <a:ext cx="6858000" cy="1988819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779DDFF3-7D1B-4153-BD8F-924339F45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endParaRPr lang="hr-HR" dirty="0"/>
          </a:p>
          <a:p>
            <a:r>
              <a:rPr lang="en-US" dirty="0"/>
              <a:t>AI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inteligenciju</a:t>
            </a:r>
            <a:r>
              <a:rPr lang="en-US" dirty="0"/>
              <a:t> </a:t>
            </a:r>
            <a:r>
              <a:rPr lang="en-US" dirty="0" err="1"/>
              <a:t>strojeva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računalnih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za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 </a:t>
            </a:r>
            <a:r>
              <a:rPr lang="en-US" dirty="0" err="1"/>
              <a:t>usmjerenih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,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percepcije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Neuronske mreže</a:t>
            </a:r>
            <a:endParaRPr lang="en-US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EA8415FB-1EA3-454A-A901-80EF70DCC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40" y="464364"/>
            <a:ext cx="4564185" cy="5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Početne postavke za rad u Pythonu</a:t>
            </a:r>
            <a:endParaRPr lang="en-US" dirty="0"/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xmlns="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64230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CD0FA39C-59C6-4B7E-8FDB-5ED773E39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595618"/>
            <a:ext cx="3161963" cy="5347982"/>
          </a:xfrm>
        </p:spPr>
        <p:txBody>
          <a:bodyPr>
            <a:normAutofit/>
          </a:bodyPr>
          <a:lstStyle/>
          <a:p>
            <a:r>
              <a:rPr lang="en-US" b="1" dirty="0"/>
              <a:t>Anaconda </a:t>
            </a:r>
            <a:r>
              <a:rPr lang="en-US" dirty="0"/>
              <a:t>je </a:t>
            </a:r>
            <a:r>
              <a:rPr lang="en-US" dirty="0" err="1"/>
              <a:t>distribucija</a:t>
            </a:r>
            <a:r>
              <a:rPr lang="en-US" dirty="0"/>
              <a:t> Python </a:t>
            </a:r>
            <a:r>
              <a:rPr lang="en-US" dirty="0" err="1"/>
              <a:t>i</a:t>
            </a:r>
            <a:r>
              <a:rPr lang="en-US" dirty="0"/>
              <a:t> R </a:t>
            </a:r>
            <a:r>
              <a:rPr lang="en-US" dirty="0" err="1"/>
              <a:t>programskih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za </a:t>
            </a:r>
            <a:r>
              <a:rPr lang="en-US" dirty="0" err="1"/>
              <a:t>znanstveno</a:t>
            </a:r>
            <a:r>
              <a:rPr lang="en-US" dirty="0"/>
              <a:t> </a:t>
            </a:r>
            <a:r>
              <a:rPr lang="en-US" dirty="0" err="1"/>
              <a:t>računanje</a:t>
            </a:r>
            <a:r>
              <a:rPr lang="en-US" dirty="0"/>
              <a:t> (</a:t>
            </a:r>
            <a:r>
              <a:rPr lang="en-US" dirty="0" err="1"/>
              <a:t>znanost</a:t>
            </a:r>
            <a:r>
              <a:rPr lang="en-US" dirty="0"/>
              <a:t> o </a:t>
            </a:r>
            <a:r>
              <a:rPr lang="en-US" dirty="0" err="1"/>
              <a:t>podacima</a:t>
            </a:r>
            <a:r>
              <a:rPr lang="en-US" dirty="0"/>
              <a:t>, </a:t>
            </a:r>
            <a:r>
              <a:rPr lang="en-US" dirty="0" err="1"/>
              <a:t>aplikacije</a:t>
            </a:r>
            <a:r>
              <a:rPr lang="en-US" dirty="0"/>
              <a:t> za </a:t>
            </a:r>
            <a:r>
              <a:rPr lang="en-US" dirty="0" err="1"/>
              <a:t>strojno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,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razmjera</a:t>
            </a:r>
            <a:r>
              <a:rPr lang="en-US" dirty="0"/>
              <a:t>, </a:t>
            </a:r>
            <a:r>
              <a:rPr lang="en-US" dirty="0" err="1"/>
              <a:t>prediktivna</a:t>
            </a:r>
            <a:r>
              <a:rPr lang="en-US" dirty="0"/>
              <a:t> </a:t>
            </a:r>
            <a:r>
              <a:rPr lang="en-US" dirty="0" err="1"/>
              <a:t>analitika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.)</a:t>
            </a:r>
            <a:endParaRPr lang="hr-HR" dirty="0"/>
          </a:p>
          <a:p>
            <a:endParaRPr lang="hr-HR" dirty="0"/>
          </a:p>
          <a:p>
            <a:r>
              <a:rPr lang="en-US" b="1" dirty="0"/>
              <a:t>Spyder</a:t>
            </a:r>
            <a:r>
              <a:rPr lang="en-US" dirty="0"/>
              <a:t> je </a:t>
            </a:r>
            <a:r>
              <a:rPr lang="en-US" i="1" dirty="0"/>
              <a:t>open-source </a:t>
            </a:r>
            <a:r>
              <a:rPr lang="en-US" dirty="0" err="1"/>
              <a:t>integrirano</a:t>
            </a:r>
            <a:r>
              <a:rPr lang="en-US" dirty="0"/>
              <a:t> </a:t>
            </a:r>
            <a:r>
              <a:rPr lang="en-US" dirty="0" err="1"/>
              <a:t>razvojno</a:t>
            </a:r>
            <a:r>
              <a:rPr lang="en-US" dirty="0"/>
              <a:t> </a:t>
            </a:r>
            <a:r>
              <a:rPr lang="en-US" dirty="0" err="1"/>
              <a:t>okruženje</a:t>
            </a:r>
            <a:r>
              <a:rPr lang="en-US" dirty="0"/>
              <a:t> (IDE) za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platformi</a:t>
            </a:r>
            <a:r>
              <a:rPr lang="en-US" dirty="0"/>
              <a:t> za </a:t>
            </a:r>
            <a:r>
              <a:rPr lang="en-US" dirty="0" err="1"/>
              <a:t>znanstveno</a:t>
            </a:r>
            <a:r>
              <a:rPr lang="en-US" dirty="0"/>
              <a:t> </a:t>
            </a:r>
            <a:r>
              <a:rPr lang="en-US" dirty="0" err="1"/>
              <a:t>programiranje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jeziku</a:t>
            </a:r>
            <a:r>
              <a:rPr lang="en-US" dirty="0"/>
              <a:t> Python.</a:t>
            </a:r>
          </a:p>
        </p:txBody>
      </p:sp>
      <p:pic>
        <p:nvPicPr>
          <p:cNvPr id="19" name="Content Placeholder 18" descr="Logo, company name&#10;&#10;Description automatically generated">
            <a:extLst>
              <a:ext uri="{FF2B5EF4-FFF2-40B4-BE49-F238E27FC236}">
                <a16:creationId xmlns:a16="http://schemas.microsoft.com/office/drawing/2014/main" xmlns="" id="{D782E934-2656-4AA9-ACCA-E5B6D1EF4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161" b="19212"/>
          <a:stretch/>
        </p:blipFill>
        <p:spPr>
          <a:xfrm>
            <a:off x="1855919" y="770912"/>
            <a:ext cx="4723809" cy="2911151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759A266-D438-4144-9653-DD526FA0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042" y="3943350"/>
            <a:ext cx="2603241" cy="2603241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EA8415FB-1EA3-454A-A901-80EF70DCC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99" y="283389"/>
            <a:ext cx="4564185" cy="5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D5C44-5EEE-4080-B3B3-26BC8A55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cap="none" spc="0" baseline="0" dirty="0">
                <a:effectLst/>
                <a:latin typeface="+mj-lt"/>
                <a:ea typeface="+mn-ea"/>
                <a:cs typeface="+mn-cs"/>
              </a:rPr>
              <a:t>Predobrada podataka u Pythonu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83882DDB-7015-46C1-9EF2-DB2610DAD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888" y="609600"/>
            <a:ext cx="6521823" cy="533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DC2784-823E-4188-AE00-C7939E04F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336800"/>
            <a:ext cx="3161963" cy="3606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Aritmetička</a:t>
            </a: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sredina</a:t>
            </a:r>
            <a:endParaRPr lang="en-US" altLang="sr-Latn-RS" sz="1400" b="1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Medijan</a:t>
            </a:r>
            <a:endParaRPr lang="en-US" altLang="sr-Latn-RS" sz="1400" b="1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Mod</a:t>
            </a:r>
          </a:p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Kvartili</a:t>
            </a:r>
            <a:endParaRPr lang="en-US" altLang="sr-Latn-RS" sz="1400" b="1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Interkvartil</a:t>
            </a:r>
            <a:endParaRPr lang="en-US" altLang="sr-Latn-RS" sz="1400" b="1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Standardna</a:t>
            </a: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devijacija</a:t>
            </a:r>
            <a:endParaRPr lang="en-US" altLang="sr-Latn-RS" sz="1400" b="1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Koeficijent</a:t>
            </a: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varijacije</a:t>
            </a:r>
            <a:endParaRPr lang="en-US" altLang="sr-Latn-RS" sz="1400" b="1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Skaliranje</a:t>
            </a: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podataka</a:t>
            </a:r>
            <a:endParaRPr lang="en-US" altLang="sr-Latn-RS" sz="1400" b="1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Kubni</a:t>
            </a: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 spline</a:t>
            </a:r>
          </a:p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Pearsonov</a:t>
            </a: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koef</a:t>
            </a: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. </a:t>
            </a:r>
            <a:r>
              <a:rPr lang="en-US" altLang="sr-Latn-RS" sz="1400" b="1" kern="1200" dirty="0" err="1">
                <a:latin typeface="+mn-lt"/>
                <a:ea typeface="+mn-ea"/>
                <a:cs typeface="+mn-cs"/>
              </a:rPr>
              <a:t>korelacije</a:t>
            </a:r>
            <a:endParaRPr lang="en-US" altLang="sr-Latn-RS" sz="1400" b="1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R</a:t>
            </a:r>
            <a:r>
              <a:rPr lang="en-US" altLang="sr-Latn-RS" sz="1400" b="1" kern="1200" baseline="30000" dirty="0">
                <a:latin typeface="+mn-lt"/>
                <a:ea typeface="+mn-ea"/>
                <a:cs typeface="+mn-cs"/>
              </a:rPr>
              <a:t>2  </a:t>
            </a: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(</a:t>
            </a:r>
            <a:r>
              <a:rPr lang="en-US" altLang="sr-Latn-RS" sz="1400" b="1" i="1" kern="1200" dirty="0">
                <a:latin typeface="+mn-lt"/>
                <a:ea typeface="+mn-ea"/>
                <a:cs typeface="+mn-cs"/>
              </a:rPr>
              <a:t>R square</a:t>
            </a:r>
            <a:r>
              <a:rPr lang="en-US" altLang="sr-Latn-RS" sz="1400" b="1" kern="1200" dirty="0">
                <a:latin typeface="+mn-l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31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01CCDB0-0B5B-4296-A4FE-DD6C1BD4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r>
              <a:rPr lang="en-US" b="1" i="0" kern="1200" cap="none" spc="0" baseline="0" dirty="0" err="1">
                <a:effectLst/>
              </a:rPr>
              <a:t>Predobrada</a:t>
            </a:r>
            <a:r>
              <a:rPr lang="en-US" b="1" i="0" kern="1200" cap="none" spc="0" baseline="0" dirty="0">
                <a:effectLst/>
              </a:rPr>
              <a:t> </a:t>
            </a:r>
            <a:r>
              <a:rPr lang="en-US" b="1" i="0" kern="1200" cap="none" spc="0" baseline="0" dirty="0" err="1">
                <a:effectLst/>
              </a:rPr>
              <a:t>podataka</a:t>
            </a:r>
            <a:r>
              <a:rPr lang="en-US" b="1" i="0" kern="1200" cap="none" spc="0" baseline="0" dirty="0">
                <a:effectLst/>
              </a:rPr>
              <a:t> u </a:t>
            </a:r>
            <a:r>
              <a:rPr lang="en-US" b="1" i="0" kern="1200" cap="none" spc="0" baseline="0" dirty="0" err="1">
                <a:effectLst/>
              </a:rPr>
              <a:t>Pythonu</a:t>
            </a:r>
            <a:endParaRPr lang="en-US" b="1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7B36810-6D53-4436-BAE0-D6FEF612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579245"/>
            <a:ext cx="6858000" cy="33947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232AFB-EC65-44DC-A656-3CAAB4E4E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336800"/>
            <a:ext cx="3161963" cy="3606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Sigma </a:t>
            </a: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pravilo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 (</a:t>
            </a: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npr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. 3 Sigma)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700" i="1" kern="1200" dirty="0">
                <a:latin typeface="+mn-lt"/>
                <a:ea typeface="+mn-ea"/>
                <a:cs typeface="+mn-cs"/>
              </a:rPr>
              <a:t>Hempel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700" kern="1200" dirty="0" err="1" smtClean="0">
                <a:latin typeface="+mn-lt"/>
                <a:ea typeface="+mn-ea"/>
                <a:cs typeface="+mn-cs"/>
              </a:rPr>
              <a:t>filt</a:t>
            </a:r>
            <a:r>
              <a:rPr lang="hr-HR" altLang="sr-Latn-RS" sz="1700" kern="1200" dirty="0" smtClean="0">
                <a:latin typeface="+mn-lt"/>
                <a:ea typeface="+mn-ea"/>
                <a:cs typeface="+mn-cs"/>
              </a:rPr>
              <a:t>a</a:t>
            </a:r>
            <a:r>
              <a:rPr lang="en-US" altLang="sr-Latn-RS" sz="1700" kern="1200" dirty="0" smtClean="0">
                <a:latin typeface="+mn-lt"/>
                <a:ea typeface="+mn-ea"/>
                <a:cs typeface="+mn-cs"/>
              </a:rPr>
              <a:t>r</a:t>
            </a:r>
            <a:endParaRPr lang="en-US" altLang="sr-Latn-RS" sz="1700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700" i="1" kern="1200" dirty="0" err="1">
                <a:latin typeface="+mn-lt"/>
                <a:ea typeface="+mn-ea"/>
                <a:cs typeface="+mn-cs"/>
              </a:rPr>
              <a:t>Lowess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700" i="1" kern="1200" dirty="0">
                <a:latin typeface="+mn-lt"/>
                <a:ea typeface="+mn-ea"/>
                <a:cs typeface="+mn-cs"/>
              </a:rPr>
              <a:t>smoothing 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filter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Srednja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kvadratna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pogreška</a:t>
            </a:r>
            <a:endParaRPr lang="en-US" altLang="sr-Latn-RS" sz="1700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Srednja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apsolutna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pogreška</a:t>
            </a:r>
            <a:endParaRPr lang="en-US" altLang="sr-Latn-RS" sz="1700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Korijen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iz</a:t>
            </a:r>
            <a:r>
              <a:rPr lang="en-US" altLang="sr-Latn-RS" sz="17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700" kern="1200" dirty="0" err="1" smtClean="0">
                <a:latin typeface="+mn-lt"/>
                <a:ea typeface="+mn-ea"/>
                <a:cs typeface="+mn-cs"/>
              </a:rPr>
              <a:t>sr</a:t>
            </a:r>
            <a:r>
              <a:rPr lang="hr-HR" altLang="sr-Latn-RS" sz="1700" kern="1200" dirty="0" err="1" smtClean="0">
                <a:latin typeface="+mn-lt"/>
                <a:ea typeface="+mn-ea"/>
                <a:cs typeface="+mn-cs"/>
              </a:rPr>
              <a:t>ednje</a:t>
            </a:r>
            <a:r>
              <a:rPr lang="hr-HR" altLang="sr-Latn-RS" sz="170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700" kern="1200" dirty="0" err="1" smtClean="0">
                <a:latin typeface="+mn-lt"/>
                <a:ea typeface="+mn-ea"/>
                <a:cs typeface="+mn-cs"/>
              </a:rPr>
              <a:t>kvadratne</a:t>
            </a:r>
            <a:r>
              <a:rPr lang="en-US" altLang="sr-Latn-RS" sz="170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1700" kern="1200" dirty="0" err="1">
                <a:latin typeface="+mn-lt"/>
                <a:ea typeface="+mn-ea"/>
                <a:cs typeface="+mn-cs"/>
              </a:rPr>
              <a:t>pogreške</a:t>
            </a:r>
            <a:endParaRPr lang="en-US" altLang="sr-Latn-RS" sz="17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974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{9F3B8BC1-A7AF-4D6D-B181-0729F1556913}tf78438558_win32</Template>
  <TotalTime>215</TotalTime>
  <Words>342</Words>
  <Application>Microsoft Office PowerPoint</Application>
  <PresentationFormat>Custom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SavonVTI</vt:lpstr>
      <vt:lpstr>Metode umjetne inteligencije</vt:lpstr>
      <vt:lpstr>PowerPoint Presentation</vt:lpstr>
      <vt:lpstr>Znanost o podacima (Data Science)</vt:lpstr>
      <vt:lpstr>Strojno učenje (Machine Learning)</vt:lpstr>
      <vt:lpstr>Umjetna inteligencija (Artificial Intelligence)</vt:lpstr>
      <vt:lpstr>Početne postavke za rad u Pythonu</vt:lpstr>
      <vt:lpstr>PowerPoint Presentation</vt:lpstr>
      <vt:lpstr>Predobrada podataka u Pythonu</vt:lpstr>
      <vt:lpstr>Predobrada podataka u Pythonu</vt:lpstr>
      <vt:lpstr>Predobrada podataka u Pythonu</vt:lpstr>
      <vt:lpstr>Google how 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umjetne inteligencije</dc:title>
  <dc:creator>Nikola Rimac</dc:creator>
  <cp:lastModifiedBy>Korisnik</cp:lastModifiedBy>
  <cp:revision>3</cp:revision>
  <dcterms:created xsi:type="dcterms:W3CDTF">2021-10-25T07:13:12Z</dcterms:created>
  <dcterms:modified xsi:type="dcterms:W3CDTF">2021-11-26T10:33:13Z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