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4" r:id="rId3"/>
    <p:sldId id="265" r:id="rId4"/>
    <p:sldId id="295" r:id="rId5"/>
    <p:sldId id="296" r:id="rId6"/>
    <p:sldId id="298" r:id="rId7"/>
    <p:sldId id="268" r:id="rId8"/>
    <p:sldId id="299" r:id="rId9"/>
    <p:sldId id="270" r:id="rId10"/>
    <p:sldId id="266" r:id="rId11"/>
    <p:sldId id="300" r:id="rId12"/>
    <p:sldId id="272" r:id="rId13"/>
    <p:sldId id="271" r:id="rId14"/>
    <p:sldId id="273" r:id="rId15"/>
    <p:sldId id="267" r:id="rId16"/>
    <p:sldId id="276" r:id="rId17"/>
    <p:sldId id="278" r:id="rId18"/>
    <p:sldId id="275" r:id="rId19"/>
    <p:sldId id="301" r:id="rId20"/>
    <p:sldId id="286" r:id="rId21"/>
    <p:sldId id="287" r:id="rId22"/>
    <p:sldId id="293" r:id="rId23"/>
    <p:sldId id="289" r:id="rId24"/>
    <p:sldId id="306" r:id="rId25"/>
    <p:sldId id="307" r:id="rId26"/>
    <p:sldId id="302" r:id="rId27"/>
    <p:sldId id="279" r:id="rId28"/>
    <p:sldId id="280" r:id="rId29"/>
    <p:sldId id="281" r:id="rId30"/>
    <p:sldId id="291" r:id="rId31"/>
    <p:sldId id="292" r:id="rId32"/>
    <p:sldId id="303" r:id="rId33"/>
    <p:sldId id="260" r:id="rId34"/>
    <p:sldId id="264" r:id="rId35"/>
    <p:sldId id="263" r:id="rId36"/>
    <p:sldId id="261" r:id="rId37"/>
    <p:sldId id="304" r:id="rId38"/>
    <p:sldId id="305" r:id="rId39"/>
    <p:sldId id="308" r:id="rId40"/>
    <p:sldId id="283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21" autoAdjust="0"/>
  </p:normalViewPr>
  <p:slideViewPr>
    <p:cSldViewPr>
      <p:cViewPr varScale="1">
        <p:scale>
          <a:sx n="86" d="100"/>
          <a:sy n="86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9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6F9EB-4CB7-4F90-A78A-E78A6C10F3F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0CDB-B83B-48E5-9FE9-36B36AD1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14% SiO2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0CDB-B83B-48E5-9FE9-36B36AD1D6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9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2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32E9-C729-41C5-B079-E7EDA3A2678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72CA-EB5F-4839-A358-567ED4CA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Tijek kristalizacije u </a:t>
            </a:r>
            <a:r>
              <a:rPr lang="hr-HR" sz="3600" dirty="0" err="1" smtClean="0"/>
              <a:t>trokomponentnom</a:t>
            </a:r>
            <a:r>
              <a:rPr lang="hr-HR" sz="3600" dirty="0" smtClean="0"/>
              <a:t> sustavu </a:t>
            </a:r>
            <a:r>
              <a:rPr lang="hr-HR" sz="3600" dirty="0" err="1" smtClean="0"/>
              <a:t>CaO</a:t>
            </a:r>
            <a:r>
              <a:rPr lang="hr-HR" sz="3600" dirty="0" smtClean="0"/>
              <a:t>-Al</a:t>
            </a:r>
            <a:r>
              <a:rPr lang="hr-HR" sz="3600" baseline="-25000" dirty="0" smtClean="0"/>
              <a:t>2</a:t>
            </a:r>
            <a:r>
              <a:rPr lang="hr-HR" sz="3600" dirty="0" smtClean="0"/>
              <a:t>O</a:t>
            </a:r>
            <a:r>
              <a:rPr lang="hr-HR" sz="3600" baseline="-25000" dirty="0" smtClean="0"/>
              <a:t>3</a:t>
            </a:r>
            <a:r>
              <a:rPr lang="hr-HR" sz="3600" dirty="0" smtClean="0"/>
              <a:t>-SiO</a:t>
            </a:r>
            <a:r>
              <a:rPr lang="hr-HR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Inženjerstvo mineralnih veziva 14.01.2021.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91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19823" r="47354" b="18419"/>
          <a:stretch/>
        </p:blipFill>
        <p:spPr bwMode="auto">
          <a:xfrm>
            <a:off x="1115616" y="548680"/>
            <a:ext cx="6624736" cy="58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 kristalizacije, zadani sastav nalazi se u polju primarne kristalizacije CaAl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4</a:t>
            </a:r>
            <a:r>
              <a:rPr lang="hr-HR" dirty="0" smtClean="0"/>
              <a:t> 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37066" r="11036" b="5655"/>
          <a:stretch/>
        </p:blipFill>
        <p:spPr bwMode="auto">
          <a:xfrm>
            <a:off x="35496" y="44624"/>
            <a:ext cx="908576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837" y="332656"/>
            <a:ext cx="217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C</a:t>
            </a:r>
            <a:r>
              <a:rPr lang="hr-HR" sz="2400" b="1" baseline="-25000" dirty="0" smtClean="0"/>
              <a:t>12</a:t>
            </a:r>
            <a:r>
              <a:rPr lang="hr-HR" sz="2400" b="1" dirty="0" smtClean="0"/>
              <a:t>A</a:t>
            </a:r>
            <a:r>
              <a:rPr lang="hr-HR" sz="2400" b="1" baseline="-25000" dirty="0" smtClean="0"/>
              <a:t>7</a:t>
            </a:r>
            <a:r>
              <a:rPr lang="hr-HR" sz="2400" b="1" dirty="0" smtClean="0"/>
              <a:t>-CA-C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79715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466" y="46548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3525713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45% 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52% Al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O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3% 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555572" y="5607274"/>
            <a:ext cx="2060052" cy="56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20564" y="5293588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L</a:t>
            </a:r>
            <a:r>
              <a:rPr lang="hr-HR" sz="2400" dirty="0" smtClean="0">
                <a:solidFill>
                  <a:srgbClr val="0070C0"/>
                </a:solidFill>
              </a:rPr>
              <a:t> 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332656"/>
            <a:ext cx="482453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27984" y="332656"/>
            <a:ext cx="2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&gt;</a:t>
            </a:r>
            <a:r>
              <a:rPr lang="hr-HR" dirty="0" smtClean="0">
                <a:sym typeface="Symbol"/>
              </a:rPr>
              <a:t></a:t>
            </a:r>
            <a:r>
              <a:rPr lang="hr-HR" dirty="0" smtClean="0"/>
              <a:t>1460 °C (</a:t>
            </a:r>
            <a:r>
              <a:rPr lang="hr-HR" dirty="0" err="1" smtClean="0"/>
              <a:t>talina</a:t>
            </a:r>
            <a:r>
              <a:rPr lang="hr-HR" dirty="0" smtClean="0"/>
              <a:t> tj. </a:t>
            </a:r>
            <a:r>
              <a:rPr lang="hr-HR" dirty="0" err="1" smtClean="0"/>
              <a:t>liquid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39057" y="692696"/>
            <a:ext cx="29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>
                <a:sym typeface="Symbol"/>
              </a:rPr>
              <a:t></a:t>
            </a:r>
            <a:r>
              <a:rPr lang="hr-HR" dirty="0" smtClean="0"/>
              <a:t>1430 </a:t>
            </a:r>
            <a:r>
              <a:rPr lang="hr-HR" dirty="0"/>
              <a:t>°C 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 + 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(s))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4837" y="1124744"/>
            <a:ext cx="46689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(s), 1430°C</a:t>
            </a:r>
            <a:r>
              <a:rPr lang="hr-HR" dirty="0" smtClean="0"/>
              <a:t>)=(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 (s), </a:t>
            </a:r>
            <a:r>
              <a:rPr lang="hr-HR" dirty="0" smtClean="0">
                <a:solidFill>
                  <a:srgbClr val="FF0000"/>
                </a:solidFill>
              </a:rPr>
              <a:t>1430°C</a:t>
            </a:r>
            <a:r>
              <a:rPr lang="hr-HR" dirty="0" smtClean="0"/>
              <a:t>)=13.78%</a:t>
            </a:r>
            <a:endParaRPr lang="hr-HR" dirty="0"/>
          </a:p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0070C0"/>
                </a:solidFill>
              </a:rPr>
              <a:t>, 1430°C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smtClean="0">
                <a:solidFill>
                  <a:srgbClr val="0070C0"/>
                </a:solidFill>
              </a:rPr>
              <a:t>1430°C</a:t>
            </a:r>
            <a:r>
              <a:rPr lang="hr-HR" dirty="0" smtClean="0"/>
              <a:t>)=86.22%</a:t>
            </a:r>
          </a:p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6700647" y="5479949"/>
            <a:ext cx="37085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3420906"/>
            <a:ext cx="146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46.5% </a:t>
            </a:r>
            <a:r>
              <a:rPr lang="hr-HR" b="1" dirty="0" err="1" smtClean="0">
                <a:solidFill>
                  <a:srgbClr val="0070C0"/>
                </a:solidFill>
              </a:rPr>
              <a:t>CaO</a:t>
            </a:r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50</a:t>
            </a:r>
            <a:r>
              <a:rPr lang="hr-HR" b="1" dirty="0">
                <a:solidFill>
                  <a:srgbClr val="0070C0"/>
                </a:solidFill>
              </a:rPr>
              <a:t>% Al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  <a:r>
              <a:rPr lang="hr-HR" b="1" dirty="0">
                <a:solidFill>
                  <a:srgbClr val="0070C0"/>
                </a:solidFill>
              </a:rPr>
              <a:t>O</a:t>
            </a:r>
            <a:r>
              <a:rPr lang="hr-HR" b="1" baseline="-25000" dirty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3.5% SiO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hr-HR" b="1" baseline="-25000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7" grpId="0"/>
      <p:bldP spid="28" grpId="0" animBg="1"/>
      <p:bldP spid="29" grpId="0"/>
      <p:bldP spid="30" grpId="0"/>
      <p:bldP spid="31" grpId="0"/>
      <p:bldP spid="102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37066" r="11036" b="5655"/>
          <a:stretch/>
        </p:blipFill>
        <p:spPr bwMode="auto">
          <a:xfrm>
            <a:off x="35496" y="44624"/>
            <a:ext cx="908576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837" y="332656"/>
            <a:ext cx="217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C</a:t>
            </a:r>
            <a:r>
              <a:rPr lang="hr-HR" sz="2400" b="1" baseline="-25000" dirty="0" smtClean="0"/>
              <a:t>12</a:t>
            </a:r>
            <a:r>
              <a:rPr lang="hr-HR" sz="2400" b="1" dirty="0" smtClean="0"/>
              <a:t>A</a:t>
            </a:r>
            <a:r>
              <a:rPr lang="hr-HR" sz="2400" b="1" baseline="-25000" dirty="0" smtClean="0"/>
              <a:t>7</a:t>
            </a:r>
            <a:r>
              <a:rPr lang="hr-HR" sz="2400" b="1" dirty="0" smtClean="0"/>
              <a:t>-CA-C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79715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466" y="46548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3525713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45% 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endParaRPr lang="hr-HR" b="1" baseline="-25000" dirty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52% Al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O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b="1" dirty="0">
                <a:solidFill>
                  <a:srgbClr val="FF0000"/>
                </a:solidFill>
              </a:rPr>
              <a:t>3% </a:t>
            </a:r>
            <a:r>
              <a:rPr lang="hr-HR" b="1" dirty="0" smtClean="0">
                <a:solidFill>
                  <a:srgbClr val="FF0000"/>
                </a:solidFill>
              </a:rPr>
              <a:t>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279490" y="5541047"/>
            <a:ext cx="2387440" cy="655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0152" y="522158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L</a:t>
            </a:r>
            <a:r>
              <a:rPr lang="hr-HR" sz="2400" dirty="0" smtClean="0">
                <a:solidFill>
                  <a:srgbClr val="0070C0"/>
                </a:solidFill>
              </a:rPr>
              <a:t> 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332656"/>
            <a:ext cx="482453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27984" y="332656"/>
            <a:ext cx="26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&gt;1460 °C (</a:t>
            </a:r>
            <a:r>
              <a:rPr lang="hr-HR" dirty="0" err="1" smtClean="0"/>
              <a:t>talina</a:t>
            </a:r>
            <a:r>
              <a:rPr lang="hr-HR" dirty="0" smtClean="0"/>
              <a:t> tj. </a:t>
            </a:r>
            <a:r>
              <a:rPr lang="hr-HR" dirty="0" err="1" smtClean="0"/>
              <a:t>liquid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39057" y="692696"/>
            <a:ext cx="286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=1400 </a:t>
            </a:r>
            <a:r>
              <a:rPr lang="hr-HR" dirty="0"/>
              <a:t>°C 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 + 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(s))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4837" y="1124744"/>
            <a:ext cx="46689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(s), 1400°C</a:t>
            </a:r>
            <a:r>
              <a:rPr lang="hr-HR" dirty="0" smtClean="0"/>
              <a:t>)=(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 (s), </a:t>
            </a:r>
            <a:r>
              <a:rPr lang="hr-HR" dirty="0" smtClean="0">
                <a:solidFill>
                  <a:srgbClr val="FF0000"/>
                </a:solidFill>
              </a:rPr>
              <a:t>1400°C</a:t>
            </a:r>
            <a:r>
              <a:rPr lang="hr-HR" dirty="0" smtClean="0"/>
              <a:t>)=24.22%</a:t>
            </a:r>
            <a:endParaRPr lang="hr-HR" dirty="0"/>
          </a:p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0070C0"/>
                </a:solidFill>
              </a:rPr>
              <a:t>, 1400°C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smtClean="0">
                <a:solidFill>
                  <a:srgbClr val="0070C0"/>
                </a:solidFill>
              </a:rPr>
              <a:t>1400°C</a:t>
            </a:r>
            <a:r>
              <a:rPr lang="hr-HR" dirty="0" smtClean="0"/>
              <a:t>)=75.78%</a:t>
            </a:r>
          </a:p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6700647" y="5479949"/>
            <a:ext cx="37085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1946" y="3420906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48% </a:t>
            </a:r>
            <a:r>
              <a:rPr lang="hr-HR" b="1" dirty="0" err="1">
                <a:solidFill>
                  <a:srgbClr val="0070C0"/>
                </a:solidFill>
              </a:rPr>
              <a:t>CaO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48</a:t>
            </a:r>
            <a:r>
              <a:rPr lang="hr-HR" b="1" dirty="0">
                <a:solidFill>
                  <a:srgbClr val="0070C0"/>
                </a:solidFill>
              </a:rPr>
              <a:t>% Al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  <a:r>
              <a:rPr lang="hr-HR" b="1" dirty="0">
                <a:solidFill>
                  <a:srgbClr val="0070C0"/>
                </a:solidFill>
              </a:rPr>
              <a:t>O</a:t>
            </a:r>
            <a:r>
              <a:rPr lang="hr-HR" b="1" baseline="-25000" dirty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4% SiO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hr-HR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7" grpId="0"/>
      <p:bldP spid="28" grpId="0" animBg="1"/>
      <p:bldP spid="29" grpId="0"/>
      <p:bldP spid="30" grpId="0"/>
      <p:bldP spid="31" grpId="0"/>
      <p:bldP spid="102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58566" r="11036" b="56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837" y="332656"/>
            <a:ext cx="217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C</a:t>
            </a:r>
            <a:r>
              <a:rPr lang="hr-HR" sz="2400" b="1" baseline="-25000" dirty="0" smtClean="0"/>
              <a:t>12</a:t>
            </a:r>
            <a:r>
              <a:rPr lang="hr-HR" sz="2400" b="1" dirty="0" smtClean="0"/>
              <a:t>A</a:t>
            </a:r>
            <a:r>
              <a:rPr lang="hr-HR" sz="2400" b="1" baseline="-25000" dirty="0" smtClean="0"/>
              <a:t>7</a:t>
            </a:r>
            <a:r>
              <a:rPr lang="hr-HR" sz="2400" b="1" dirty="0" smtClean="0"/>
              <a:t>-CA-C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28540" y="361540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573016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2504" y="2492896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45% 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52% Al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O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b="1" dirty="0">
                <a:solidFill>
                  <a:srgbClr val="FF0000"/>
                </a:solidFill>
              </a:rPr>
              <a:t>3% </a:t>
            </a:r>
            <a:r>
              <a:rPr lang="hr-HR" b="1" dirty="0" smtClean="0">
                <a:solidFill>
                  <a:srgbClr val="FF0000"/>
                </a:solidFill>
              </a:rPr>
              <a:t>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135162" y="4688799"/>
            <a:ext cx="4260882" cy="110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77919" y="4292005"/>
            <a:ext cx="55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</a:rPr>
              <a:t>. 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332656"/>
            <a:ext cx="4824536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27984" y="332656"/>
            <a:ext cx="26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&gt;1460 °C (</a:t>
            </a:r>
            <a:r>
              <a:rPr lang="hr-HR" dirty="0" err="1" smtClean="0"/>
              <a:t>talina</a:t>
            </a:r>
            <a:r>
              <a:rPr lang="hr-HR" dirty="0" smtClean="0"/>
              <a:t> tj. </a:t>
            </a:r>
            <a:r>
              <a:rPr lang="hr-HR" dirty="0" err="1" smtClean="0"/>
              <a:t>liquid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39057" y="692696"/>
            <a:ext cx="310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>
                <a:sym typeface="Symbol"/>
              </a:rPr>
              <a:t>  </a:t>
            </a:r>
            <a:r>
              <a:rPr lang="hr-HR" dirty="0" smtClean="0"/>
              <a:t>1370 </a:t>
            </a:r>
            <a:r>
              <a:rPr lang="hr-HR" dirty="0"/>
              <a:t>°C 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 + 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(s))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04837" y="1124744"/>
            <a:ext cx="46689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(s), 1370°C</a:t>
            </a:r>
            <a:r>
              <a:rPr lang="hr-HR" dirty="0" smtClean="0"/>
              <a:t>)=(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FF0000"/>
                </a:solidFill>
              </a:rPr>
              <a:t>…CaO.Al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 (s), </a:t>
            </a:r>
            <a:r>
              <a:rPr lang="hr-HR" dirty="0" smtClean="0">
                <a:solidFill>
                  <a:srgbClr val="FF0000"/>
                </a:solidFill>
              </a:rPr>
              <a:t>1370°C</a:t>
            </a:r>
            <a:r>
              <a:rPr lang="hr-HR" dirty="0" smtClean="0"/>
              <a:t>)=28.13%</a:t>
            </a:r>
            <a:endParaRPr lang="hr-HR" dirty="0"/>
          </a:p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>
                <a:solidFill>
                  <a:srgbClr val="0070C0"/>
                </a:solidFill>
              </a:rPr>
              <a:t>, 1370°C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dirty="0">
                <a:solidFill>
                  <a:srgbClr val="FF0000"/>
                </a:solidFill>
              </a:rPr>
              <a:t>CaO.Al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)</a:t>
            </a:r>
          </a:p>
          <a:p>
            <a:r>
              <a:rPr lang="hr-HR" i="1" dirty="0"/>
              <a:t>w</a:t>
            </a:r>
            <a:r>
              <a:rPr lang="hr-HR" dirty="0"/>
              <a:t>(</a:t>
            </a:r>
            <a:r>
              <a:rPr lang="hr-HR" b="1" dirty="0">
                <a:solidFill>
                  <a:srgbClr val="0070C0"/>
                </a:solidFill>
              </a:rPr>
              <a:t>L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smtClean="0">
                <a:solidFill>
                  <a:srgbClr val="0070C0"/>
                </a:solidFill>
              </a:rPr>
              <a:t>1370°C</a:t>
            </a:r>
            <a:r>
              <a:rPr lang="hr-HR" dirty="0" smtClean="0"/>
              <a:t>)=71.87%</a:t>
            </a:r>
          </a:p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44867" y="4769595"/>
            <a:ext cx="37085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3502" y="2937718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48.7% </a:t>
            </a:r>
            <a:r>
              <a:rPr lang="hr-HR" b="1" dirty="0" err="1">
                <a:solidFill>
                  <a:srgbClr val="0070C0"/>
                </a:solidFill>
              </a:rPr>
              <a:t>CaO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hr-HR" b="1" dirty="0" smtClean="0">
                <a:solidFill>
                  <a:srgbClr val="0070C0"/>
                </a:solidFill>
              </a:rPr>
              <a:t>47.1% Al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O</a:t>
            </a:r>
            <a:r>
              <a:rPr lang="hr-HR" b="1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>
                <a:solidFill>
                  <a:srgbClr val="0070C0"/>
                </a:solidFill>
              </a:rPr>
              <a:t>4.2% </a:t>
            </a:r>
            <a:r>
              <a:rPr lang="hr-HR" b="1" dirty="0" smtClean="0">
                <a:solidFill>
                  <a:srgbClr val="0070C0"/>
                </a:solidFill>
              </a:rPr>
              <a:t>SiO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hr-HR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7" grpId="0"/>
      <p:bldP spid="28" grpId="0" animBg="1"/>
      <p:bldP spid="29" grpId="0"/>
      <p:bldP spid="30" grpId="0"/>
      <p:bldP spid="31" grpId="0"/>
      <p:bldP spid="102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160" y="4619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cxnSpLocks noChangeAspect="1"/>
          </p:cNvCxnSpPr>
          <p:nvPr/>
        </p:nvCxnSpPr>
        <p:spPr>
          <a:xfrm flipH="1" flipV="1">
            <a:off x="3011190" y="4517625"/>
            <a:ext cx="4680000" cy="10567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4186" y="4114969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H="1" flipV="1">
            <a:off x="2810573" y="4334529"/>
            <a:ext cx="196299" cy="18411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34867" y="3476411"/>
            <a:ext cx="1421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srgbClr val="FF0000"/>
                </a:solidFill>
              </a:rPr>
              <a:t>3% SiO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52% Al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O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45% 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0"/>
            <a:ext cx="5220072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4686" y="116632"/>
            <a:ext cx="35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dirty="0">
                <a:solidFill>
                  <a:srgbClr val="FF0000"/>
                </a:solidFill>
                <a:sym typeface="Symbol"/>
              </a:rPr>
              <a:t> </a:t>
            </a:r>
            <a:r>
              <a:rPr lang="hr-HR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370 °C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1335 °C (</a:t>
            </a:r>
            <a:r>
              <a:rPr lang="hr-H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eutektik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3430741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16095" y="3153742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4.2% </a:t>
            </a:r>
            <a:r>
              <a:rPr lang="hr-HR" b="1" dirty="0"/>
              <a:t>SiO</a:t>
            </a:r>
            <a:r>
              <a:rPr lang="hr-HR" b="1" baseline="-25000" dirty="0"/>
              <a:t>2</a:t>
            </a:r>
          </a:p>
          <a:p>
            <a:r>
              <a:rPr lang="hr-HR" b="1" dirty="0" smtClean="0"/>
              <a:t>47.1% </a:t>
            </a:r>
            <a:r>
              <a:rPr lang="hr-HR" b="1" dirty="0"/>
              <a:t>Al</a:t>
            </a:r>
            <a:r>
              <a:rPr lang="hr-HR" b="1" baseline="-25000" dirty="0"/>
              <a:t>2</a:t>
            </a:r>
            <a:r>
              <a:rPr lang="hr-HR" b="1" dirty="0"/>
              <a:t>O</a:t>
            </a:r>
            <a:r>
              <a:rPr lang="hr-HR" b="1" baseline="-25000" dirty="0"/>
              <a:t>3</a:t>
            </a:r>
          </a:p>
          <a:p>
            <a:r>
              <a:rPr lang="hr-HR" b="1" dirty="0" smtClean="0"/>
              <a:t>48.7% </a:t>
            </a:r>
            <a:r>
              <a:rPr lang="hr-HR" b="1" dirty="0" err="1"/>
              <a:t>CaO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68930" y="3880098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L 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8222" y="485964"/>
            <a:ext cx="42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Sastav </a:t>
            </a:r>
            <a:r>
              <a:rPr lang="hr-HR" dirty="0" err="1" smtClean="0">
                <a:solidFill>
                  <a:srgbClr val="FF0000"/>
                </a:solidFill>
              </a:rPr>
              <a:t>eutektika</a:t>
            </a:r>
            <a:r>
              <a:rPr lang="hr-HR" dirty="0" smtClean="0">
                <a:solidFill>
                  <a:srgbClr val="FF0000"/>
                </a:solidFill>
              </a:rPr>
              <a:t>: 49.5% </a:t>
            </a:r>
            <a:r>
              <a:rPr lang="hr-HR" dirty="0">
                <a:solidFill>
                  <a:srgbClr val="FF0000"/>
                </a:solidFill>
              </a:rPr>
              <a:t>mas. 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smtClean="0">
                <a:solidFill>
                  <a:srgbClr val="FF0000"/>
                </a:solidFill>
              </a:rPr>
              <a:t>43.7%mas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smtClean="0">
                <a:solidFill>
                  <a:srgbClr val="FF0000"/>
                </a:solidFill>
              </a:rPr>
              <a:t>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i 6.8</a:t>
            </a:r>
            <a:r>
              <a:rPr lang="hr-HR" dirty="0">
                <a:solidFill>
                  <a:srgbClr val="FF0000"/>
                </a:solidFill>
              </a:rPr>
              <a:t>% mas. SiO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762" y="1098729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&lt;1370°C</a:t>
            </a:r>
          </a:p>
          <a:p>
            <a:r>
              <a:rPr lang="hr-HR" dirty="0" smtClean="0"/>
              <a:t>L + CaAl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4</a:t>
            </a:r>
            <a:r>
              <a:rPr lang="hr-HR" dirty="0" smtClean="0"/>
              <a:t> (s) +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(s)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261494" y="1760141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5% </a:t>
            </a:r>
            <a:r>
              <a:rPr lang="hr-HR" b="1" dirty="0">
                <a:solidFill>
                  <a:srgbClr val="0070C0"/>
                </a:solidFill>
              </a:rPr>
              <a:t>SiO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46% </a:t>
            </a:r>
            <a:r>
              <a:rPr lang="hr-HR" b="1" dirty="0">
                <a:solidFill>
                  <a:srgbClr val="0070C0"/>
                </a:solidFill>
              </a:rPr>
              <a:t>Al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  <a:r>
              <a:rPr lang="hr-HR" b="1" dirty="0">
                <a:solidFill>
                  <a:srgbClr val="0070C0"/>
                </a:solidFill>
              </a:rPr>
              <a:t>O</a:t>
            </a:r>
            <a:r>
              <a:rPr lang="hr-HR" b="1" baseline="-25000" dirty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49% </a:t>
            </a:r>
            <a:r>
              <a:rPr lang="hr-HR" b="1" dirty="0" err="1">
                <a:solidFill>
                  <a:srgbClr val="0070C0"/>
                </a:solidFill>
              </a:rPr>
              <a:t>CaO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536519" y="4094380"/>
            <a:ext cx="264666" cy="2177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341521" y="3915747"/>
            <a:ext cx="258647" cy="214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002" y="2507411"/>
            <a:ext cx="476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Ravnotežno hlađenje početne </a:t>
            </a:r>
            <a:r>
              <a:rPr lang="hr-HR" dirty="0" err="1" smtClean="0"/>
              <a:t>taline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„o”</a:t>
            </a:r>
            <a:r>
              <a:rPr lang="hr-HR" dirty="0" smtClean="0"/>
              <a:t> završava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eutektičkoj</a:t>
            </a:r>
            <a:r>
              <a:rPr lang="hr-HR" dirty="0" smtClean="0"/>
              <a:t> točci pri temperaturi od 1335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/>
      <p:bldP spid="27" grpId="0" animBg="1"/>
      <p:bldP spid="28" grpId="0"/>
      <p:bldP spid="32" grpId="0"/>
      <p:bldP spid="33" grpId="0"/>
      <p:bldP spid="34" grpId="0"/>
      <p:bldP spid="31" grpId="0"/>
      <p:bldP spid="35" grpId="0"/>
      <p:bldP spid="37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9489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160" y="4619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cxnSpLocks noChangeAspect="1"/>
          </p:cNvCxnSpPr>
          <p:nvPr/>
        </p:nvCxnSpPr>
        <p:spPr>
          <a:xfrm flipH="1" flipV="1">
            <a:off x="3008617" y="4550093"/>
            <a:ext cx="4682574" cy="102430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4186" y="4114969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H="1" flipV="1">
            <a:off x="2810573" y="4334529"/>
            <a:ext cx="196299" cy="18411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34867" y="3476411"/>
            <a:ext cx="1421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 smtClean="0">
                <a:solidFill>
                  <a:srgbClr val="FF0000"/>
                </a:solidFill>
              </a:rPr>
              <a:t>45% 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endParaRPr lang="hr-HR" b="1" dirty="0" smtClean="0">
              <a:solidFill>
                <a:srgbClr val="FF0000"/>
              </a:solidFill>
            </a:endParaRPr>
          </a:p>
          <a:p>
            <a:pPr lvl="0"/>
            <a:r>
              <a:rPr lang="hr-HR" b="1" dirty="0">
                <a:solidFill>
                  <a:srgbClr val="FF0000"/>
                </a:solidFill>
              </a:rPr>
              <a:t>52% Al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O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  <a:p>
            <a:pPr lvl="0"/>
            <a:r>
              <a:rPr lang="hr-HR" b="1" dirty="0" smtClean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% </a:t>
            </a:r>
            <a:r>
              <a:rPr lang="hr-HR" b="1" dirty="0" smtClean="0">
                <a:solidFill>
                  <a:srgbClr val="FF0000"/>
                </a:solidFill>
              </a:rPr>
              <a:t>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0"/>
            <a:ext cx="5220072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4686" y="116632"/>
            <a:ext cx="334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hr-HR" dirty="0" smtClean="0">
                <a:solidFill>
                  <a:srgbClr val="FF0000"/>
                </a:solidFill>
              </a:rPr>
              <a:t>1370 °C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1335 °C (</a:t>
            </a:r>
            <a:r>
              <a:rPr lang="hr-H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eutektik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3430741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2311" y="1569566"/>
            <a:ext cx="3431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Primjenom pravila poluge moguće je odrediti </a:t>
            </a:r>
            <a:r>
              <a:rPr lang="hr-HR" b="1" dirty="0" err="1" smtClean="0"/>
              <a:t>maseni</a:t>
            </a:r>
            <a:r>
              <a:rPr lang="hr-HR" b="1" dirty="0" smtClean="0"/>
              <a:t> udio </a:t>
            </a:r>
            <a:r>
              <a:rPr lang="hr-HR" b="1" dirty="0" smtClean="0">
                <a:solidFill>
                  <a:srgbClr val="FF0000"/>
                </a:solidFill>
              </a:rPr>
              <a:t>CA(s)</a:t>
            </a:r>
            <a:r>
              <a:rPr lang="hr-HR" b="1" dirty="0" smtClean="0"/>
              <a:t>, 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hr-HR" b="1" baseline="-25000" dirty="0" smtClean="0">
                <a:solidFill>
                  <a:srgbClr val="FF0000"/>
                </a:solidFill>
              </a:rPr>
              <a:t>7</a:t>
            </a:r>
            <a:r>
              <a:rPr lang="hr-HR" b="1" dirty="0" smtClean="0">
                <a:solidFill>
                  <a:srgbClr val="FF0000"/>
                </a:solidFill>
              </a:rPr>
              <a:t>(s)</a:t>
            </a:r>
            <a:r>
              <a:rPr lang="hr-HR" b="1" dirty="0" smtClean="0"/>
              <a:t> i </a:t>
            </a:r>
            <a:r>
              <a:rPr lang="hr-HR" b="1" dirty="0" err="1" smtClean="0">
                <a:solidFill>
                  <a:srgbClr val="0070C0"/>
                </a:solidFill>
              </a:rPr>
              <a:t>taline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r>
              <a:rPr lang="hr-HR" b="1" dirty="0" err="1" smtClean="0">
                <a:solidFill>
                  <a:srgbClr val="0070C0"/>
                </a:solidFill>
              </a:rPr>
              <a:t>L</a:t>
            </a:r>
            <a:r>
              <a:rPr lang="hr-HR" b="1" dirty="0" smtClean="0"/>
              <a:t>.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60574" y="3881839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.L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8222" y="485964"/>
            <a:ext cx="42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Sastav </a:t>
            </a:r>
            <a:r>
              <a:rPr lang="hr-HR" dirty="0" err="1" smtClean="0">
                <a:solidFill>
                  <a:srgbClr val="FF0000"/>
                </a:solidFill>
              </a:rPr>
              <a:t>eutektika</a:t>
            </a:r>
            <a:r>
              <a:rPr lang="hr-HR" dirty="0" smtClean="0">
                <a:solidFill>
                  <a:srgbClr val="FF0000"/>
                </a:solidFill>
              </a:rPr>
              <a:t>: 43.7%mas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smtClean="0">
                <a:solidFill>
                  <a:srgbClr val="FF0000"/>
                </a:solidFill>
              </a:rPr>
              <a:t>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, 49.5% </a:t>
            </a:r>
            <a:r>
              <a:rPr lang="hr-HR" dirty="0">
                <a:solidFill>
                  <a:srgbClr val="FF0000"/>
                </a:solidFill>
              </a:rPr>
              <a:t>mas. 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i 6.8</a:t>
            </a:r>
            <a:r>
              <a:rPr lang="hr-HR" dirty="0">
                <a:solidFill>
                  <a:srgbClr val="FF0000"/>
                </a:solidFill>
              </a:rPr>
              <a:t>% mas. SiO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762" y="1098729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&lt;</a:t>
            </a:r>
            <a:r>
              <a:rPr lang="hr-HR" dirty="0" smtClean="0">
                <a:sym typeface="Symbol"/>
              </a:rPr>
              <a:t></a:t>
            </a:r>
            <a:r>
              <a:rPr lang="hr-HR" dirty="0" smtClean="0"/>
              <a:t>1370°C</a:t>
            </a:r>
          </a:p>
          <a:p>
            <a:r>
              <a:rPr lang="hr-HR" dirty="0" smtClean="0"/>
              <a:t>L + CaAl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4</a:t>
            </a:r>
            <a:r>
              <a:rPr lang="hr-HR" dirty="0" smtClean="0"/>
              <a:t> (s) +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(s)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65350" y="3225750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49% </a:t>
            </a:r>
            <a:r>
              <a:rPr lang="hr-HR" b="1" dirty="0" err="1" smtClean="0">
                <a:solidFill>
                  <a:srgbClr val="0070C0"/>
                </a:solidFill>
              </a:rPr>
              <a:t>CaO</a:t>
            </a:r>
            <a:endParaRPr lang="hr-HR" b="1" dirty="0" smtClean="0">
              <a:solidFill>
                <a:srgbClr val="0070C0"/>
              </a:solidFill>
            </a:endParaRPr>
          </a:p>
          <a:p>
            <a:r>
              <a:rPr lang="hr-HR" b="1" dirty="0">
                <a:solidFill>
                  <a:srgbClr val="0070C0"/>
                </a:solidFill>
              </a:rPr>
              <a:t>46% Al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  <a:r>
              <a:rPr lang="hr-HR" b="1" dirty="0">
                <a:solidFill>
                  <a:srgbClr val="0070C0"/>
                </a:solidFill>
              </a:rPr>
              <a:t>O</a:t>
            </a:r>
            <a:r>
              <a:rPr lang="hr-HR" b="1" baseline="-25000" dirty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5% SiO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hr-HR" b="1" baseline="-250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002" y="2507411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Početni sastav </a:t>
            </a:r>
            <a:r>
              <a:rPr lang="hr-HR" dirty="0" smtClean="0">
                <a:solidFill>
                  <a:srgbClr val="FF0000"/>
                </a:solidFill>
              </a:rPr>
              <a:t>„o”</a:t>
            </a:r>
            <a:r>
              <a:rPr lang="hr-HR" dirty="0" smtClean="0"/>
              <a:t> nalazi se unutar trokuta</a:t>
            </a:r>
          </a:p>
          <a:p>
            <a:r>
              <a:rPr lang="hr-HR" dirty="0" smtClean="0"/>
              <a:t>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-L-CA.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801185" y="4334529"/>
            <a:ext cx="906720" cy="12398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0573" y="4334529"/>
            <a:ext cx="4880617" cy="123987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5574399"/>
            <a:ext cx="398328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697146" y="4732018"/>
            <a:ext cx="684000" cy="82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2810574" y="4334531"/>
            <a:ext cx="3723390" cy="12439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H="1" flipV="1">
            <a:off x="2911569" y="4527530"/>
            <a:ext cx="4769202" cy="10432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46885" y="441702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.X</a:t>
            </a:r>
            <a:endParaRPr lang="en-US" b="1" baseline="30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005064"/>
            <a:ext cx="3642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Teškoće s preciznim određivanjem</a:t>
            </a:r>
          </a:p>
          <a:p>
            <a:r>
              <a:rPr lang="hr-HR" dirty="0" smtClean="0"/>
              <a:t>moguće je izbjeći ako iskoristimo</a:t>
            </a:r>
          </a:p>
          <a:p>
            <a:r>
              <a:rPr lang="hr-HR" dirty="0" smtClean="0"/>
              <a:t>činjenicu da točka </a:t>
            </a:r>
            <a:r>
              <a:rPr lang="hr-HR" b="1" dirty="0" smtClean="0">
                <a:solidFill>
                  <a:srgbClr val="00B0F0"/>
                </a:solidFill>
                <a:sym typeface="Symbol"/>
              </a:rPr>
              <a:t></a:t>
            </a:r>
            <a:r>
              <a:rPr lang="hr-HR" b="1" dirty="0" smtClean="0">
                <a:solidFill>
                  <a:srgbClr val="00B0F0"/>
                </a:solidFill>
              </a:rPr>
              <a:t>X</a:t>
            </a:r>
            <a:r>
              <a:rPr lang="hr-HR" dirty="0" smtClean="0"/>
              <a:t> pokazuje omjer</a:t>
            </a:r>
          </a:p>
          <a:p>
            <a:r>
              <a:rPr lang="hr-HR" dirty="0" smtClean="0"/>
              <a:t>mase </a:t>
            </a:r>
            <a:r>
              <a:rPr lang="hr-HR" dirty="0" smtClean="0">
                <a:solidFill>
                  <a:srgbClr val="FF0000"/>
                </a:solidFill>
              </a:rPr>
              <a:t>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 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hr-HR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/>
      <p:bldP spid="27" grpId="0" animBg="1"/>
      <p:bldP spid="28" grpId="0"/>
      <p:bldP spid="32" grpId="0"/>
      <p:bldP spid="33" grpId="0"/>
      <p:bldP spid="34" grpId="0"/>
      <p:bldP spid="31" grpId="0"/>
      <p:bldP spid="35" grpId="0"/>
      <p:bldP spid="37" grpId="0"/>
      <p:bldP spid="41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)=45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)=52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)=3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L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.49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4852941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0.46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0.05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=60.00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=10.78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=29.22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4815" r="34074" b="9259"/>
          <a:stretch/>
        </p:blipFill>
        <p:spPr bwMode="auto">
          <a:xfrm>
            <a:off x="827584" y="260648"/>
            <a:ext cx="7344816" cy="61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Tijek ravnotežnog hlađenja, </a:t>
            </a:r>
            <a:r>
              <a:rPr lang="hr-HR" dirty="0" err="1" smtClean="0"/>
              <a:t>talina</a:t>
            </a:r>
            <a:r>
              <a:rPr lang="hr-HR" dirty="0" smtClean="0"/>
              <a:t> sastava </a:t>
            </a:r>
            <a:r>
              <a:rPr lang="hr-HR" dirty="0" err="1" smtClean="0"/>
              <a:t>eutektika</a:t>
            </a:r>
            <a:r>
              <a:rPr lang="hr-HR" dirty="0" smtClean="0"/>
              <a:t> (E) </a:t>
            </a:r>
            <a:r>
              <a:rPr lang="hr-HR" dirty="0" err="1" smtClean="0"/>
              <a:t>u</a:t>
            </a:r>
            <a:r>
              <a:rPr lang="hr-HR" dirty="0" smtClean="0"/>
              <a:t> ravnoteži s CA (s) i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 (s) (ali još nije krenula kristalizacija </a:t>
            </a:r>
            <a:r>
              <a:rPr lang="hr-HR" dirty="0" err="1" smtClean="0"/>
              <a:t>taline</a:t>
            </a:r>
            <a:r>
              <a:rPr lang="hr-HR" dirty="0" smtClean="0"/>
              <a:t>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Očitavanje sastava u </a:t>
            </a:r>
            <a:r>
              <a:rPr lang="hr-HR" dirty="0" err="1" smtClean="0"/>
              <a:t>trokomponentnom</a:t>
            </a:r>
            <a:r>
              <a:rPr lang="hr-HR" dirty="0" smtClean="0"/>
              <a:t> faznom dijagramu </a:t>
            </a:r>
            <a:r>
              <a:rPr lang="hr-HR" b="1" dirty="0" err="1" smtClean="0"/>
              <a:t>CaO</a:t>
            </a:r>
            <a:r>
              <a:rPr lang="hr-HR" b="1" dirty="0" smtClean="0"/>
              <a:t>-Al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  <a:r>
              <a:rPr lang="hr-HR" b="1" dirty="0" smtClean="0"/>
              <a:t>-SiO</a:t>
            </a:r>
            <a:r>
              <a:rPr lang="hr-HR" b="1" baseline="-25000" dirty="0" smtClean="0"/>
              <a:t>2</a:t>
            </a:r>
            <a:r>
              <a:rPr lang="hr-HR" b="1" dirty="0" smtClean="0"/>
              <a:t> </a:t>
            </a:r>
            <a:endParaRPr lang="en-US" b="1" dirty="0"/>
          </a:p>
          <a:p>
            <a:r>
              <a:rPr lang="hr-HR" dirty="0" err="1" smtClean="0"/>
              <a:t>Kongruentno</a:t>
            </a:r>
            <a:r>
              <a:rPr lang="hr-HR" dirty="0" smtClean="0"/>
              <a:t> i </a:t>
            </a:r>
            <a:r>
              <a:rPr lang="hr-HR" dirty="0" err="1" smtClean="0"/>
              <a:t>inkongruentno</a:t>
            </a:r>
            <a:r>
              <a:rPr lang="hr-HR" dirty="0" smtClean="0"/>
              <a:t> taljenje</a:t>
            </a:r>
          </a:p>
          <a:p>
            <a:r>
              <a:rPr lang="hr-HR" dirty="0" err="1" smtClean="0"/>
              <a:t>Eutektičke</a:t>
            </a:r>
            <a:r>
              <a:rPr lang="hr-HR" dirty="0" smtClean="0"/>
              <a:t> i  </a:t>
            </a:r>
            <a:r>
              <a:rPr lang="hr-HR" dirty="0" err="1" smtClean="0"/>
              <a:t>peritektičke</a:t>
            </a:r>
            <a:r>
              <a:rPr lang="hr-HR" dirty="0" smtClean="0"/>
              <a:t> točke</a:t>
            </a:r>
            <a:endParaRPr lang="hr-HR" dirty="0"/>
          </a:p>
          <a:p>
            <a:r>
              <a:rPr lang="hr-HR" dirty="0" smtClean="0"/>
              <a:t>Ravnotežni </a:t>
            </a:r>
            <a:r>
              <a:rPr lang="hr-HR" dirty="0" err="1" smtClean="0"/>
              <a:t>trokomponentni</a:t>
            </a:r>
            <a:r>
              <a:rPr lang="hr-HR" dirty="0" smtClean="0"/>
              <a:t> podsustavi</a:t>
            </a:r>
          </a:p>
          <a:p>
            <a:r>
              <a:rPr lang="hr-HR" dirty="0" smtClean="0"/>
              <a:t>Polja primarne kristalizacije faza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160" y="46192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cxnSpLocks noChangeAspect="1"/>
          </p:cNvCxnSpPr>
          <p:nvPr/>
        </p:nvCxnSpPr>
        <p:spPr>
          <a:xfrm flipH="1" flipV="1">
            <a:off x="3011190" y="4517625"/>
            <a:ext cx="4680000" cy="10567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4186" y="4114969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H="1" flipV="1">
            <a:off x="2810573" y="4334529"/>
            <a:ext cx="196299" cy="18411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34867" y="3476411"/>
            <a:ext cx="1421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45% 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52% Al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O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</a:p>
          <a:p>
            <a:pPr lvl="0"/>
            <a:r>
              <a:rPr lang="hr-HR" b="1" dirty="0" smtClean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% </a:t>
            </a:r>
            <a:r>
              <a:rPr lang="hr-HR" b="1" dirty="0" smtClean="0">
                <a:solidFill>
                  <a:srgbClr val="FF0000"/>
                </a:solidFill>
              </a:rPr>
              <a:t>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0"/>
            <a:ext cx="5220072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4686" y="116632"/>
            <a:ext cx="35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dirty="0">
                <a:solidFill>
                  <a:srgbClr val="FF0000"/>
                </a:solidFill>
                <a:sym typeface="Symbol"/>
              </a:rPr>
              <a:t> </a:t>
            </a:r>
            <a:r>
              <a:rPr lang="hr-HR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370 °C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1335 °C (</a:t>
            </a:r>
            <a:r>
              <a:rPr lang="hr-H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eutektik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3430741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16095" y="3153742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4.2% </a:t>
            </a:r>
            <a:r>
              <a:rPr lang="hr-HR" b="1" dirty="0"/>
              <a:t>SiO</a:t>
            </a:r>
            <a:r>
              <a:rPr lang="hr-HR" b="1" baseline="-25000" dirty="0"/>
              <a:t>2</a:t>
            </a:r>
          </a:p>
          <a:p>
            <a:r>
              <a:rPr lang="hr-HR" b="1" dirty="0" smtClean="0"/>
              <a:t>47.1% </a:t>
            </a:r>
            <a:r>
              <a:rPr lang="hr-HR" b="1" dirty="0"/>
              <a:t>Al</a:t>
            </a:r>
            <a:r>
              <a:rPr lang="hr-HR" b="1" baseline="-25000" dirty="0"/>
              <a:t>2</a:t>
            </a:r>
            <a:r>
              <a:rPr lang="hr-HR" b="1" dirty="0"/>
              <a:t>O</a:t>
            </a:r>
            <a:r>
              <a:rPr lang="hr-HR" b="1" baseline="-25000" dirty="0"/>
              <a:t>3</a:t>
            </a:r>
          </a:p>
          <a:p>
            <a:r>
              <a:rPr lang="hr-HR" b="1" dirty="0" smtClean="0"/>
              <a:t>48.7% </a:t>
            </a:r>
            <a:r>
              <a:rPr lang="hr-HR" b="1" dirty="0" err="1"/>
              <a:t>CaO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68930" y="3880098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L 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8222" y="485964"/>
            <a:ext cx="42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Sastav </a:t>
            </a:r>
            <a:r>
              <a:rPr lang="hr-HR" dirty="0" err="1" smtClean="0">
                <a:solidFill>
                  <a:srgbClr val="FF0000"/>
                </a:solidFill>
              </a:rPr>
              <a:t>eutektika</a:t>
            </a:r>
            <a:r>
              <a:rPr lang="hr-HR" dirty="0" smtClean="0">
                <a:solidFill>
                  <a:srgbClr val="FF0000"/>
                </a:solidFill>
              </a:rPr>
              <a:t>: 49.5% </a:t>
            </a:r>
            <a:r>
              <a:rPr lang="hr-HR" dirty="0">
                <a:solidFill>
                  <a:srgbClr val="FF0000"/>
                </a:solidFill>
              </a:rPr>
              <a:t>mas. 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smtClean="0">
                <a:solidFill>
                  <a:srgbClr val="FF0000"/>
                </a:solidFill>
              </a:rPr>
              <a:t>43.7%mas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smtClean="0">
                <a:solidFill>
                  <a:srgbClr val="FF0000"/>
                </a:solidFill>
              </a:rPr>
              <a:t>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i 6.8</a:t>
            </a:r>
            <a:r>
              <a:rPr lang="hr-HR" dirty="0">
                <a:solidFill>
                  <a:srgbClr val="FF0000"/>
                </a:solidFill>
              </a:rPr>
              <a:t>% mas. SiO</a:t>
            </a:r>
            <a:r>
              <a:rPr lang="hr-HR" baseline="-25000" dirty="0">
                <a:solidFill>
                  <a:srgbClr val="FF00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92762" y="1098729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&lt;1370°C</a:t>
            </a:r>
          </a:p>
          <a:p>
            <a:r>
              <a:rPr lang="hr-HR" dirty="0" smtClean="0"/>
              <a:t>L + CaAl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4</a:t>
            </a:r>
            <a:r>
              <a:rPr lang="hr-HR" dirty="0" smtClean="0"/>
              <a:t> (s) +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(s)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261494" y="1760141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5% </a:t>
            </a:r>
            <a:r>
              <a:rPr lang="hr-HR" b="1" dirty="0">
                <a:solidFill>
                  <a:srgbClr val="0070C0"/>
                </a:solidFill>
              </a:rPr>
              <a:t>SiO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46% </a:t>
            </a:r>
            <a:r>
              <a:rPr lang="hr-HR" b="1" dirty="0">
                <a:solidFill>
                  <a:srgbClr val="0070C0"/>
                </a:solidFill>
              </a:rPr>
              <a:t>Al</a:t>
            </a:r>
            <a:r>
              <a:rPr lang="hr-HR" b="1" baseline="-25000" dirty="0">
                <a:solidFill>
                  <a:srgbClr val="0070C0"/>
                </a:solidFill>
              </a:rPr>
              <a:t>2</a:t>
            </a:r>
            <a:r>
              <a:rPr lang="hr-HR" b="1" dirty="0">
                <a:solidFill>
                  <a:srgbClr val="0070C0"/>
                </a:solidFill>
              </a:rPr>
              <a:t>O</a:t>
            </a:r>
            <a:r>
              <a:rPr lang="hr-HR" b="1" baseline="-25000" dirty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49% </a:t>
            </a:r>
            <a:r>
              <a:rPr lang="hr-HR" b="1" dirty="0" err="1">
                <a:solidFill>
                  <a:srgbClr val="0070C0"/>
                </a:solidFill>
              </a:rPr>
              <a:t>CaO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536519" y="4094380"/>
            <a:ext cx="264666" cy="2177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341521" y="3915747"/>
            <a:ext cx="258647" cy="214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002" y="2507411"/>
            <a:ext cx="476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Ravnotežno hlađenje početne </a:t>
            </a:r>
            <a:r>
              <a:rPr lang="hr-HR" dirty="0" err="1" smtClean="0"/>
              <a:t>taline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„o”</a:t>
            </a:r>
            <a:r>
              <a:rPr lang="hr-HR" dirty="0" smtClean="0"/>
              <a:t> završava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eutektičkoj</a:t>
            </a:r>
            <a:r>
              <a:rPr lang="hr-HR" dirty="0" smtClean="0"/>
              <a:t> točci pri temperaturi od 1335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6" grpId="0"/>
      <p:bldP spid="27" grpId="0" animBg="1"/>
      <p:bldP spid="28" grpId="0"/>
      <p:bldP spid="32" grpId="0"/>
      <p:bldP spid="33" grpId="0"/>
      <p:bldP spid="34" grpId="0"/>
      <p:bldP spid="31" grpId="0"/>
      <p:bldP spid="35" grpId="0"/>
      <p:bldP spid="37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)=45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)=52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)=3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L(E)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.495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4852941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0.437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0.068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=44. 1176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=25.5455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=30.3369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19672" y="5913314"/>
                <a:ext cx="4756366" cy="39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𝑴𝑨𝑺𝑨</m:t>
                          </m:r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𝑻𝑨𝑳𝑰𝑵𝑬</m:t>
                          </m:r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𝑰𝒁𝑵𝑶𝑺𝑰</m:t>
                          </m:r>
                          <m:r>
                            <a:rPr lang="hr-H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hr-H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hr-H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𝑳</m:t>
                          </m:r>
                          <m:r>
                            <a:rPr lang="hr-H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r-H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hr-H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𝟒𝟒</m:t>
                      </m:r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𝟏𝟏𝟕𝟔</m:t>
                      </m:r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hr-HR" b="1" i="1">
                          <a:solidFill>
                            <a:srgbClr val="FF0000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13314"/>
                <a:ext cx="4756366" cy="396006"/>
              </a:xfrm>
              <a:prstGeom prst="rect">
                <a:avLst/>
              </a:prstGeom>
              <a:blipFill rotWithShape="1"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2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Koliko (i kojih) mineralnih faza nastaje kristalizacijom </a:t>
            </a:r>
            <a:r>
              <a:rPr lang="hr-HR" dirty="0" err="1" smtClean="0"/>
              <a:t>taline</a:t>
            </a:r>
            <a:r>
              <a:rPr lang="hr-HR" dirty="0" smtClean="0"/>
              <a:t> sastava 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err="1" smtClean="0"/>
              <a:t>Talina</a:t>
            </a:r>
            <a:r>
              <a:rPr lang="hr-HR" sz="2000" dirty="0" smtClean="0"/>
              <a:t> sastava E pripada </a:t>
            </a:r>
            <a:r>
              <a:rPr lang="hr-HR" sz="2000" dirty="0" err="1" smtClean="0"/>
              <a:t>trokomponentnom</a:t>
            </a:r>
            <a:r>
              <a:rPr lang="hr-HR" sz="2000" dirty="0" smtClean="0"/>
              <a:t> podsustavu C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S-C</a:t>
            </a:r>
            <a:r>
              <a:rPr lang="hr-HR" sz="2000" baseline="-25000" dirty="0" smtClean="0"/>
              <a:t>12</a:t>
            </a:r>
            <a:r>
              <a:rPr lang="hr-HR" sz="2000" dirty="0" smtClean="0"/>
              <a:t>A</a:t>
            </a:r>
            <a:r>
              <a:rPr lang="hr-HR" sz="2000" baseline="-25000" dirty="0" smtClean="0"/>
              <a:t>7</a:t>
            </a:r>
            <a:r>
              <a:rPr lang="hr-HR" sz="2000" dirty="0" smtClean="0"/>
              <a:t>-CA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)=49.5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)=43.7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)=6.8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9.5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43.7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6.8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.6511574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4852941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=19.4930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=63.1632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=17.3438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 smtClean="0"/>
                  <a:t>Iz 44.1176 g </a:t>
                </a:r>
                <a:r>
                  <a:rPr lang="hr-HR" sz="2400" dirty="0" err="1" smtClean="0"/>
                  <a:t>taline</a:t>
                </a:r>
                <a:r>
                  <a:rPr lang="hr-HR" sz="2400" dirty="0" smtClean="0"/>
                  <a:t> nastaje: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44.1176∗0.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19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930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=8.5998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=44.1176∗63.1632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=27.8661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=44.1176∗17.3438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=7.6517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111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400" dirty="0" smtClean="0"/>
                  <a:t>Prije kristalizacije </a:t>
                </a:r>
                <a:r>
                  <a:rPr lang="hr-HR" sz="2400" dirty="0" err="1" smtClean="0"/>
                  <a:t>taline</a:t>
                </a:r>
                <a:r>
                  <a:rPr lang="hr-HR" sz="2400" dirty="0" smtClean="0"/>
                  <a:t> imamo:</a:t>
                </a: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 1176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=25.5455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=30.3369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Iz 44.1176 g </a:t>
                </a:r>
                <a:r>
                  <a:rPr lang="hr-HR" sz="2400" dirty="0" err="1"/>
                  <a:t>taline</a:t>
                </a:r>
                <a:r>
                  <a:rPr lang="hr-HR" sz="2400" dirty="0"/>
                  <a:t> nastaje: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=44.1176∗0.194930=8.5998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=44.1176∗63.1632=27.8661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=44.1176∗17.3438=7.6517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 smtClean="0"/>
                  <a:t>Nakon kristalizacije </a:t>
                </a:r>
                <a:r>
                  <a:rPr lang="hr-HR" sz="2400" dirty="0" err="1" smtClean="0"/>
                  <a:t>taline</a:t>
                </a:r>
                <a:r>
                  <a:rPr lang="hr-HR" sz="2400" dirty="0" smtClean="0"/>
                  <a:t> sastava E (temperatura &lt; 1335°C):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.5998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25.5455+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27.8661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=53.4116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30.3369+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7.6517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=37.9886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hr-HR" sz="2400" i="1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 smtClean="0"/>
                  <a:t>Ukupno 100 g !, upravo jednako kao što je izračunato na </a:t>
                </a:r>
                <a:r>
                  <a:rPr lang="hr-HR" sz="2400" dirty="0" err="1" smtClean="0"/>
                  <a:t>slide</a:t>
                </a:r>
                <a:r>
                  <a:rPr lang="hr-HR" sz="2400" dirty="0" smtClean="0"/>
                  <a:t> 9!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111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0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******* SLIDE </a:t>
            </a:r>
            <a:r>
              <a:rPr lang="hr-HR" sz="2000" b="1" dirty="0"/>
              <a:t>9 ******* </a:t>
            </a:r>
            <a:r>
              <a:rPr lang="hr-HR" sz="2000" b="1" dirty="0" smtClean="0"/>
              <a:t>SLIDE 9 ******* </a:t>
            </a:r>
            <a:r>
              <a:rPr lang="hr-HR" sz="2000" b="1" dirty="0"/>
              <a:t>SLIDE 9 *******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)=45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)=52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)=3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.6511574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4852941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=8.60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=53.41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=37.99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r>
                  <a:rPr lang="hr-HR" sz="2400" b="1" dirty="0"/>
                  <a:t>******* SLIDE 9 </a:t>
                </a:r>
                <a:r>
                  <a:rPr lang="hr-HR" sz="2400" b="1" dirty="0" smtClean="0"/>
                  <a:t>*******  SLIDE 9     </a:t>
                </a:r>
                <a:r>
                  <a:rPr lang="hr-HR" sz="2400" b="1" dirty="0"/>
                  <a:t>******* SLIDE 9 *******</a:t>
                </a: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111" t="-852" b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9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Novi početni sastav</a:t>
            </a:r>
            <a:r>
              <a:rPr lang="hr-HR" dirty="0" smtClean="0"/>
              <a:t> je još bogatiji na SiO</a:t>
            </a:r>
            <a:r>
              <a:rPr lang="hr-HR" baseline="-25000" dirty="0" smtClean="0"/>
              <a:t>2</a:t>
            </a:r>
            <a:r>
              <a:rPr lang="hr-HR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9489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5937" y="38517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2339752" y="3292241"/>
            <a:ext cx="5351440" cy="228216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2320702" y="3272284"/>
            <a:ext cx="0" cy="30252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39929" y="3292241"/>
            <a:ext cx="1421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 smtClean="0">
                <a:solidFill>
                  <a:srgbClr val="FF0000"/>
                </a:solidFill>
              </a:rPr>
              <a:t>44% 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50% Al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O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</a:p>
          <a:p>
            <a:pPr lvl="0"/>
            <a:r>
              <a:rPr lang="hr-HR" b="1" dirty="0" smtClean="0">
                <a:solidFill>
                  <a:srgbClr val="FF0000"/>
                </a:solidFill>
              </a:rPr>
              <a:t>6% 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0"/>
            <a:ext cx="5220072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4686" y="116632"/>
            <a:ext cx="412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hr-HR" dirty="0" smtClean="0">
                <a:solidFill>
                  <a:srgbClr val="FF0000"/>
                </a:solidFill>
              </a:rPr>
              <a:t>1480 °C (</a:t>
            </a:r>
            <a:r>
              <a:rPr lang="hr-HR" dirty="0" err="1" smtClean="0">
                <a:solidFill>
                  <a:srgbClr val="FF0000"/>
                </a:solidFill>
              </a:rPr>
              <a:t>talina</a:t>
            </a:r>
            <a:r>
              <a:rPr lang="hr-HR" dirty="0" smtClean="0">
                <a:solidFill>
                  <a:srgbClr val="FF0000"/>
                </a:solidFill>
              </a:rPr>
              <a:t> „o”)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</a:t>
            </a:r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Ca</a:t>
            </a:r>
            <a:r>
              <a:rPr lang="hr-HR" dirty="0" smtClean="0">
                <a:solidFill>
                  <a:srgbClr val="FF0000"/>
                </a:solidFill>
              </a:rPr>
              <a:t>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4 </a:t>
            </a:r>
            <a:r>
              <a:rPr lang="hr-HR" dirty="0" smtClean="0">
                <a:solidFill>
                  <a:srgbClr val="FF0000"/>
                </a:solidFill>
              </a:rPr>
              <a:t>(s)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9712" y="3430741"/>
            <a:ext cx="52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2311" y="1569566"/>
            <a:ext cx="3431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Primjenom pravila poluge moguće je odrediti </a:t>
            </a:r>
            <a:r>
              <a:rPr lang="hr-HR" b="1" dirty="0" err="1" smtClean="0"/>
              <a:t>maseni</a:t>
            </a:r>
            <a:r>
              <a:rPr lang="hr-HR" b="1" dirty="0" smtClean="0"/>
              <a:t> udio </a:t>
            </a:r>
            <a:r>
              <a:rPr lang="hr-HR" b="1" dirty="0" smtClean="0">
                <a:solidFill>
                  <a:srgbClr val="FF0000"/>
                </a:solidFill>
              </a:rPr>
              <a:t>CA(s)</a:t>
            </a:r>
            <a:r>
              <a:rPr lang="hr-HR" b="1" dirty="0" smtClean="0"/>
              <a:t>, 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S(s)</a:t>
            </a:r>
            <a:r>
              <a:rPr lang="hr-HR" b="1" dirty="0" smtClean="0"/>
              <a:t> i </a:t>
            </a:r>
            <a:r>
              <a:rPr lang="hr-HR" b="1" dirty="0" err="1" smtClean="0">
                <a:solidFill>
                  <a:srgbClr val="0070C0"/>
                </a:solidFill>
              </a:rPr>
              <a:t>taline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r>
              <a:rPr lang="hr-HR" b="1" dirty="0" err="1" smtClean="0"/>
              <a:t>L</a:t>
            </a:r>
            <a:r>
              <a:rPr lang="hr-HR" b="1" dirty="0" smtClean="0"/>
              <a:t>.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59958" y="2824473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8222" y="485964"/>
            <a:ext cx="4920282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1</a:t>
            </a:r>
            <a:r>
              <a:rPr lang="hr-HR" sz="1600" dirty="0" smtClean="0">
                <a:solidFill>
                  <a:srgbClr val="0070C0"/>
                </a:solidFill>
              </a:rPr>
              <a:t> 49%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 smtClean="0">
                <a:solidFill>
                  <a:srgbClr val="0070C0"/>
                </a:solidFill>
              </a:rPr>
              <a:t>, 6.41% 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 , </a:t>
            </a:r>
            <a:r>
              <a:rPr lang="hr-HR" sz="1600" i="1" dirty="0" smtClean="0">
                <a:solidFill>
                  <a:srgbClr val="0070C0"/>
                </a:solidFill>
              </a:rPr>
              <a:t>w</a:t>
            </a:r>
            <a:r>
              <a:rPr lang="hr-HR" sz="1600" dirty="0" smtClean="0">
                <a:solidFill>
                  <a:srgbClr val="0070C0"/>
                </a:solidFill>
              </a:rPr>
              <a:t>(CA)=0.0644,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 smtClean="0">
                <a:solidFill>
                  <a:srgbClr val="0070C0"/>
                </a:solidFill>
                <a:sym typeface="Symbol"/>
              </a:rPr>
              <a:t></a:t>
            </a:r>
            <a:r>
              <a:rPr lang="hr-HR" sz="1600" dirty="0" smtClean="0">
                <a:solidFill>
                  <a:srgbClr val="0070C0"/>
                </a:solidFill>
              </a:rPr>
              <a:t>1475 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 48%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6.83% 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0.1211,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1450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 smtClean="0">
                <a:solidFill>
                  <a:srgbClr val="0070C0"/>
                </a:solidFill>
              </a:rPr>
              <a:t> 47%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7.24% 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0.1713,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1440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4</a:t>
            </a:r>
            <a:r>
              <a:rPr lang="hr-HR" sz="1600" dirty="0" smtClean="0">
                <a:solidFill>
                  <a:srgbClr val="0070C0"/>
                </a:solidFill>
              </a:rPr>
              <a:t> 46%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7.65% 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0.2160,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1425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5</a:t>
            </a:r>
            <a:r>
              <a:rPr lang="hr-HR" sz="1600" dirty="0" smtClean="0">
                <a:solidFill>
                  <a:srgbClr val="0070C0"/>
                </a:solidFill>
              </a:rPr>
              <a:t> 45%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8.07% 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0.2562,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1415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6</a:t>
            </a:r>
            <a:r>
              <a:rPr lang="hr-HR" sz="1600" dirty="0" smtClean="0">
                <a:solidFill>
                  <a:srgbClr val="0070C0"/>
                </a:solidFill>
              </a:rPr>
              <a:t> 44% </a:t>
            </a:r>
            <a:r>
              <a:rPr lang="hr-HR" sz="1600" dirty="0">
                <a:solidFill>
                  <a:srgbClr val="0070C0"/>
                </a:solidFill>
              </a:rPr>
              <a:t>Al</a:t>
            </a:r>
            <a:r>
              <a:rPr lang="hr-HR" sz="1600" baseline="-25000" dirty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baseline="-25000" dirty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8.48</a:t>
            </a:r>
            <a:r>
              <a:rPr lang="hr-HR" sz="1600" dirty="0">
                <a:solidFill>
                  <a:srgbClr val="0070C0"/>
                </a:solidFill>
              </a:rPr>
              <a:t>% SiO</a:t>
            </a:r>
            <a:r>
              <a:rPr lang="hr-HR" sz="1600" baseline="-25000" dirty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0.2924, </a:t>
            </a:r>
            <a:r>
              <a:rPr lang="hr-HR" sz="1600" i="1" dirty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1403 </a:t>
            </a:r>
            <a:r>
              <a:rPr lang="hr-HR" sz="1600" dirty="0">
                <a:solidFill>
                  <a:srgbClr val="0070C0"/>
                </a:solidFill>
              </a:rPr>
              <a:t>°</a:t>
            </a:r>
            <a:r>
              <a:rPr lang="hr-HR" sz="1600" dirty="0" smtClean="0">
                <a:solidFill>
                  <a:srgbClr val="0070C0"/>
                </a:solidFill>
              </a:rPr>
              <a:t>C</a:t>
            </a: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b="1" baseline="-25000" dirty="0" smtClean="0">
                <a:solidFill>
                  <a:srgbClr val="0070C0"/>
                </a:solidFill>
              </a:rPr>
              <a:t>7</a:t>
            </a:r>
            <a:r>
              <a:rPr lang="hr-HR" sz="1600" dirty="0" smtClean="0">
                <a:solidFill>
                  <a:srgbClr val="0070C0"/>
                </a:solidFill>
              </a:rPr>
              <a:t> 43% </a:t>
            </a:r>
            <a:r>
              <a:rPr lang="hr-HR" sz="1600" dirty="0">
                <a:solidFill>
                  <a:srgbClr val="0070C0"/>
                </a:solidFill>
              </a:rPr>
              <a:t>Al</a:t>
            </a:r>
            <a:r>
              <a:rPr lang="hr-HR" sz="1600" baseline="-25000" dirty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O</a:t>
            </a:r>
            <a:r>
              <a:rPr lang="hr-HR" sz="1600" baseline="-25000" dirty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8.89% </a:t>
            </a:r>
            <a:r>
              <a:rPr lang="hr-HR" sz="1600" dirty="0">
                <a:solidFill>
                  <a:srgbClr val="0070C0"/>
                </a:solidFill>
              </a:rPr>
              <a:t>SiO</a:t>
            </a:r>
            <a:r>
              <a:rPr lang="hr-HR" sz="1600" baseline="-25000" dirty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0.3253, </a:t>
            </a:r>
            <a:r>
              <a:rPr lang="hr-HR" sz="1600" i="1" dirty="0">
                <a:solidFill>
                  <a:srgbClr val="0070C0"/>
                </a:solidFill>
              </a:rPr>
              <a:t>T</a:t>
            </a:r>
            <a:r>
              <a:rPr lang="hr-HR" sz="1600" i="1" dirty="0">
                <a:solidFill>
                  <a:srgbClr val="0070C0"/>
                </a:solidFill>
                <a:sym typeface="Symbol"/>
              </a:rPr>
              <a:t>  </a:t>
            </a:r>
            <a:r>
              <a:rPr lang="hr-HR" sz="1600" dirty="0" smtClean="0">
                <a:solidFill>
                  <a:srgbClr val="0070C0"/>
                </a:solidFill>
              </a:rPr>
              <a:t>1385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r>
              <a:rPr lang="hr-HR" sz="1600" b="1" dirty="0" smtClean="0">
                <a:solidFill>
                  <a:srgbClr val="0070C0"/>
                </a:solidFill>
              </a:rPr>
              <a:t>L</a:t>
            </a:r>
            <a:r>
              <a:rPr lang="hr-HR" sz="1600" dirty="0" smtClean="0">
                <a:solidFill>
                  <a:srgbClr val="0070C0"/>
                </a:solidFill>
              </a:rPr>
              <a:t>  42.3% Al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 smtClean="0">
                <a:solidFill>
                  <a:srgbClr val="0070C0"/>
                </a:solidFill>
              </a:rPr>
              <a:t>O</a:t>
            </a:r>
            <a:r>
              <a:rPr lang="hr-HR" sz="1600" baseline="-25000" dirty="0" smtClean="0">
                <a:solidFill>
                  <a:srgbClr val="0070C0"/>
                </a:solidFill>
              </a:rPr>
              <a:t>3</a:t>
            </a:r>
            <a:r>
              <a:rPr lang="hr-HR" sz="1600" dirty="0">
                <a:solidFill>
                  <a:srgbClr val="0070C0"/>
                </a:solidFill>
              </a:rPr>
              <a:t>, </a:t>
            </a:r>
            <a:r>
              <a:rPr lang="hr-HR" sz="1600" dirty="0" smtClean="0">
                <a:solidFill>
                  <a:srgbClr val="0070C0"/>
                </a:solidFill>
              </a:rPr>
              <a:t>9.18</a:t>
            </a:r>
            <a:r>
              <a:rPr lang="hr-HR" sz="1600" dirty="0">
                <a:solidFill>
                  <a:srgbClr val="0070C0"/>
                </a:solidFill>
              </a:rPr>
              <a:t>% </a:t>
            </a:r>
            <a:r>
              <a:rPr lang="hr-HR" sz="1600" dirty="0" smtClean="0">
                <a:solidFill>
                  <a:srgbClr val="0070C0"/>
                </a:solidFill>
              </a:rPr>
              <a:t>SiO</a:t>
            </a:r>
            <a:r>
              <a:rPr lang="hr-HR" sz="1600" baseline="-25000" dirty="0" smtClean="0">
                <a:solidFill>
                  <a:srgbClr val="0070C0"/>
                </a:solidFill>
              </a:rPr>
              <a:t>2</a:t>
            </a:r>
            <a:r>
              <a:rPr lang="hr-HR" sz="1600" dirty="0">
                <a:solidFill>
                  <a:srgbClr val="0070C0"/>
                </a:solidFill>
              </a:rPr>
              <a:t> , </a:t>
            </a:r>
            <a:r>
              <a:rPr lang="hr-HR" sz="1600" i="1" dirty="0">
                <a:solidFill>
                  <a:srgbClr val="0070C0"/>
                </a:solidFill>
              </a:rPr>
              <a:t>w</a:t>
            </a:r>
            <a:r>
              <a:rPr lang="hr-HR" sz="1600" dirty="0">
                <a:solidFill>
                  <a:srgbClr val="0070C0"/>
                </a:solidFill>
              </a:rPr>
              <a:t>(CA)=</a:t>
            </a:r>
            <a:r>
              <a:rPr lang="hr-HR" sz="1600" dirty="0" smtClean="0">
                <a:solidFill>
                  <a:srgbClr val="0070C0"/>
                </a:solidFill>
              </a:rPr>
              <a:t>0.3466, </a:t>
            </a:r>
            <a:r>
              <a:rPr lang="hr-HR" sz="1600" i="1" dirty="0" smtClean="0">
                <a:solidFill>
                  <a:srgbClr val="0070C0"/>
                </a:solidFill>
              </a:rPr>
              <a:t>T</a:t>
            </a:r>
            <a:r>
              <a:rPr lang="hr-HR" sz="1600" i="1" dirty="0" smtClean="0">
                <a:solidFill>
                  <a:srgbClr val="0070C0"/>
                </a:solidFill>
                <a:sym typeface="Symbol"/>
              </a:rPr>
              <a:t> </a:t>
            </a:r>
            <a:r>
              <a:rPr lang="hr-HR" sz="1600" dirty="0" smtClean="0">
                <a:solidFill>
                  <a:srgbClr val="0070C0"/>
                </a:solidFill>
              </a:rPr>
              <a:t>1374 </a:t>
            </a:r>
            <a:r>
              <a:rPr lang="hr-HR" sz="1600" dirty="0">
                <a:solidFill>
                  <a:srgbClr val="0070C0"/>
                </a:solidFill>
              </a:rPr>
              <a:t>°C</a:t>
            </a:r>
            <a:endParaRPr lang="hr-HR" sz="1600" baseline="-25000" dirty="0">
              <a:solidFill>
                <a:srgbClr val="0070C0"/>
              </a:solidFill>
            </a:endParaRPr>
          </a:p>
          <a:p>
            <a:endParaRPr lang="hr-HR" sz="1600" baseline="-250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0334" y="2064038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&lt;</a:t>
            </a:r>
            <a:r>
              <a:rPr lang="hr-HR" dirty="0" smtClean="0">
                <a:sym typeface="Symbol"/>
              </a:rPr>
              <a:t></a:t>
            </a:r>
            <a:r>
              <a:rPr lang="hr-HR" dirty="0" smtClean="0"/>
              <a:t>1374°C</a:t>
            </a:r>
          </a:p>
          <a:p>
            <a:r>
              <a:rPr lang="hr-HR" b="1" dirty="0" smtClean="0"/>
              <a:t>L + CaAl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4</a:t>
            </a:r>
            <a:r>
              <a:rPr lang="hr-HR" b="1" dirty="0" smtClean="0"/>
              <a:t> (s) + 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 (s)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4399" y="637064"/>
            <a:ext cx="139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49% </a:t>
            </a:r>
            <a:r>
              <a:rPr lang="hr-HR" b="1" dirty="0" err="1"/>
              <a:t>CaO</a:t>
            </a:r>
            <a:endParaRPr lang="en-US" b="1" dirty="0"/>
          </a:p>
          <a:p>
            <a:r>
              <a:rPr lang="hr-HR" b="1" dirty="0"/>
              <a:t>43% Al</a:t>
            </a:r>
            <a:r>
              <a:rPr lang="hr-HR" b="1" baseline="-25000" dirty="0"/>
              <a:t>2</a:t>
            </a:r>
            <a:r>
              <a:rPr lang="hr-HR" b="1" dirty="0"/>
              <a:t>O</a:t>
            </a:r>
            <a:r>
              <a:rPr lang="hr-HR" b="1" baseline="-25000" dirty="0"/>
              <a:t>3</a:t>
            </a:r>
          </a:p>
          <a:p>
            <a:r>
              <a:rPr lang="hr-HR" b="1" dirty="0" smtClean="0"/>
              <a:t>8% SiO</a:t>
            </a:r>
            <a:r>
              <a:rPr lang="hr-HR" b="1" baseline="-25000" dirty="0" smtClean="0"/>
              <a:t>2</a:t>
            </a:r>
            <a:endParaRPr lang="hr-HR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9002" y="2507411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Početni sastav </a:t>
            </a:r>
            <a:r>
              <a:rPr lang="hr-HR" dirty="0" smtClean="0">
                <a:solidFill>
                  <a:srgbClr val="FF0000"/>
                </a:solidFill>
              </a:rPr>
              <a:t>„o”</a:t>
            </a:r>
            <a:r>
              <a:rPr lang="hr-HR" dirty="0" smtClean="0"/>
              <a:t> nalazi se unutar trokuta</a:t>
            </a:r>
          </a:p>
          <a:p>
            <a:r>
              <a:rPr lang="hr-HR" dirty="0" smtClean="0"/>
              <a:t>C</a:t>
            </a:r>
            <a:r>
              <a:rPr lang="hr-HR" baseline="-25000" dirty="0" smtClean="0"/>
              <a:t>2</a:t>
            </a:r>
            <a:r>
              <a:rPr lang="hr-HR" dirty="0"/>
              <a:t>S</a:t>
            </a:r>
            <a:r>
              <a:rPr lang="hr-HR" dirty="0" smtClean="0"/>
              <a:t>-L-CA.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-252536" y="1772816"/>
            <a:ext cx="2592288" cy="18019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3574806"/>
            <a:ext cx="5351438" cy="19995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08520" y="836712"/>
            <a:ext cx="7799710" cy="47376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339932" y="3561638"/>
            <a:ext cx="3744236" cy="10129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 flipV="1">
            <a:off x="-1260648" y="637064"/>
            <a:ext cx="6276120" cy="39375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1284399" y="2830576"/>
            <a:ext cx="6406793" cy="27578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99364" y="371703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.L</a:t>
            </a:r>
            <a:r>
              <a:rPr lang="hr-HR" b="1" baseline="-25000" dirty="0" smtClean="0">
                <a:solidFill>
                  <a:srgbClr val="0070C0"/>
                </a:solidFill>
              </a:rPr>
              <a:t>1</a:t>
            </a:r>
            <a:endParaRPr lang="en-US" sz="1050" b="1" baseline="-250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3618314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.L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endParaRPr lang="en-US" sz="1050" b="1" baseline="-250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9401" y="351147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.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b="1" baseline="-25000" dirty="0" smtClean="0">
                <a:solidFill>
                  <a:srgbClr val="0070C0"/>
                </a:solidFill>
              </a:rPr>
              <a:t>3</a:t>
            </a:r>
            <a:endParaRPr lang="en-US" sz="1050" b="1" baseline="-250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7250" y="341099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.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b="1" baseline="-25000" dirty="0" smtClean="0">
                <a:solidFill>
                  <a:srgbClr val="0070C0"/>
                </a:solidFill>
              </a:rPr>
              <a:t>4</a:t>
            </a:r>
            <a:endParaRPr lang="en-US" sz="1050" b="1" baseline="-25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5099" y="3311111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.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b="1" baseline="-25000" dirty="0" smtClean="0">
                <a:solidFill>
                  <a:srgbClr val="0070C0"/>
                </a:solidFill>
              </a:rPr>
              <a:t>5</a:t>
            </a:r>
            <a:endParaRPr lang="en-US" sz="1050" b="1" baseline="-25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0636" y="3212976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17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 animBg="1"/>
      <p:bldP spid="28" grpId="0"/>
      <p:bldP spid="32" grpId="0"/>
      <p:bldP spid="33" grpId="0"/>
      <p:bldP spid="34" grpId="0"/>
      <p:bldP spid="31" grpId="0"/>
      <p:bldP spid="35" grpId="0"/>
      <p:bldP spid="37" grpId="0"/>
      <p:bldP spid="41" grpId="0"/>
      <p:bldP spid="38" grpId="0"/>
      <p:bldP spid="11" grpId="0"/>
      <p:bldP spid="12" grpId="0"/>
      <p:bldP spid="13" grpId="0"/>
      <p:bldP spid="1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)=44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)=6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L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.49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65115739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0.43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0.08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0.34884261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=50.88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=5.53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=43.59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1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797" r="32279" b="6481"/>
          <a:stretch/>
        </p:blipFill>
        <p:spPr bwMode="auto">
          <a:xfrm>
            <a:off x="827584" y="0"/>
            <a:ext cx="703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12351" r="2738" b="5655"/>
          <a:stretch/>
        </p:blipFill>
        <p:spPr bwMode="auto">
          <a:xfrm>
            <a:off x="-36512" y="-27384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9180" y="1115452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124744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8691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2950" y="4879826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12160" y="527466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6772" y="5055567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128" y="5056495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.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462332" y="5147553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.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10014" y="4687093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87316" y="518757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21789" y="5138028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5078" y="4825613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4604935"/>
            <a:ext cx="2927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/>
              <a:t>Eutektička</a:t>
            </a:r>
            <a:r>
              <a:rPr lang="hr-HR" dirty="0"/>
              <a:t> točka pri 1335 °C</a:t>
            </a:r>
          </a:p>
          <a:p>
            <a:r>
              <a:rPr lang="hr-HR" dirty="0"/>
              <a:t>Sastav:	</a:t>
            </a:r>
            <a:r>
              <a:rPr lang="hr-HR" dirty="0" smtClean="0"/>
              <a:t>49.5% </a:t>
            </a:r>
            <a:r>
              <a:rPr lang="hr-HR" dirty="0"/>
              <a:t>mas. </a:t>
            </a:r>
            <a:r>
              <a:rPr lang="hr-HR" dirty="0" err="1"/>
              <a:t>CaO</a:t>
            </a:r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43.7% </a:t>
            </a:r>
            <a:r>
              <a:rPr lang="hr-HR" dirty="0"/>
              <a:t>mas. Al</a:t>
            </a:r>
            <a:r>
              <a:rPr lang="hr-HR" baseline="-25000" dirty="0"/>
              <a:t>2</a:t>
            </a:r>
            <a:r>
              <a:rPr lang="hr-HR" dirty="0"/>
              <a:t>O</a:t>
            </a:r>
            <a:r>
              <a:rPr lang="hr-HR" baseline="-25000" dirty="0"/>
              <a:t>3</a:t>
            </a:r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6.8</a:t>
            </a:r>
            <a:r>
              <a:rPr lang="hr-HR" dirty="0"/>
              <a:t>% mas. SiO</a:t>
            </a:r>
            <a:r>
              <a:rPr lang="hr-HR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65564" y="3308791"/>
            <a:ext cx="303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/>
              <a:t>Peritektička</a:t>
            </a:r>
            <a:r>
              <a:rPr lang="hr-HR" dirty="0"/>
              <a:t> točka pri 1380 °C</a:t>
            </a:r>
          </a:p>
          <a:p>
            <a:r>
              <a:rPr lang="hr-HR" dirty="0"/>
              <a:t>Sastav:	48.3% mas. </a:t>
            </a:r>
            <a:r>
              <a:rPr lang="hr-HR" dirty="0" err="1"/>
              <a:t>CaO</a:t>
            </a:r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42.1</a:t>
            </a:r>
            <a:r>
              <a:rPr lang="hr-HR" dirty="0"/>
              <a:t>% mas. Al</a:t>
            </a:r>
            <a:r>
              <a:rPr lang="hr-HR" baseline="-25000" dirty="0"/>
              <a:t>2</a:t>
            </a:r>
            <a:r>
              <a:rPr lang="hr-HR" dirty="0"/>
              <a:t>O</a:t>
            </a:r>
            <a:r>
              <a:rPr lang="hr-HR" baseline="-25000" dirty="0"/>
              <a:t>3</a:t>
            </a:r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9.6</a:t>
            </a:r>
            <a:r>
              <a:rPr lang="hr-HR" dirty="0"/>
              <a:t>% mas. SiO</a:t>
            </a:r>
            <a:r>
              <a:rPr lang="hr-HR" baseline="-25000" dirty="0"/>
              <a:t>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914170" y="5205099"/>
            <a:ext cx="530038" cy="24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08104" y="4437112"/>
            <a:ext cx="259457" cy="6784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Koliko ima </a:t>
            </a:r>
            <a:r>
              <a:rPr lang="hr-HR" sz="2000" dirty="0" err="1" smtClean="0"/>
              <a:t>taline</a:t>
            </a:r>
            <a:r>
              <a:rPr lang="hr-HR" sz="2000" dirty="0" smtClean="0"/>
              <a:t> sastava E neposredno prije kristalizacije?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)=44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)=50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)=6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L(E)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.495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65115739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0.437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0.068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0.34884261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=41.50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=9.11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=49.39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 sustava jednadžbi…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0.495 </a:t>
            </a:r>
            <a:r>
              <a:rPr lang="es-ES" dirty="0"/>
              <a:t>x + 0.651157 y + 0.354839 z </a:t>
            </a:r>
            <a:r>
              <a:rPr lang="es-ES" dirty="0" smtClean="0"/>
              <a:t>= 44</a:t>
            </a:r>
            <a:endParaRPr lang="hr-HR" dirty="0" smtClean="0"/>
          </a:p>
          <a:p>
            <a:pPr marL="0" indent="0">
              <a:buNone/>
            </a:pPr>
            <a:r>
              <a:rPr lang="es-ES" dirty="0" smtClean="0"/>
              <a:t>0.437 </a:t>
            </a:r>
            <a:r>
              <a:rPr lang="es-ES" dirty="0"/>
              <a:t>x </a:t>
            </a:r>
            <a:r>
              <a:rPr lang="hr-HR" dirty="0" smtClean="0"/>
              <a:t>                        </a:t>
            </a:r>
            <a:r>
              <a:rPr lang="es-ES" dirty="0" smtClean="0"/>
              <a:t>+ </a:t>
            </a:r>
            <a:r>
              <a:rPr lang="es-ES" dirty="0"/>
              <a:t>0.645161 z </a:t>
            </a:r>
            <a:r>
              <a:rPr lang="es-ES" dirty="0" smtClean="0"/>
              <a:t>= 50</a:t>
            </a:r>
            <a:endParaRPr lang="hr-HR" dirty="0" smtClean="0"/>
          </a:p>
          <a:p>
            <a:pPr marL="0" indent="0">
              <a:buNone/>
            </a:pPr>
            <a:r>
              <a:rPr lang="es-ES" dirty="0" smtClean="0"/>
              <a:t>0.068 </a:t>
            </a:r>
            <a:r>
              <a:rPr lang="es-ES" dirty="0"/>
              <a:t>x + 0.348843 y </a:t>
            </a:r>
            <a:r>
              <a:rPr lang="hr-HR" dirty="0" smtClean="0"/>
              <a:t>                        </a:t>
            </a:r>
            <a:r>
              <a:rPr lang="es-ES" dirty="0" smtClean="0"/>
              <a:t>= 6</a:t>
            </a:r>
            <a:endParaRPr lang="hr-HR" dirty="0" smtClean="0"/>
          </a:p>
          <a:p>
            <a:r>
              <a:rPr lang="en-US" dirty="0" smtClean="0"/>
              <a:t>x </a:t>
            </a:r>
            <a:r>
              <a:rPr lang="en-US" dirty="0"/>
              <a:t>= </a:t>
            </a:r>
            <a:r>
              <a:rPr lang="en-US" dirty="0" smtClean="0"/>
              <a:t>41.4992</a:t>
            </a:r>
            <a:endParaRPr lang="hr-HR" dirty="0" smtClean="0"/>
          </a:p>
          <a:p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9.11028</a:t>
            </a:r>
            <a:endParaRPr lang="hr-HR" dirty="0" smtClean="0"/>
          </a:p>
          <a:p>
            <a:r>
              <a:rPr lang="en-US" dirty="0" smtClean="0"/>
              <a:t>z </a:t>
            </a:r>
            <a:r>
              <a:rPr lang="en-US" dirty="0"/>
              <a:t>= 49.3905</a:t>
            </a:r>
          </a:p>
        </p:txBody>
      </p:sp>
    </p:spTree>
    <p:extLst>
      <p:ext uri="{BB962C8B-B14F-4D97-AF65-F5344CB8AC3E}">
        <p14:creationId xmlns:p14="http://schemas.microsoft.com/office/powerpoint/2010/main" val="33675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Novi sastav</a:t>
            </a:r>
            <a:r>
              <a:rPr lang="hr-HR" dirty="0" smtClean="0"/>
              <a:t> nalazi se u polju primarne kristalizacije </a:t>
            </a:r>
            <a:r>
              <a:rPr lang="hr-HR" dirty="0" err="1" smtClean="0"/>
              <a:t>CaO</a:t>
            </a:r>
            <a:r>
              <a:rPr lang="hr-HR" dirty="0" smtClean="0"/>
              <a:t>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6"/>
            <a:ext cx="8501385" cy="6801109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491922" y="4177658"/>
            <a:ext cx="2808312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83768" y="5013176"/>
            <a:ext cx="1026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78% </a:t>
            </a:r>
            <a:r>
              <a:rPr lang="hr-HR" dirty="0" err="1"/>
              <a:t>CaO</a:t>
            </a:r>
            <a:endParaRPr lang="en-US" dirty="0"/>
          </a:p>
          <a:p>
            <a:r>
              <a:rPr lang="hr-HR" dirty="0"/>
              <a:t>8% Al</a:t>
            </a:r>
            <a:r>
              <a:rPr lang="hr-HR" baseline="-25000" dirty="0"/>
              <a:t>2</a:t>
            </a:r>
            <a:r>
              <a:rPr lang="hr-HR" dirty="0"/>
              <a:t>O</a:t>
            </a:r>
            <a:r>
              <a:rPr lang="hr-HR" baseline="-25000" dirty="0"/>
              <a:t>3</a:t>
            </a:r>
          </a:p>
          <a:p>
            <a:r>
              <a:rPr lang="hr-HR" dirty="0" smtClean="0"/>
              <a:t>14% SiO</a:t>
            </a:r>
            <a:r>
              <a:rPr lang="hr-HR" baseline="-25000" dirty="0" smtClean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5669" y="45513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32890" y="3212976"/>
            <a:ext cx="554462" cy="3283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91680" y="4293096"/>
            <a:ext cx="4104456" cy="2188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56750" y="616530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.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2204864"/>
            <a:ext cx="256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(C</a:t>
            </a:r>
            <a:r>
              <a:rPr lang="hr-HR" baseline="-25000" dirty="0" smtClean="0"/>
              <a:t>3</a:t>
            </a:r>
            <a:r>
              <a:rPr lang="hr-HR" dirty="0" smtClean="0"/>
              <a:t>S)=(</a:t>
            </a:r>
            <a:r>
              <a:rPr lang="hr-HR" dirty="0" smtClean="0">
                <a:solidFill>
                  <a:srgbClr val="FF0000"/>
                </a:solidFill>
              </a:rPr>
              <a:t>A…o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A…C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dirty="0" smtClean="0"/>
              <a:t>)</a:t>
            </a:r>
            <a:endParaRPr lang="hr-HR" baseline="-25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09149" y="2564904"/>
            <a:ext cx="2678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(C</a:t>
            </a:r>
            <a:r>
              <a:rPr lang="hr-HR" baseline="-25000" dirty="0" smtClean="0"/>
              <a:t>3</a:t>
            </a:r>
            <a:r>
              <a:rPr lang="hr-HR" dirty="0"/>
              <a:t>A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B…o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B…C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)</a:t>
            </a:r>
            <a:endParaRPr lang="hr-HR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5356" y="3429000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dirty="0" err="1" smtClean="0"/>
              <a:t>CaO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C…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 smtClean="0"/>
              <a:t>)</a:t>
            </a:r>
            <a:endParaRPr lang="hr-HR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407095" y="4062102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B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8270" y="393439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. 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)=78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)=8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)=14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err="1" smtClean="0">
                    <a:solidFill>
                      <a:srgbClr val="FF0000"/>
                    </a:solidFill>
                  </a:rPr>
                  <a:t>3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dirty="0" smtClean="0"/>
                  <a:t> i </a:t>
                </a:r>
                <a:r>
                  <a:rPr lang="hr-HR" sz="2400" dirty="0" err="1" smtClean="0"/>
                  <a:t>CaO</a:t>
                </a:r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.736837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0.622641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0.377358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=53.1992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=21.2000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=25.6009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1"/>
            <a:ext cx="8568952" cy="68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 r="24459"/>
          <a:stretch/>
        </p:blipFill>
        <p:spPr>
          <a:xfrm>
            <a:off x="0" y="48993"/>
            <a:ext cx="8676456" cy="6809008"/>
          </a:xfrm>
        </p:spPr>
      </p:pic>
      <p:sp>
        <p:nvSpPr>
          <p:cNvPr id="3" name="TextBox 2"/>
          <p:cNvSpPr txBox="1"/>
          <p:nvPr/>
        </p:nvSpPr>
        <p:spPr>
          <a:xfrm>
            <a:off x="3340035" y="38103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1736" y="4616379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78% </a:t>
            </a:r>
            <a:r>
              <a:rPr lang="hr-HR" dirty="0" err="1"/>
              <a:t>CaO</a:t>
            </a:r>
            <a:endParaRPr lang="en-US" dirty="0"/>
          </a:p>
          <a:p>
            <a:r>
              <a:rPr lang="hr-HR" dirty="0" smtClean="0"/>
              <a:t>8% 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</a:p>
          <a:p>
            <a:r>
              <a:rPr lang="hr-HR" dirty="0"/>
              <a:t>14% </a:t>
            </a:r>
            <a:r>
              <a:rPr lang="hr-HR" dirty="0" smtClean="0"/>
              <a:t>SiO</a:t>
            </a:r>
            <a:r>
              <a:rPr lang="hr-HR" baseline="-25000" dirty="0" smtClean="0"/>
              <a:t>2</a:t>
            </a:r>
            <a:endParaRPr lang="hr-HR" baseline="-25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60986" y="3861048"/>
            <a:ext cx="3024000" cy="2492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3779" y="3583649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. 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404664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 &gt; 2230 °C </a:t>
            </a:r>
            <a:r>
              <a:rPr lang="hr-HR" dirty="0" err="1" smtClean="0"/>
              <a:t>talina</a:t>
            </a:r>
            <a:r>
              <a:rPr lang="hr-HR" dirty="0" smtClean="0"/>
              <a:t> (</a:t>
            </a:r>
            <a:r>
              <a:rPr lang="hr-HR" dirty="0" err="1" smtClean="0"/>
              <a:t>liquid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9679" y="764704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T</a:t>
            </a:r>
            <a:r>
              <a:rPr lang="hr-HR" dirty="0" smtClean="0"/>
              <a:t>&lt; 2230 °C (</a:t>
            </a:r>
            <a:r>
              <a:rPr lang="hr-HR" dirty="0" err="1" smtClean="0"/>
              <a:t>Liquid</a:t>
            </a:r>
            <a:r>
              <a:rPr lang="hr-HR" dirty="0" smtClean="0"/>
              <a:t>) + </a:t>
            </a:r>
            <a:r>
              <a:rPr lang="hr-HR" dirty="0" err="1" smtClean="0"/>
              <a:t>CaO</a:t>
            </a:r>
            <a:r>
              <a:rPr lang="hr-HR" dirty="0" smtClean="0"/>
              <a:t>(s)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1177970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prstClr val="black"/>
                </a:solidFill>
              </a:rPr>
              <a:t>T </a:t>
            </a:r>
            <a:r>
              <a:rPr lang="hr-HR" dirty="0" smtClean="0">
                <a:solidFill>
                  <a:prstClr val="black"/>
                </a:solidFill>
              </a:rPr>
              <a:t>= 2200 </a:t>
            </a:r>
            <a:r>
              <a:rPr lang="hr-HR" dirty="0">
                <a:solidFill>
                  <a:prstClr val="black"/>
                </a:solidFill>
              </a:rPr>
              <a:t>°C (</a:t>
            </a:r>
            <a:r>
              <a:rPr lang="hr-HR" dirty="0" err="1">
                <a:solidFill>
                  <a:prstClr val="black"/>
                </a:solidFill>
              </a:rPr>
              <a:t>Liquid</a:t>
            </a:r>
            <a:r>
              <a:rPr lang="hr-HR" dirty="0">
                <a:solidFill>
                  <a:prstClr val="black"/>
                </a:solidFill>
              </a:rPr>
              <a:t>) + </a:t>
            </a:r>
            <a:r>
              <a:rPr lang="hr-HR" dirty="0" err="1">
                <a:solidFill>
                  <a:prstClr val="black"/>
                </a:solidFill>
              </a:rPr>
              <a:t>CaO</a:t>
            </a:r>
            <a:r>
              <a:rPr lang="hr-HR" dirty="0">
                <a:solidFill>
                  <a:prstClr val="black"/>
                </a:solidFill>
              </a:rPr>
              <a:t>(s)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4739" y="1628800"/>
            <a:ext cx="1637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14.8% SiO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8.4% Al</a:t>
            </a:r>
            <a:r>
              <a:rPr lang="hr-HR" b="1" baseline="-25000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O</a:t>
            </a:r>
            <a:r>
              <a:rPr lang="hr-HR" b="1" baseline="-25000" dirty="0" smtClean="0">
                <a:solidFill>
                  <a:srgbClr val="0070C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76.8% </a:t>
            </a:r>
            <a:r>
              <a:rPr lang="hr-HR" b="1" dirty="0" err="1" smtClean="0">
                <a:solidFill>
                  <a:srgbClr val="0070C0"/>
                </a:solidFill>
              </a:rPr>
              <a:t>CaO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512" y="2525995"/>
            <a:ext cx="347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w(</a:t>
            </a:r>
            <a:r>
              <a:rPr lang="hr-HR" dirty="0" err="1" smtClean="0"/>
              <a:t>CaO</a:t>
            </a:r>
            <a:r>
              <a:rPr lang="hr-HR" dirty="0" smtClean="0"/>
              <a:t>(s), 2200°C)=(</a:t>
            </a:r>
            <a:r>
              <a:rPr lang="hr-HR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…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…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 smtClean="0"/>
              <a:t>)</a:t>
            </a:r>
          </a:p>
          <a:p>
            <a:r>
              <a:rPr lang="hr-HR" dirty="0" smtClean="0"/>
              <a:t>w(</a:t>
            </a:r>
            <a:r>
              <a:rPr lang="hr-HR" dirty="0" smtClean="0">
                <a:solidFill>
                  <a:srgbClr val="0070C0"/>
                </a:solidFill>
              </a:rPr>
              <a:t>(L)</a:t>
            </a:r>
            <a:r>
              <a:rPr lang="hr-HR" dirty="0" smtClean="0"/>
              <a:t>, 2200°C)=(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</a:t>
            </a:r>
            <a:r>
              <a:rPr lang="hr-HR" dirty="0" err="1" smtClean="0">
                <a:solidFill>
                  <a:srgbClr val="FF0000"/>
                </a:solidFill>
              </a:rPr>
              <a:t>CaO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r>
              <a:rPr lang="hr-HR" dirty="0" smtClean="0">
                <a:solidFill>
                  <a:srgbClr val="0070C0"/>
                </a:solidFill>
              </a:rPr>
              <a:t>L)</a:t>
            </a:r>
            <a:endParaRPr lang="hr-HR" baseline="-25000" dirty="0" smtClean="0"/>
          </a:p>
          <a:p>
            <a:endParaRPr lang="hr-HR" baseline="-25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96003" y="3007969"/>
            <a:ext cx="103103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739" y="3212976"/>
            <a:ext cx="393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hr-HR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CaO</a:t>
            </a:r>
            <a:r>
              <a:rPr lang="hr-H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(s) + L   </a:t>
            </a:r>
            <a:r>
              <a:rPr lang="hr-HR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</a:t>
            </a:r>
            <a:r>
              <a:rPr lang="hr-HR" dirty="0" smtClean="0">
                <a:solidFill>
                  <a:srgbClr val="0070C0"/>
                </a:solidFill>
                <a:sym typeface="Wingdings" panose="05000000000000000000" pitchFamily="2" charset="2"/>
              </a:rPr>
              <a:t>(L)=70g, </a:t>
            </a:r>
            <a:r>
              <a:rPr lang="hr-HR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</a:t>
            </a:r>
            <a:r>
              <a:rPr lang="hr-HR" dirty="0" smtClean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hr-HR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CaO</a:t>
            </a:r>
            <a:r>
              <a:rPr lang="hr-HR" dirty="0" smtClean="0">
                <a:solidFill>
                  <a:srgbClr val="0070C0"/>
                </a:solidFill>
                <a:sym typeface="Wingdings" panose="05000000000000000000" pitchFamily="2" charset="2"/>
              </a:rPr>
              <a:t>(s))=30g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7033" y="3007969"/>
            <a:ext cx="421031" cy="3490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2" y="373421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dirty="0" err="1">
                <a:solidFill>
                  <a:srgbClr val="FF0000"/>
                </a:solidFill>
                <a:sym typeface="Wingdings" panose="05000000000000000000" pitchFamily="2" charset="2"/>
              </a:rPr>
              <a:t>CaO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(s) 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+ C</a:t>
            </a:r>
            <a:r>
              <a:rPr lang="hr-HR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S(s) + 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5860" y="3063849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. 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480649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.     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20272" y="4806492"/>
            <a:ext cx="559141" cy="3117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26560" y="5301208"/>
            <a:ext cx="156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59.8% 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32.8% Al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O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7.4% SiO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endParaRPr lang="hr-HR" b="1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9479" y="2034714"/>
            <a:ext cx="30069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1470°C, točka „P”</a:t>
            </a:r>
          </a:p>
          <a:p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dirty="0" err="1">
                <a:solidFill>
                  <a:srgbClr val="FF0000"/>
                </a:solidFill>
                <a:sym typeface="Wingdings" panose="05000000000000000000" pitchFamily="2" charset="2"/>
              </a:rPr>
              <a:t>CaO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(s) + C</a:t>
            </a:r>
            <a:r>
              <a:rPr lang="hr-HR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S(s) + 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L(P)</a:t>
            </a:r>
          </a:p>
          <a:p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b="1" dirty="0" err="1">
                <a:solidFill>
                  <a:srgbClr val="FF0000"/>
                </a:solidFill>
                <a:sym typeface="Wingdings" panose="05000000000000000000" pitchFamily="2" charset="2"/>
              </a:rPr>
              <a:t>CaO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(s) + C</a:t>
            </a:r>
            <a:r>
              <a:rPr lang="hr-HR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hr-HR" b="1" dirty="0">
                <a:solidFill>
                  <a:srgbClr val="FF0000"/>
                </a:solidFill>
                <a:sym typeface="Wingdings" panose="05000000000000000000" pitchFamily="2" charset="2"/>
              </a:rPr>
              <a:t>S(s) + 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hr-H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A(s)</a:t>
            </a:r>
          </a:p>
          <a:p>
            <a:r>
              <a:rPr lang="hr-HR" b="1" dirty="0">
                <a:sym typeface="Wingdings" panose="05000000000000000000" pitchFamily="2" charset="2"/>
              </a:rPr>
              <a:t>C</a:t>
            </a:r>
            <a:r>
              <a:rPr lang="hr-HR" b="1" baseline="-25000" dirty="0">
                <a:sym typeface="Wingdings" panose="05000000000000000000" pitchFamily="2" charset="2"/>
              </a:rPr>
              <a:t>3</a:t>
            </a:r>
            <a:r>
              <a:rPr lang="hr-HR" b="1" dirty="0">
                <a:sym typeface="Wingdings" panose="05000000000000000000" pitchFamily="2" charset="2"/>
              </a:rPr>
              <a:t>A(s</a:t>
            </a:r>
            <a:r>
              <a:rPr lang="hr-HR" b="1" dirty="0" smtClean="0">
                <a:sym typeface="Wingdings" panose="05000000000000000000" pitchFamily="2" charset="2"/>
              </a:rPr>
              <a:t>) (i C</a:t>
            </a:r>
            <a:r>
              <a:rPr lang="hr-HR" b="1" baseline="-25000" dirty="0" smtClean="0">
                <a:sym typeface="Wingdings" panose="05000000000000000000" pitchFamily="2" charset="2"/>
              </a:rPr>
              <a:t>3</a:t>
            </a:r>
            <a:r>
              <a:rPr lang="hr-HR" b="1" dirty="0" smtClean="0">
                <a:sym typeface="Wingdings" panose="05000000000000000000" pitchFamily="2" charset="2"/>
              </a:rPr>
              <a:t>S)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nastju</a:t>
            </a:r>
            <a:r>
              <a:rPr lang="hr-HR" b="1" dirty="0" smtClean="0">
                <a:sym typeface="Wingdings" panose="05000000000000000000" pitchFamily="2" charset="2"/>
              </a:rPr>
              <a:t> reakcijom</a:t>
            </a:r>
            <a:endParaRPr lang="hr-HR" b="1" dirty="0" smtClean="0">
              <a:sym typeface="Wingdings" panose="05000000000000000000" pitchFamily="2" charset="2"/>
            </a:endParaRPr>
          </a:p>
          <a:p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ym typeface="Wingdings" panose="05000000000000000000" pitchFamily="2" charset="2"/>
              </a:rPr>
              <a:t>CaO</a:t>
            </a:r>
            <a:r>
              <a:rPr lang="hr-HR" b="1" dirty="0" smtClean="0">
                <a:sym typeface="Wingdings" panose="05000000000000000000" pitchFamily="2" charset="2"/>
              </a:rPr>
              <a:t>(s) i L pri 1470 °C</a:t>
            </a:r>
            <a:endParaRPr lang="hr-HR" b="1" dirty="0">
              <a:sym typeface="Wingdings" panose="05000000000000000000" pitchFamily="2" charset="2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172986" y="3734219"/>
            <a:ext cx="4715003" cy="946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4077072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1600 °C, </a:t>
            </a:r>
            <a:r>
              <a:rPr lang="hr-HR" dirty="0" err="1" smtClean="0"/>
              <a:t>CaO</a:t>
            </a:r>
            <a:r>
              <a:rPr lang="hr-HR" dirty="0" smtClean="0"/>
              <a:t>(s)+C</a:t>
            </a:r>
            <a:r>
              <a:rPr lang="hr-HR" baseline="-25000" dirty="0" smtClean="0"/>
              <a:t>3</a:t>
            </a:r>
            <a:r>
              <a:rPr lang="hr-HR" dirty="0" smtClean="0"/>
              <a:t>S(s)+L</a:t>
            </a:r>
          </a:p>
          <a:p>
            <a:r>
              <a:rPr lang="hr-HR" dirty="0" smtClean="0"/>
              <a:t>L: 10%SiO</a:t>
            </a:r>
            <a:r>
              <a:rPr lang="hr-HR" baseline="-25000" dirty="0" smtClean="0"/>
              <a:t>2</a:t>
            </a:r>
            <a:r>
              <a:rPr lang="hr-HR" dirty="0" smtClean="0"/>
              <a:t>, 27.8%Al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, 62.2%</a:t>
            </a:r>
            <a:r>
              <a:rPr lang="hr-HR" dirty="0" err="1" smtClean="0"/>
              <a:t>CaO</a:t>
            </a:r>
            <a:endParaRPr lang="hr-HR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691680" y="3429000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A  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49539" y="4381232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.  L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5356" y="5003884"/>
            <a:ext cx="346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(L, 1600°C)=(A</a:t>
            </a:r>
            <a:r>
              <a:rPr lang="hr-HR" dirty="0" smtClean="0">
                <a:solidFill>
                  <a:srgbClr val="FF0000"/>
                </a:solidFill>
              </a:rPr>
              <a:t>…o</a:t>
            </a:r>
            <a:r>
              <a:rPr lang="hr-HR" dirty="0" smtClean="0"/>
              <a:t>)/(A</a:t>
            </a:r>
            <a:r>
              <a:rPr lang="hr-HR" dirty="0" smtClean="0">
                <a:solidFill>
                  <a:srgbClr val="FF0000"/>
                </a:solidFill>
              </a:rPr>
              <a:t>…</a:t>
            </a:r>
            <a:r>
              <a:rPr lang="hr-HR" b="1" dirty="0" smtClean="0"/>
              <a:t>L</a:t>
            </a:r>
            <a:r>
              <a:rPr lang="hr-HR" dirty="0" smtClean="0"/>
              <a:t>)=28.77%</a:t>
            </a:r>
            <a:endParaRPr lang="hr-HR" baseline="-25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79912" y="3018767"/>
            <a:ext cx="808976" cy="2662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  <p:bldP spid="22" grpId="0"/>
      <p:bldP spid="23" grpId="0"/>
      <p:bldP spid="11" grpId="0"/>
      <p:bldP spid="12" grpId="0"/>
      <p:bldP spid="24" grpId="0"/>
      <p:bldP spid="26" grpId="0"/>
      <p:bldP spid="15" grpId="0"/>
      <p:bldP spid="28" grpId="0"/>
      <p:bldP spid="29" grpId="0"/>
      <p:bldP spid="30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)=78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)=8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)=14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L(P)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hr-HR" sz="2400" dirty="0" smtClean="0"/>
                  <a:t> i </a:t>
                </a:r>
                <a:r>
                  <a:rPr lang="hr-HR" sz="2400" dirty="0" err="1" smtClean="0"/>
                  <a:t>CaO</a:t>
                </a:r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.598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736837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0.328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0.074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0.263162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𝑳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=24.39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=45.97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=29.54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6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Što se događa pri 1470°C (</a:t>
            </a:r>
            <a:r>
              <a:rPr lang="hr-HR" sz="3200" dirty="0" err="1" smtClean="0"/>
              <a:t>peritektička</a:t>
            </a:r>
            <a:r>
              <a:rPr lang="hr-HR" sz="3200" dirty="0" smtClean="0"/>
              <a:t> točka, P)?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Masa </a:t>
            </a:r>
            <a:r>
              <a:rPr lang="hr-HR" sz="2400" dirty="0" err="1" smtClean="0"/>
              <a:t>taline</a:t>
            </a:r>
            <a:r>
              <a:rPr lang="hr-HR" sz="2400" dirty="0" smtClean="0"/>
              <a:t>, L(P) pri 1470°C u ravnoteži s </a:t>
            </a:r>
            <a:r>
              <a:rPr lang="hr-HR" sz="2400" dirty="0" err="1" smtClean="0"/>
              <a:t>CaO</a:t>
            </a:r>
            <a:r>
              <a:rPr lang="hr-HR" sz="2400" dirty="0" smtClean="0"/>
              <a:t>(s) i 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S(s) je 24.39 g. </a:t>
            </a:r>
            <a:r>
              <a:rPr lang="hr-HR" sz="2400" dirty="0" err="1" smtClean="0"/>
              <a:t>Maseni</a:t>
            </a:r>
            <a:r>
              <a:rPr lang="hr-HR" sz="2400" dirty="0" smtClean="0"/>
              <a:t> udio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 </a:t>
            </a:r>
            <a:r>
              <a:rPr lang="hr-HR" sz="2400" dirty="0" smtClean="0"/>
              <a:t>u </a:t>
            </a:r>
            <a:r>
              <a:rPr lang="hr-HR" sz="2400" dirty="0" err="1" smtClean="0"/>
              <a:t>talini</a:t>
            </a:r>
            <a:r>
              <a:rPr lang="hr-HR" sz="2400" dirty="0" smtClean="0"/>
              <a:t> je 32.8% (</a:t>
            </a:r>
            <a:r>
              <a:rPr lang="hr-HR" sz="2400" dirty="0" err="1" smtClean="0"/>
              <a:t>peritektička</a:t>
            </a:r>
            <a:r>
              <a:rPr lang="hr-HR" sz="2400" dirty="0" smtClean="0"/>
              <a:t> točka, </a:t>
            </a:r>
            <a:r>
              <a:rPr lang="hr-HR" sz="2400" dirty="0" smtClean="0">
                <a:solidFill>
                  <a:srgbClr val="FF0000"/>
                </a:solidFill>
              </a:rPr>
              <a:t>P</a:t>
            </a:r>
            <a:r>
              <a:rPr lang="hr-HR" sz="2400" dirty="0" smtClean="0"/>
              <a:t>). Ukupna masa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</a:t>
            </a:r>
            <a:r>
              <a:rPr lang="hr-HR" sz="2400" dirty="0" err="1" smtClean="0"/>
              <a:t>talini</a:t>
            </a:r>
            <a:r>
              <a:rPr lang="hr-HR" sz="2400" dirty="0" smtClean="0"/>
              <a:t> je: 24.39g*0.328 = 8.00 g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(zapravo sva masa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 u početnom uzorku </a:t>
            </a:r>
            <a:r>
              <a:rPr lang="hr-HR" sz="2400" dirty="0" smtClean="0">
                <a:solidFill>
                  <a:srgbClr val="FF0000"/>
                </a:solidFill>
              </a:rPr>
              <a:t>„o”</a:t>
            </a:r>
            <a:r>
              <a:rPr lang="hr-HR" sz="2400" dirty="0" smtClean="0"/>
              <a:t>, zato jer </a:t>
            </a:r>
            <a:r>
              <a:rPr lang="hr-HR" sz="2400" dirty="0" err="1" smtClean="0"/>
              <a:t>CaO</a:t>
            </a:r>
            <a:r>
              <a:rPr lang="hr-HR" sz="2400" dirty="0" smtClean="0"/>
              <a:t> i 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S ne sadrže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). Pri još sasvim malom padu temperature dolazi do </a:t>
            </a:r>
            <a:r>
              <a:rPr lang="hr-HR" sz="2400" dirty="0" err="1" smtClean="0"/>
              <a:t>peritek</a:t>
            </a:r>
            <a:r>
              <a:rPr lang="hr-HR" sz="2400" dirty="0" smtClean="0"/>
              <a:t>-</a:t>
            </a:r>
            <a:r>
              <a:rPr lang="hr-HR" sz="2400" dirty="0" err="1" smtClean="0"/>
              <a:t>tičke</a:t>
            </a:r>
            <a:r>
              <a:rPr lang="hr-HR" sz="2400" dirty="0" smtClean="0"/>
              <a:t> reakcije između </a:t>
            </a:r>
            <a:r>
              <a:rPr lang="hr-HR" sz="2400" dirty="0" err="1" smtClean="0"/>
              <a:t>taline</a:t>
            </a:r>
            <a:r>
              <a:rPr lang="hr-HR" sz="2400" dirty="0" smtClean="0"/>
              <a:t> i čvrste faze! U ovom slučaju, u </a:t>
            </a:r>
            <a:r>
              <a:rPr lang="hr-HR" sz="2400" dirty="0" err="1" smtClean="0"/>
              <a:t>peritek</a:t>
            </a:r>
            <a:r>
              <a:rPr lang="hr-HR" sz="2400" dirty="0" smtClean="0"/>
              <a:t>-</a:t>
            </a:r>
            <a:r>
              <a:rPr lang="hr-HR" sz="2400" dirty="0" err="1" smtClean="0"/>
              <a:t>tičkoj</a:t>
            </a:r>
            <a:r>
              <a:rPr lang="hr-HR" sz="2400" dirty="0" smtClean="0"/>
              <a:t> točci reagira </a:t>
            </a:r>
            <a:r>
              <a:rPr lang="hr-HR" sz="2400" dirty="0" err="1" smtClean="0"/>
              <a:t>CaO</a:t>
            </a:r>
            <a:r>
              <a:rPr lang="hr-HR" sz="2400" dirty="0" smtClean="0"/>
              <a:t>(s) i </a:t>
            </a:r>
            <a:r>
              <a:rPr lang="hr-HR" sz="2400" dirty="0" err="1" smtClean="0"/>
              <a:t>talina</a:t>
            </a:r>
            <a:r>
              <a:rPr lang="hr-HR" sz="2400" dirty="0" smtClean="0"/>
              <a:t> dajući </a:t>
            </a:r>
            <a:r>
              <a:rPr lang="hr-HR" sz="2400" dirty="0" smtClean="0"/>
              <a:t>C</a:t>
            </a:r>
            <a:r>
              <a:rPr lang="hr-HR" sz="2400" baseline="-25000" dirty="0" smtClean="0"/>
              <a:t>3</a:t>
            </a:r>
            <a:r>
              <a:rPr lang="hr-HR" sz="2400" dirty="0"/>
              <a:t>A(s) i </a:t>
            </a:r>
            <a:r>
              <a:rPr lang="hr-HR" sz="2400" dirty="0" smtClean="0"/>
              <a:t>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S(s).</a:t>
            </a:r>
          </a:p>
          <a:p>
            <a:pPr marL="0" indent="0">
              <a:buNone/>
            </a:pPr>
            <a:r>
              <a:rPr lang="hr-HR" sz="2400" dirty="0"/>
              <a:t>Masa </a:t>
            </a:r>
            <a:r>
              <a:rPr lang="hr-HR" sz="2400" dirty="0" smtClean="0"/>
              <a:t>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A(s</a:t>
            </a:r>
            <a:r>
              <a:rPr lang="hr-HR" sz="2400" dirty="0" smtClean="0"/>
              <a:t>) </a:t>
            </a:r>
            <a:r>
              <a:rPr lang="hr-HR" sz="2400" dirty="0" smtClean="0"/>
              <a:t>koji </a:t>
            </a:r>
            <a:r>
              <a:rPr lang="hr-HR" sz="2400" dirty="0" smtClean="0"/>
              <a:t>nastaje (utroši se sav 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):</a:t>
            </a:r>
            <a:endParaRPr lang="hr-HR" sz="2400" dirty="0" smtClean="0"/>
          </a:p>
          <a:p>
            <a:r>
              <a:rPr lang="hr-HR" sz="2400" i="1" dirty="0" smtClean="0"/>
              <a:t>m</a:t>
            </a:r>
            <a:r>
              <a:rPr lang="hr-HR" sz="2400" dirty="0" smtClean="0"/>
              <a:t>(C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A(s</a:t>
            </a:r>
            <a:r>
              <a:rPr lang="hr-HR" sz="2400" dirty="0" smtClean="0"/>
              <a:t>))= </a:t>
            </a:r>
            <a:r>
              <a:rPr lang="hr-HR" sz="2400" i="1" dirty="0" smtClean="0"/>
              <a:t>M</a:t>
            </a:r>
            <a:r>
              <a:rPr lang="hr-HR" sz="2400" dirty="0" smtClean="0"/>
              <a:t>(C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A</a:t>
            </a:r>
            <a:r>
              <a:rPr lang="hr-HR" sz="2400" dirty="0" smtClean="0"/>
              <a:t>)*</a:t>
            </a:r>
            <a:r>
              <a:rPr lang="hr-HR" sz="2400" i="1" dirty="0" smtClean="0"/>
              <a:t>n</a:t>
            </a:r>
            <a:r>
              <a:rPr lang="hr-HR" sz="2400" dirty="0" smtClean="0"/>
              <a:t>(</a:t>
            </a:r>
            <a:r>
              <a:rPr lang="hr-HR" sz="2400" dirty="0"/>
              <a:t>Al</a:t>
            </a:r>
            <a:r>
              <a:rPr lang="hr-HR" sz="2400" baseline="-25000" dirty="0"/>
              <a:t>2</a:t>
            </a:r>
            <a:r>
              <a:rPr lang="hr-HR" sz="2400" dirty="0"/>
              <a:t>O</a:t>
            </a:r>
            <a:r>
              <a:rPr lang="hr-HR" sz="2400" baseline="-25000" dirty="0"/>
              <a:t>3</a:t>
            </a:r>
            <a:r>
              <a:rPr lang="hr-HR" sz="2400" dirty="0" smtClean="0"/>
              <a:t>)=(</a:t>
            </a:r>
            <a:r>
              <a:rPr lang="hr-HR" sz="2400" dirty="0" smtClean="0"/>
              <a:t>3*56.078+101.96)*</a:t>
            </a:r>
            <a:r>
              <a:rPr lang="hr-HR" sz="2400" i="1" dirty="0" smtClean="0"/>
              <a:t>n</a:t>
            </a:r>
            <a:r>
              <a:rPr lang="hr-HR" sz="2400" dirty="0" smtClean="0"/>
              <a:t>(Al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)=</a:t>
            </a:r>
          </a:p>
          <a:p>
            <a:r>
              <a:rPr lang="hr-HR" sz="2400" i="1" dirty="0" smtClean="0"/>
              <a:t>m</a:t>
            </a:r>
            <a:r>
              <a:rPr lang="hr-HR" sz="2400" dirty="0"/>
              <a:t>(C</a:t>
            </a:r>
            <a:r>
              <a:rPr lang="hr-HR" sz="2400" baseline="-25000" dirty="0"/>
              <a:t>3</a:t>
            </a:r>
            <a:r>
              <a:rPr lang="hr-HR" sz="2400" dirty="0"/>
              <a:t>A(s</a:t>
            </a:r>
            <a:r>
              <a:rPr lang="hr-HR" sz="2400" dirty="0" smtClean="0"/>
              <a:t>))=270.194*8/101.96 </a:t>
            </a:r>
            <a:r>
              <a:rPr lang="hr-HR" sz="2400" dirty="0" smtClean="0"/>
              <a:t>= </a:t>
            </a:r>
            <a:r>
              <a:rPr lang="hr-HR" sz="2400" dirty="0" smtClean="0"/>
              <a:t>21.2 g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2306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165"/>
            <a:ext cx="8229600" cy="4525963"/>
          </a:xfrm>
        </p:spPr>
        <p:txBody>
          <a:bodyPr/>
          <a:lstStyle/>
          <a:p>
            <a:r>
              <a:rPr lang="hr-HR" dirty="0" smtClean="0"/>
              <a:t>Pravilo poluge za određivanje </a:t>
            </a:r>
            <a:r>
              <a:rPr lang="hr-HR" dirty="0" err="1" smtClean="0"/>
              <a:t>masenog</a:t>
            </a:r>
            <a:r>
              <a:rPr lang="hr-HR" dirty="0" smtClean="0"/>
              <a:t> udjela mineralnih faza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1568" y="4542701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S</a:t>
            </a:r>
            <a:r>
              <a:rPr lang="hr-HR" sz="3200" b="1" baseline="-25000" dirty="0" smtClean="0">
                <a:solidFill>
                  <a:srgbClr val="FF0000"/>
                </a:solidFill>
              </a:rPr>
              <a:t>1</a:t>
            </a:r>
            <a:r>
              <a:rPr lang="hr-HR" sz="3200" b="1" dirty="0" smtClean="0">
                <a:solidFill>
                  <a:srgbClr val="FF0000"/>
                </a:solidFill>
              </a:rPr>
              <a:t> 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9579" y="1548081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. S</a:t>
            </a:r>
            <a:r>
              <a:rPr lang="hr-HR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3233068" y="1944390"/>
            <a:ext cx="3029408" cy="2993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80569" y="2289572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S  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1124744"/>
            <a:ext cx="482453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43" y="1251917"/>
            <a:ext cx="4978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S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   42%</a:t>
            </a:r>
            <a:r>
              <a:rPr lang="hr-HR" sz="2800" b="1" dirty="0" err="1" smtClean="0">
                <a:solidFill>
                  <a:srgbClr val="FF0000"/>
                </a:solidFill>
              </a:rPr>
              <a:t>CaO</a:t>
            </a:r>
            <a:r>
              <a:rPr lang="hr-HR" sz="2800" b="1" dirty="0" smtClean="0">
                <a:solidFill>
                  <a:srgbClr val="FF0000"/>
                </a:solidFill>
              </a:rPr>
              <a:t>	 15%SiO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   43%Al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endParaRPr lang="hr-HR" sz="2800" b="1" dirty="0" smtClean="0">
              <a:solidFill>
                <a:srgbClr val="FF0000"/>
              </a:solidFill>
            </a:endParaRPr>
          </a:p>
          <a:p>
            <a:r>
              <a:rPr lang="hr-HR" sz="2800" b="1" dirty="0" smtClean="0">
                <a:solidFill>
                  <a:srgbClr val="FF0000"/>
                </a:solidFill>
              </a:rPr>
              <a:t>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</a:rPr>
              <a:t>   46%</a:t>
            </a:r>
            <a:r>
              <a:rPr lang="hr-HR" sz="2800" b="1" dirty="0" err="1" smtClean="0">
                <a:solidFill>
                  <a:srgbClr val="FF0000"/>
                </a:solidFill>
              </a:rPr>
              <a:t>CaO</a:t>
            </a:r>
            <a:r>
              <a:rPr lang="hr-HR" sz="2800" b="1" dirty="0" smtClean="0">
                <a:solidFill>
                  <a:srgbClr val="FF0000"/>
                </a:solidFill>
              </a:rPr>
              <a:t>	 12%SiO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   42%Al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endParaRPr lang="hr-HR" sz="2800" b="1" dirty="0" smtClean="0">
              <a:solidFill>
                <a:srgbClr val="FF0000"/>
              </a:solidFill>
            </a:endParaRPr>
          </a:p>
          <a:p>
            <a:r>
              <a:rPr lang="hr-HR" sz="2800" b="1" dirty="0" smtClean="0">
                <a:solidFill>
                  <a:srgbClr val="FF0000"/>
                </a:solidFill>
              </a:rPr>
              <a:t>S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r>
              <a:rPr lang="hr-HR" sz="2800" b="1" dirty="0" smtClean="0">
                <a:solidFill>
                  <a:srgbClr val="FF0000"/>
                </a:solidFill>
              </a:rPr>
              <a:t>   58%</a:t>
            </a:r>
            <a:r>
              <a:rPr lang="hr-HR" sz="2800" b="1" dirty="0" err="1" smtClean="0">
                <a:solidFill>
                  <a:srgbClr val="FF0000"/>
                </a:solidFill>
              </a:rPr>
              <a:t>CaO</a:t>
            </a:r>
            <a:r>
              <a:rPr lang="hr-HR" sz="2800" b="1" dirty="0" smtClean="0">
                <a:solidFill>
                  <a:srgbClr val="FF0000"/>
                </a:solidFill>
              </a:rPr>
              <a:t>	   3%SiO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   39%Al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b="1" dirty="0" smtClean="0">
                <a:solidFill>
                  <a:srgbClr val="FF0000"/>
                </a:solidFill>
              </a:rPr>
              <a:t>O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Ravnotežni podsustav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-CA-C</a:t>
            </a:r>
            <a:r>
              <a:rPr lang="hr-HR" b="1" baseline="-25000" dirty="0" smtClean="0"/>
              <a:t>2</a:t>
            </a:r>
            <a:r>
              <a:rPr lang="hr-HR" b="1" dirty="0" smtClean="0"/>
              <a:t>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 smtClean="0"/>
              <a:t>Eutektička</a:t>
            </a:r>
            <a:r>
              <a:rPr lang="hr-HR" dirty="0" smtClean="0"/>
              <a:t> točka pri 1335 °C</a:t>
            </a:r>
          </a:p>
          <a:p>
            <a:pPr marL="0" indent="0">
              <a:buNone/>
            </a:pPr>
            <a:r>
              <a:rPr lang="hr-HR" dirty="0" smtClean="0"/>
              <a:t>Sastav:	49.5% </a:t>
            </a:r>
            <a:r>
              <a:rPr lang="hr-HR" dirty="0"/>
              <a:t>mas. </a:t>
            </a:r>
            <a:r>
              <a:rPr lang="hr-HR" dirty="0" err="1" smtClean="0"/>
              <a:t>CaO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43.7% </a:t>
            </a:r>
            <a:r>
              <a:rPr lang="hr-HR" dirty="0"/>
              <a:t>mas. </a:t>
            </a:r>
            <a:r>
              <a:rPr lang="hr-HR" dirty="0" smtClean="0"/>
              <a:t>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</a:t>
            </a:r>
            <a:r>
              <a:rPr lang="hr-HR" dirty="0"/>
              <a:t>6.8% mas. SiO</a:t>
            </a:r>
            <a:r>
              <a:rPr lang="hr-HR" baseline="-25000" dirty="0"/>
              <a:t>2</a:t>
            </a:r>
            <a:endParaRPr lang="hr-HR" baseline="-25000" dirty="0" smtClean="0"/>
          </a:p>
          <a:p>
            <a:pPr marL="0" indent="0">
              <a:buNone/>
            </a:pPr>
            <a:r>
              <a:rPr lang="hr-HR" dirty="0" err="1" smtClean="0"/>
              <a:t>Peritektička</a:t>
            </a:r>
            <a:r>
              <a:rPr lang="hr-HR" dirty="0" smtClean="0"/>
              <a:t> </a:t>
            </a:r>
            <a:r>
              <a:rPr lang="hr-HR" dirty="0"/>
              <a:t>točka pri </a:t>
            </a:r>
            <a:r>
              <a:rPr lang="hr-HR" dirty="0" smtClean="0"/>
              <a:t>1380 </a:t>
            </a:r>
            <a:r>
              <a:rPr lang="hr-HR" dirty="0"/>
              <a:t>°C</a:t>
            </a:r>
          </a:p>
          <a:p>
            <a:pPr marL="0" indent="0">
              <a:buNone/>
            </a:pPr>
            <a:r>
              <a:rPr lang="hr-HR" dirty="0"/>
              <a:t>Sastav:	48.3% mas. </a:t>
            </a:r>
            <a:r>
              <a:rPr lang="hr-HR" dirty="0" err="1" smtClean="0"/>
              <a:t>CaO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	42.1% mas. Al</a:t>
            </a:r>
            <a:r>
              <a:rPr lang="hr-HR" baseline="-25000" dirty="0"/>
              <a:t>2</a:t>
            </a:r>
            <a:r>
              <a:rPr lang="hr-HR" dirty="0"/>
              <a:t>O</a:t>
            </a:r>
            <a:r>
              <a:rPr lang="hr-HR" baseline="-25000" dirty="0"/>
              <a:t>3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		9.6</a:t>
            </a:r>
            <a:r>
              <a:rPr lang="hr-HR" dirty="0"/>
              <a:t>% mas. SiO</a:t>
            </a:r>
            <a:r>
              <a:rPr lang="hr-HR" baseline="-250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" dirty="0"/>
              <a:t>https://www.wolframalpha.com/input/?i=systems+of+equations+calculator&amp;assumption=%7B%22F%22%2C+%22SolveSystemOf3EquationsCalculator%22%2C+%22equation1%22%7D+-%3E%220.6511574+x+%2B+0.4852941+y+%2B+0.3548387+z+%3D+49.5%22&amp;assumption=%22FSelect%22+-%3E+%7B%7B%22SolveSystemOf3EquationsCalculator%22%7D%7D&amp;assumption=%7B%22F%22%2C+%22SolveSystemOf3EquationsCalculator%22%2C+%22equation2%22%7D+-%3E%22+++++++++++++++++++++++0.5147059+y+%2B+0.6451613+z+%3D+43.7%22&amp;assumption=%7B%22F%22%2C+%22SolveSystemOf3EquationsCalculator%22%2C+%22equation3%22%7D+-%3E%220.3488426+x++++++++++++++++++++++++++++++++++++++++++++++++%3D+6.8%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Reduce</a:t>
            </a:r>
            <a:endParaRPr lang="hr-HR" dirty="0" smtClean="0"/>
          </a:p>
          <a:p>
            <a:r>
              <a:rPr lang="es-ES" dirty="0" smtClean="0"/>
              <a:t>0.651157 </a:t>
            </a:r>
            <a:r>
              <a:rPr lang="es-ES" dirty="0"/>
              <a:t>x + 0.485294 y + 0.354839 z </a:t>
            </a:r>
            <a:r>
              <a:rPr lang="es-ES" dirty="0" smtClean="0"/>
              <a:t>= 49.5</a:t>
            </a:r>
            <a:endParaRPr lang="hr-HR" dirty="0" smtClean="0"/>
          </a:p>
          <a:p>
            <a:r>
              <a:rPr lang="hr-HR" dirty="0" smtClean="0"/>
              <a:t>                        </a:t>
            </a:r>
            <a:r>
              <a:rPr lang="es-ES" dirty="0" smtClean="0"/>
              <a:t>0.514706 </a:t>
            </a:r>
            <a:r>
              <a:rPr lang="es-ES" dirty="0"/>
              <a:t>y + 0.645161 z </a:t>
            </a:r>
            <a:r>
              <a:rPr lang="es-ES" dirty="0" smtClean="0"/>
              <a:t>= 43.7</a:t>
            </a:r>
            <a:endParaRPr lang="hr-HR" dirty="0" smtClean="0"/>
          </a:p>
          <a:p>
            <a:r>
              <a:rPr lang="es-ES" dirty="0" smtClean="0"/>
              <a:t>0.348843 </a:t>
            </a:r>
            <a:r>
              <a:rPr lang="es-ES" dirty="0"/>
              <a:t>x </a:t>
            </a:r>
            <a:r>
              <a:rPr lang="hr-HR" dirty="0" smtClean="0"/>
              <a:t>                                                </a:t>
            </a:r>
            <a:r>
              <a:rPr lang="es-ES" dirty="0" smtClean="0"/>
              <a:t>= 6.8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x </a:t>
            </a:r>
            <a:r>
              <a:rPr lang="en-US" dirty="0"/>
              <a:t>= 19.493 and y = 63.1632 and z = 17.3438</a:t>
            </a:r>
          </a:p>
        </p:txBody>
      </p:sp>
    </p:spTree>
    <p:extLst>
      <p:ext uri="{BB962C8B-B14F-4D97-AF65-F5344CB8AC3E}">
        <p14:creationId xmlns:p14="http://schemas.microsoft.com/office/powerpoint/2010/main" val="755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Bilanca tvari (očuvanje mase nekog oksida, primjerice </a:t>
            </a:r>
            <a:r>
              <a:rPr lang="hr-HR" sz="2800" dirty="0" err="1" smtClean="0"/>
              <a:t>CaO</a:t>
            </a:r>
            <a:r>
              <a:rPr lang="hr-HR" sz="2800" dirty="0" smtClean="0"/>
              <a:t>, Al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O</a:t>
            </a:r>
            <a:r>
              <a:rPr lang="hr-HR" sz="2800" baseline="-25000" dirty="0" smtClean="0"/>
              <a:t>3</a:t>
            </a:r>
            <a:r>
              <a:rPr lang="hr-HR" sz="2800" dirty="0" smtClean="0"/>
              <a:t> ili SiO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) </a:t>
            </a:r>
            <a:r>
              <a:rPr lang="hr-HR" sz="2800" i="1" dirty="0" smtClean="0"/>
              <a:t>m</a:t>
            </a:r>
            <a:r>
              <a:rPr lang="hr-HR" sz="2800" dirty="0" smtClean="0"/>
              <a:t>-masa, </a:t>
            </a:r>
            <a:r>
              <a:rPr lang="hr-HR" sz="2800" i="1" dirty="0" smtClean="0"/>
              <a:t>w</a:t>
            </a:r>
            <a:r>
              <a:rPr lang="hr-HR" sz="2800" dirty="0" smtClean="0"/>
              <a:t>-</a:t>
            </a:r>
            <a:r>
              <a:rPr lang="hr-HR" sz="2800" dirty="0" err="1" smtClean="0"/>
              <a:t>maseni</a:t>
            </a:r>
            <a:r>
              <a:rPr lang="hr-HR" sz="2800" dirty="0" smtClean="0"/>
              <a:t> udio oksida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i="1" dirty="0" smtClean="0"/>
              <a:t>m</a:t>
            </a:r>
            <a:r>
              <a:rPr lang="hr-HR" baseline="-25000" dirty="0" smtClean="0"/>
              <a:t>1</a:t>
            </a:r>
            <a:r>
              <a:rPr lang="hr-HR" i="1" dirty="0" smtClean="0"/>
              <a:t>w</a:t>
            </a:r>
            <a:r>
              <a:rPr lang="hr-HR" baseline="-25000" dirty="0" smtClean="0"/>
              <a:t>1</a:t>
            </a:r>
            <a:r>
              <a:rPr lang="hr-HR" dirty="0" smtClean="0"/>
              <a:t> + </a:t>
            </a:r>
            <a:r>
              <a:rPr lang="hr-HR" i="1" dirty="0" smtClean="0"/>
              <a:t>m</a:t>
            </a:r>
            <a:r>
              <a:rPr lang="hr-HR" baseline="-25000" dirty="0" smtClean="0"/>
              <a:t>2</a:t>
            </a:r>
            <a:r>
              <a:rPr lang="hr-HR" i="1" dirty="0" smtClean="0"/>
              <a:t>w</a:t>
            </a:r>
            <a:r>
              <a:rPr lang="hr-HR" baseline="-25000" dirty="0" smtClean="0"/>
              <a:t>2 </a:t>
            </a:r>
            <a:r>
              <a:rPr lang="hr-HR" dirty="0" smtClean="0"/>
              <a:t>= </a:t>
            </a:r>
            <a:r>
              <a:rPr lang="hr-HR" i="1" dirty="0" err="1" smtClean="0"/>
              <a:t>m</a:t>
            </a:r>
            <a:r>
              <a:rPr lang="hr-HR" baseline="-25000" dirty="0" err="1" smtClean="0"/>
              <a:t>uk</a:t>
            </a:r>
            <a:r>
              <a:rPr lang="hr-HR" i="1" dirty="0" err="1" smtClean="0"/>
              <a:t>w</a:t>
            </a:r>
            <a:endParaRPr lang="hr-HR" i="1" dirty="0" smtClean="0"/>
          </a:p>
          <a:p>
            <a:pPr marL="0" indent="0" algn="ctr">
              <a:buNone/>
            </a:pPr>
            <a:r>
              <a:rPr lang="hr-HR" i="1" dirty="0" smtClean="0"/>
              <a:t>m</a:t>
            </a:r>
            <a:r>
              <a:rPr lang="hr-HR" baseline="-25000" dirty="0" smtClean="0"/>
              <a:t>1</a:t>
            </a:r>
            <a:r>
              <a:rPr lang="hr-HR" i="1" dirty="0" smtClean="0"/>
              <a:t>w</a:t>
            </a:r>
            <a:r>
              <a:rPr lang="hr-HR" baseline="-25000" dirty="0" smtClean="0"/>
              <a:t>1</a:t>
            </a:r>
            <a:r>
              <a:rPr lang="hr-HR" dirty="0" smtClean="0"/>
              <a:t> </a:t>
            </a:r>
            <a:r>
              <a:rPr lang="hr-HR" dirty="0"/>
              <a:t>+ </a:t>
            </a:r>
            <a:r>
              <a:rPr lang="hr-HR" i="1" dirty="0" smtClean="0"/>
              <a:t>m</a:t>
            </a:r>
            <a:r>
              <a:rPr lang="hr-HR" baseline="-25000" dirty="0" smtClean="0"/>
              <a:t>2</a:t>
            </a:r>
            <a:r>
              <a:rPr lang="hr-HR" i="1" dirty="0" smtClean="0"/>
              <a:t>w</a:t>
            </a:r>
            <a:r>
              <a:rPr lang="hr-HR" baseline="-25000" dirty="0" smtClean="0"/>
              <a:t>2 </a:t>
            </a:r>
            <a:r>
              <a:rPr lang="hr-HR" dirty="0"/>
              <a:t>= </a:t>
            </a:r>
            <a:r>
              <a:rPr lang="hr-HR" dirty="0" smtClean="0"/>
              <a:t>(</a:t>
            </a:r>
            <a:r>
              <a:rPr lang="hr-HR" i="1" dirty="0" smtClean="0"/>
              <a:t>m</a:t>
            </a:r>
            <a:r>
              <a:rPr lang="hr-HR" baseline="-25000" dirty="0" smtClean="0"/>
              <a:t>1</a:t>
            </a:r>
            <a:r>
              <a:rPr lang="hr-HR" dirty="0" smtClean="0"/>
              <a:t>+</a:t>
            </a:r>
            <a:r>
              <a:rPr lang="hr-HR" i="1" dirty="0" smtClean="0"/>
              <a:t>m</a:t>
            </a:r>
            <a:r>
              <a:rPr lang="hr-HR" baseline="-25000" dirty="0" smtClean="0"/>
              <a:t>2</a:t>
            </a:r>
            <a:r>
              <a:rPr lang="hr-HR" dirty="0" smtClean="0"/>
              <a:t>)</a:t>
            </a:r>
            <a:r>
              <a:rPr lang="hr-HR" i="1" dirty="0" smtClean="0"/>
              <a:t>w</a:t>
            </a:r>
            <a:endParaRPr lang="en-US" dirty="0"/>
          </a:p>
          <a:p>
            <a:pPr marL="0" indent="0" algn="ctr">
              <a:buNone/>
            </a:pPr>
            <a:r>
              <a:rPr lang="hr-HR" i="1" dirty="0" smtClean="0"/>
              <a:t>m</a:t>
            </a:r>
            <a:r>
              <a:rPr lang="hr-HR" baseline="-25000" dirty="0" smtClean="0"/>
              <a:t>1</a:t>
            </a:r>
            <a:r>
              <a:rPr lang="hr-HR" i="1" dirty="0" smtClean="0"/>
              <a:t>w</a:t>
            </a:r>
            <a:r>
              <a:rPr lang="hr-HR" baseline="-25000" dirty="0" smtClean="0"/>
              <a:t>1</a:t>
            </a:r>
            <a:r>
              <a:rPr lang="hr-HR" dirty="0" smtClean="0"/>
              <a:t> + </a:t>
            </a:r>
            <a:r>
              <a:rPr lang="hr-HR" i="1" dirty="0" smtClean="0"/>
              <a:t>m</a:t>
            </a:r>
            <a:r>
              <a:rPr lang="hr-HR" baseline="-25000" dirty="0" smtClean="0"/>
              <a:t>2</a:t>
            </a:r>
            <a:r>
              <a:rPr lang="hr-HR" i="1" dirty="0" smtClean="0"/>
              <a:t>w</a:t>
            </a:r>
            <a:r>
              <a:rPr lang="hr-HR" baseline="-25000" dirty="0" smtClean="0"/>
              <a:t>2</a:t>
            </a:r>
            <a:r>
              <a:rPr lang="hr-HR" i="1" dirty="0" smtClean="0"/>
              <a:t> = m</a:t>
            </a:r>
            <a:r>
              <a:rPr lang="hr-HR" baseline="-25000" dirty="0" smtClean="0"/>
              <a:t>1</a:t>
            </a:r>
            <a:r>
              <a:rPr lang="hr-HR" i="1" dirty="0" smtClean="0"/>
              <a:t>w</a:t>
            </a:r>
            <a:r>
              <a:rPr lang="hr-HR" dirty="0" smtClean="0"/>
              <a:t> + </a:t>
            </a:r>
            <a:r>
              <a:rPr lang="hr-HR" i="1" dirty="0" smtClean="0"/>
              <a:t>m</a:t>
            </a:r>
            <a:r>
              <a:rPr lang="hr-HR" baseline="-25000" dirty="0" smtClean="0"/>
              <a:t>2</a:t>
            </a:r>
            <a:r>
              <a:rPr lang="hr-HR" i="1" dirty="0" smtClean="0"/>
              <a:t>w </a:t>
            </a:r>
            <a:endParaRPr lang="en-US" dirty="0"/>
          </a:p>
          <a:p>
            <a:pPr marL="0" indent="0" algn="ctr">
              <a:buNone/>
            </a:pPr>
            <a:r>
              <a:rPr lang="hr-HR" sz="3600" b="1" i="1" dirty="0" smtClean="0"/>
              <a:t>m</a:t>
            </a:r>
            <a:r>
              <a:rPr lang="hr-HR" sz="3600" b="1" baseline="-25000" dirty="0" smtClean="0"/>
              <a:t>1</a:t>
            </a:r>
            <a:r>
              <a:rPr lang="hr-HR" sz="3600" b="1" dirty="0" smtClean="0">
                <a:solidFill>
                  <a:srgbClr val="FF0000"/>
                </a:solidFill>
              </a:rPr>
              <a:t>(</a:t>
            </a:r>
            <a:r>
              <a:rPr lang="hr-HR" sz="3600" b="1" i="1" dirty="0" smtClean="0">
                <a:solidFill>
                  <a:srgbClr val="FF0000"/>
                </a:solidFill>
              </a:rPr>
              <a:t>w</a:t>
            </a:r>
            <a:r>
              <a:rPr lang="hr-HR" sz="3600" b="1" baseline="-25000" dirty="0" smtClean="0">
                <a:solidFill>
                  <a:srgbClr val="FF0000"/>
                </a:solidFill>
              </a:rPr>
              <a:t>1</a:t>
            </a:r>
            <a:r>
              <a:rPr lang="hr-HR" sz="3600" b="1" dirty="0" smtClean="0">
                <a:solidFill>
                  <a:srgbClr val="FF0000"/>
                </a:solidFill>
              </a:rPr>
              <a:t> – </a:t>
            </a:r>
            <a:r>
              <a:rPr lang="hr-HR" sz="3600" b="1" i="1" dirty="0" smtClean="0">
                <a:solidFill>
                  <a:srgbClr val="FF0000"/>
                </a:solidFill>
              </a:rPr>
              <a:t>w</a:t>
            </a:r>
            <a:r>
              <a:rPr lang="hr-HR" sz="3600" b="1" dirty="0" smtClean="0">
                <a:solidFill>
                  <a:srgbClr val="FF0000"/>
                </a:solidFill>
              </a:rPr>
              <a:t>)</a:t>
            </a:r>
            <a:r>
              <a:rPr lang="hr-HR" sz="3600" b="1" i="1" dirty="0" smtClean="0"/>
              <a:t> = m</a:t>
            </a:r>
            <a:r>
              <a:rPr lang="hr-HR" sz="3600" b="1" baseline="-25000" dirty="0" smtClean="0"/>
              <a:t>2</a:t>
            </a:r>
            <a:r>
              <a:rPr lang="hr-HR" sz="3600" b="1" dirty="0" smtClean="0">
                <a:solidFill>
                  <a:srgbClr val="FF0000"/>
                </a:solidFill>
              </a:rPr>
              <a:t>(</a:t>
            </a:r>
            <a:r>
              <a:rPr lang="hr-HR" sz="3600" b="1" i="1" dirty="0" smtClean="0">
                <a:solidFill>
                  <a:srgbClr val="FF0000"/>
                </a:solidFill>
              </a:rPr>
              <a:t>w</a:t>
            </a:r>
            <a:r>
              <a:rPr lang="hr-HR" sz="3600" b="1" baseline="-25000" dirty="0" smtClean="0">
                <a:solidFill>
                  <a:srgbClr val="FF0000"/>
                </a:solidFill>
              </a:rPr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– </a:t>
            </a:r>
            <a:r>
              <a:rPr lang="hr-HR" sz="3600" b="1" i="1" dirty="0" smtClean="0">
                <a:solidFill>
                  <a:srgbClr val="FF0000"/>
                </a:solidFill>
              </a:rPr>
              <a:t>w</a:t>
            </a:r>
            <a:r>
              <a:rPr lang="hr-HR" sz="36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3600" b="1" dirty="0" smtClean="0">
                <a:solidFill>
                  <a:srgbClr val="FF0000"/>
                </a:solidFill>
              </a:rPr>
              <a:t>)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t="38833" r="12870" b="34942"/>
          <a:stretch/>
        </p:blipFill>
        <p:spPr bwMode="auto">
          <a:xfrm>
            <a:off x="827584" y="4149080"/>
            <a:ext cx="6984776" cy="2611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8681" y="42117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KRAK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4146" y="4104074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KRAK 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primjene pravila poluge za određivanje </a:t>
            </a:r>
            <a:r>
              <a:rPr lang="hr-HR" dirty="0" err="1" smtClean="0"/>
              <a:t>masenog</a:t>
            </a:r>
            <a:r>
              <a:rPr lang="hr-HR" dirty="0" smtClean="0"/>
              <a:t> udjela mineralnih faza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37066" r="11036" b="5655"/>
          <a:stretch/>
        </p:blipFill>
        <p:spPr bwMode="auto">
          <a:xfrm>
            <a:off x="35496" y="44624"/>
            <a:ext cx="908576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837" y="332656"/>
            <a:ext cx="217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C</a:t>
            </a:r>
            <a:r>
              <a:rPr lang="hr-HR" sz="2400" b="1" baseline="-25000" dirty="0" smtClean="0"/>
              <a:t>12</a:t>
            </a:r>
            <a:r>
              <a:rPr lang="hr-HR" sz="2400" b="1" dirty="0" smtClean="0"/>
              <a:t>A</a:t>
            </a:r>
            <a:r>
              <a:rPr lang="hr-HR" sz="2400" b="1" baseline="-25000" dirty="0" smtClean="0"/>
              <a:t>7</a:t>
            </a:r>
            <a:r>
              <a:rPr lang="hr-HR" sz="2400" b="1" dirty="0" smtClean="0"/>
              <a:t>-CA-C</a:t>
            </a:r>
            <a:r>
              <a:rPr lang="hr-HR" sz="2400" b="1" baseline="-25000" dirty="0" smtClean="0"/>
              <a:t>2</a:t>
            </a:r>
            <a:r>
              <a:rPr lang="hr-HR" sz="2400" b="1" dirty="0" smtClean="0"/>
              <a:t>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79715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466" y="46548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3501008"/>
            <a:ext cx="127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45% </a:t>
            </a:r>
            <a:r>
              <a:rPr lang="hr-HR" b="1" dirty="0" err="1"/>
              <a:t>CaO</a:t>
            </a:r>
            <a:endParaRPr lang="en-US" b="1" dirty="0"/>
          </a:p>
          <a:p>
            <a:r>
              <a:rPr lang="hr-HR" b="1" dirty="0" smtClean="0"/>
              <a:t>52% Al</a:t>
            </a:r>
            <a:r>
              <a:rPr lang="hr-HR" b="1" baseline="-25000" dirty="0" smtClean="0"/>
              <a:t>2</a:t>
            </a:r>
            <a:r>
              <a:rPr lang="hr-HR" b="1" dirty="0" smtClean="0"/>
              <a:t>O</a:t>
            </a:r>
            <a:r>
              <a:rPr lang="hr-HR" b="1" baseline="-25000" dirty="0" smtClean="0"/>
              <a:t>3</a:t>
            </a:r>
          </a:p>
          <a:p>
            <a:r>
              <a:rPr lang="hr-HR" b="1" dirty="0"/>
              <a:t>3% </a:t>
            </a:r>
            <a:r>
              <a:rPr lang="hr-HR" b="1" dirty="0" smtClean="0"/>
              <a:t>SiO</a:t>
            </a:r>
            <a:r>
              <a:rPr lang="hr-HR" b="1" baseline="-25000" dirty="0" smtClean="0"/>
              <a:t>2</a:t>
            </a:r>
            <a:endParaRPr lang="hr-HR" b="1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724128" y="5360442"/>
            <a:ext cx="2887940" cy="812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23545" y="4226421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738321" y="4191471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9538" y="4956174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A 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99777" y="5154017"/>
            <a:ext cx="730169" cy="101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90050" y="4742804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. B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3608" y="563488"/>
            <a:ext cx="6348768" cy="560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54346" y="5776208"/>
            <a:ext cx="427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.</a:t>
            </a:r>
            <a:r>
              <a:rPr lang="hr-HR" sz="3200" baseline="30000" dirty="0" smtClean="0">
                <a:solidFill>
                  <a:srgbClr val="FF0000"/>
                </a:solidFill>
              </a:rPr>
              <a:t>C</a:t>
            </a:r>
            <a:endParaRPr lang="en-US" sz="3200" baseline="30000" dirty="0"/>
          </a:p>
        </p:txBody>
      </p:sp>
      <p:sp>
        <p:nvSpPr>
          <p:cNvPr id="28" name="Rectangle 27"/>
          <p:cNvSpPr/>
          <p:nvPr/>
        </p:nvSpPr>
        <p:spPr>
          <a:xfrm>
            <a:off x="4716016" y="332656"/>
            <a:ext cx="432048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27599" y="827420"/>
            <a:ext cx="288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(CA)=(</a:t>
            </a:r>
            <a:r>
              <a:rPr lang="hr-HR" dirty="0" smtClean="0">
                <a:solidFill>
                  <a:srgbClr val="FF0000"/>
                </a:solidFill>
              </a:rPr>
              <a:t>A…o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A…CaO.Al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095973" y="1196752"/>
            <a:ext cx="339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=(</a:t>
            </a:r>
            <a:r>
              <a:rPr lang="hr-HR" dirty="0" smtClean="0">
                <a:solidFill>
                  <a:srgbClr val="FF0000"/>
                </a:solidFill>
              </a:rPr>
              <a:t>B…o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B…12CaO.7Al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095973" y="1628800"/>
            <a:ext cx="291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(C</a:t>
            </a:r>
            <a:r>
              <a:rPr lang="hr-HR" baseline="-25000" dirty="0" smtClean="0"/>
              <a:t>2</a:t>
            </a:r>
            <a:r>
              <a:rPr lang="hr-HR" dirty="0" smtClean="0"/>
              <a:t>S)=(</a:t>
            </a:r>
            <a:r>
              <a:rPr lang="hr-HR" dirty="0" smtClean="0">
                <a:solidFill>
                  <a:srgbClr val="FF0000"/>
                </a:solidFill>
              </a:rPr>
              <a:t>C…o</a:t>
            </a:r>
            <a:r>
              <a:rPr lang="hr-HR" dirty="0" smtClean="0"/>
              <a:t>)/(</a:t>
            </a:r>
            <a:r>
              <a:rPr lang="hr-HR" dirty="0" smtClean="0">
                <a:solidFill>
                  <a:srgbClr val="FF0000"/>
                </a:solidFill>
              </a:rPr>
              <a:t>C…2CaO.SiO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6700647" y="5479949"/>
            <a:ext cx="37085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5" grpId="0"/>
      <p:bldP spid="16" grpId="0"/>
      <p:bldP spid="17" grpId="0"/>
      <p:bldP spid="24" grpId="0"/>
      <p:bldP spid="27" grpId="0"/>
      <p:bldP spid="28" grpId="0" animBg="1"/>
      <p:bldP spid="29" grpId="0"/>
      <p:bldP spid="30" grpId="0"/>
      <p:bldP spid="31" grpId="0"/>
      <p:bldP spid="1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određivanja </a:t>
            </a:r>
            <a:r>
              <a:rPr lang="hr-HR" dirty="0" err="1" smtClean="0"/>
              <a:t>masenog</a:t>
            </a:r>
            <a:r>
              <a:rPr lang="hr-HR" dirty="0" smtClean="0"/>
              <a:t> udjela mineralnih faza na temelju poznatog/zadanog kemijskog sastava (bilanca tvari, sustav linearnih jednadžbi)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Autofit/>
          </a:bodyPr>
          <a:lstStyle/>
          <a:p>
            <a:r>
              <a:rPr lang="hr-HR" sz="2000" dirty="0" smtClean="0"/>
              <a:t>Matrični zapis…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 smtClean="0"/>
                  <a:t>ZADANO: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</a:t>
                </a:r>
                <a:r>
                  <a:rPr lang="hr-HR" sz="2400" dirty="0" err="1" smtClean="0"/>
                  <a:t>CaO</a:t>
                </a:r>
                <a:r>
                  <a:rPr lang="hr-HR" sz="2400" dirty="0" smtClean="0"/>
                  <a:t>)=45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(Al</a:t>
                </a:r>
                <a:r>
                  <a:rPr lang="hr-HR" sz="2400" baseline="-25000" dirty="0" smtClean="0"/>
                  <a:t>2</a:t>
                </a:r>
                <a:r>
                  <a:rPr lang="hr-HR" sz="2400" dirty="0" smtClean="0"/>
                  <a:t>O</a:t>
                </a:r>
                <a:r>
                  <a:rPr lang="hr-HR" sz="2400" baseline="-25000" dirty="0" smtClean="0"/>
                  <a:t>3</a:t>
                </a:r>
                <a:r>
                  <a:rPr lang="hr-HR" sz="2400" dirty="0" smtClean="0"/>
                  <a:t>)=52 g  </a:t>
                </a:r>
                <a:r>
                  <a:rPr lang="hr-HR" sz="2400" i="1" dirty="0" smtClean="0"/>
                  <a:t>m</a:t>
                </a:r>
                <a:r>
                  <a:rPr lang="hr-HR" sz="2400" dirty="0" smtClean="0"/>
                  <a:t>(SiO</a:t>
                </a:r>
                <a:r>
                  <a:rPr lang="hr-HR" sz="2400" baseline="-25000" dirty="0"/>
                  <a:t>2</a:t>
                </a:r>
                <a:r>
                  <a:rPr lang="hr-HR" sz="2400" dirty="0" smtClean="0"/>
                  <a:t>)=3 g</a:t>
                </a:r>
              </a:p>
              <a:p>
                <a:r>
                  <a:rPr lang="hr-HR" sz="2400" dirty="0" smtClean="0"/>
                  <a:t>Pretpostavka: faze su: 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hr-HR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hr-HR" sz="2400" dirty="0" smtClean="0"/>
                  <a:t>,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hr-HR" sz="2400" baseline="-25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hr-HR" sz="2400" dirty="0" smtClean="0"/>
                  <a:t> i CA</a:t>
                </a:r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𝐶𝑎𝑂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𝐴𝑙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𝑆𝑖𝑂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2,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52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.6511574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4852941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0.3548387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5147059</m:t>
                                </m:r>
                              </m:e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.6451613</m:t>
                                </m:r>
                              </m:e>
                            </m:mr>
                            <m:mr>
                              <m:e>
                                <m:r>
                                  <a:rPr lang="hr-HR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0.3488426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r-HR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𝟏𝟐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  <m:r>
                                      <a:rPr lang="hr-H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r-H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r-HR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𝑪𝑨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r-HR" sz="2400" dirty="0" smtClean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hr-HR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=8.60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𝟏𝟐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hr-H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=53.41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r-H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hr-HR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𝑪𝑨</m:t>
                                </m:r>
                              </m:sub>
                            </m:sSub>
                            <m:r>
                              <a:rPr lang="hr-HR" sz="2400" b="0" i="1" smtClean="0">
                                <a:latin typeface="Cambria Math"/>
                              </a:rPr>
                              <m:t>=37.99 </m:t>
                            </m:r>
                            <m:r>
                              <a:rPr lang="hr-HR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</m:mr>
                      </m:m>
                    </m:oMath>
                  </m:oMathPara>
                </a14:m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endParaRPr lang="hr-HR" sz="2400" dirty="0" smtClean="0"/>
              </a:p>
              <a:p>
                <a:endParaRPr lang="hr-HR" sz="2400" dirty="0" smtClean="0"/>
              </a:p>
              <a:p>
                <a:endParaRPr lang="hr-H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96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3359</Words>
  <Application>Microsoft Office PowerPoint</Application>
  <PresentationFormat>On-screen Show (4:3)</PresentationFormat>
  <Paragraphs>403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Tijek kristalizacije u trokomponentnom sustavu CaO-Al2O3-SiO2</vt:lpstr>
      <vt:lpstr>PowerPoint Presentation</vt:lpstr>
      <vt:lpstr>PowerPoint Presentation</vt:lpstr>
      <vt:lpstr>PowerPoint Presentation</vt:lpstr>
      <vt:lpstr>Bilanca tvari (očuvanje mase nekog oksida, primjerice CaO, Al2O3 ili SiO2) m-masa, w-maseni udio oksida</vt:lpstr>
      <vt:lpstr>PowerPoint Presentation</vt:lpstr>
      <vt:lpstr>PowerPoint Presentation</vt:lpstr>
      <vt:lpstr>PowerPoint Presentation</vt:lpstr>
      <vt:lpstr>Matrični zapis…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Matrični zapis…</vt:lpstr>
      <vt:lpstr>PowerPoint Presentation</vt:lpstr>
      <vt:lpstr>PowerPoint Presentation</vt:lpstr>
      <vt:lpstr>PowerPoint Presentation</vt:lpstr>
      <vt:lpstr>Matrični zapis…</vt:lpstr>
      <vt:lpstr>PowerPoint Presentation</vt:lpstr>
      <vt:lpstr>Talina sastava E pripada trokomponentnom podsustavu C2S-C12A7-CA</vt:lpstr>
      <vt:lpstr>PowerPoint Presentation</vt:lpstr>
      <vt:lpstr>******* SLIDE 9 ******* SLIDE 9 ******* SLIDE 9 *******</vt:lpstr>
      <vt:lpstr>PowerPoint Presentation</vt:lpstr>
      <vt:lpstr>PowerPoint Presentation</vt:lpstr>
      <vt:lpstr>Matrični zapis…</vt:lpstr>
      <vt:lpstr>PowerPoint Presentation</vt:lpstr>
      <vt:lpstr>Koliko ima taline sastava E neposredno prije kristalizacije?</vt:lpstr>
      <vt:lpstr>Rješenje sustava jednadžbi…</vt:lpstr>
      <vt:lpstr>PowerPoint Presentation</vt:lpstr>
      <vt:lpstr>PowerPoint Presentation</vt:lpstr>
      <vt:lpstr>Matrični zapis…</vt:lpstr>
      <vt:lpstr>PowerPoint Presentation</vt:lpstr>
      <vt:lpstr>PowerPoint Presentation</vt:lpstr>
      <vt:lpstr>Matrični zapis…</vt:lpstr>
      <vt:lpstr>Što se događa pri 1470°C (peritektička točka, P)?</vt:lpstr>
      <vt:lpstr>PowerPoint Presentation</vt:lpstr>
      <vt:lpstr>Ravnotežni podsustav C12A7-CA-C2S </vt:lpstr>
      <vt:lpstr>https://www.wolframalpha.com/input/?i=systems+of+equations+calculator&amp;assumption=%7B%22F%22%2C+%22SolveSystemOf3EquationsCalculator%22%2C+%22equation1%22%7D+-%3E%220.6511574+x+%2B+0.4852941+y+%2B+0.3548387+z+%3D+49.5%22&amp;assumption=%22FSelect%22+-%3E+%7B%7B%22SolveSystemOf3EquationsCalculator%22%7D%7D&amp;assumption=%7B%22F%22%2C+%22SolveSystemOf3EquationsCalculator%22%2C+%22equation2%22%7D+-%3E%22+++++++++++++++++++++++0.5147059+y+%2B+0.6451613+z+%3D+43.7%22&amp;assumption=%7B%22F%22%2C+%22SolveSystemOf3EquationsCalculator%22%2C+%22equation3%22%7D+-%3E%220.3488426+x++++++++++++++++++++++++++++++++++++++++++++++++%3D+6.8%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Tijek kristalizacije u trokomponentnom sustavu CaO-Al2O3-SiO2</dc:title>
  <dc:creator>Korisnik</dc:creator>
  <cp:lastModifiedBy>Korisnik</cp:lastModifiedBy>
  <cp:revision>107</cp:revision>
  <dcterms:created xsi:type="dcterms:W3CDTF">2021-01-08T12:14:58Z</dcterms:created>
  <dcterms:modified xsi:type="dcterms:W3CDTF">2021-01-20T07:36:30Z</dcterms:modified>
</cp:coreProperties>
</file>