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9" r:id="rId6"/>
    <p:sldId id="270" r:id="rId7"/>
    <p:sldId id="265" r:id="rId8"/>
    <p:sldId id="268" r:id="rId9"/>
    <p:sldId id="258" r:id="rId10"/>
    <p:sldId id="262" r:id="rId11"/>
    <p:sldId id="273" r:id="rId12"/>
    <p:sldId id="275" r:id="rId13"/>
    <p:sldId id="276" r:id="rId14"/>
    <p:sldId id="277" r:id="rId15"/>
    <p:sldId id="281" r:id="rId16"/>
    <p:sldId id="280" r:id="rId17"/>
    <p:sldId id="287" r:id="rId18"/>
    <p:sldId id="289" r:id="rId19"/>
    <p:sldId id="290" r:id="rId20"/>
    <p:sldId id="292" r:id="rId21"/>
    <p:sldId id="293" r:id="rId22"/>
    <p:sldId id="294" r:id="rId23"/>
    <p:sldId id="286" r:id="rId24"/>
    <p:sldId id="291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633" autoAdjust="0"/>
  </p:normalViewPr>
  <p:slideViewPr>
    <p:cSldViewPr>
      <p:cViewPr varScale="1">
        <p:scale>
          <a:sx n="105" d="100"/>
          <a:sy n="105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5" d="100"/>
        <a:sy n="125" d="100"/>
      </p:scale>
      <p:origin x="0" y="108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D6A56-0CC7-4E20-9190-71544347A84A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0C702-082A-4566-8750-B145C31A8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1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0C702-082A-4566-8750-B145C31A87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54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0C702-082A-4566-8750-B145C31A87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79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0C702-082A-4566-8750-B145C31A87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79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0C702-082A-4566-8750-B145C31A87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79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0C702-082A-4566-8750-B145C31A87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7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0C702-082A-4566-8750-B145C31A87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5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0C702-082A-4566-8750-B145C31A87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5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0C702-082A-4566-8750-B145C31A87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79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0C702-082A-4566-8750-B145C31A87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7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0C702-082A-4566-8750-B145C31A87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79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0C702-082A-4566-8750-B145C31A87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79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0C702-082A-4566-8750-B145C31A87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79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0C702-082A-4566-8750-B145C31A87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7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CD96-A57D-4AE6-9D26-00B1A24FB52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8035-4E20-44A9-AF95-44AC80CF8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5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CD96-A57D-4AE6-9D26-00B1A24FB52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8035-4E20-44A9-AF95-44AC80CF8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0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CD96-A57D-4AE6-9D26-00B1A24FB52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8035-4E20-44A9-AF95-44AC80CF8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3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CD96-A57D-4AE6-9D26-00B1A24FB52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8035-4E20-44A9-AF95-44AC80CF8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8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CD96-A57D-4AE6-9D26-00B1A24FB52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8035-4E20-44A9-AF95-44AC80CF8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5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CD96-A57D-4AE6-9D26-00B1A24FB52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8035-4E20-44A9-AF95-44AC80CF8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7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CD96-A57D-4AE6-9D26-00B1A24FB52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8035-4E20-44A9-AF95-44AC80CF8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7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CD96-A57D-4AE6-9D26-00B1A24FB52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8035-4E20-44A9-AF95-44AC80CF8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2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CD96-A57D-4AE6-9D26-00B1A24FB52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8035-4E20-44A9-AF95-44AC80CF8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0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CD96-A57D-4AE6-9D26-00B1A24FB52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8035-4E20-44A9-AF95-44AC80CF8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9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CD96-A57D-4AE6-9D26-00B1A24FB52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28035-4E20-44A9-AF95-44AC80CF8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9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ECD96-A57D-4AE6-9D26-00B1A24FB52C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8035-4E20-44A9-AF95-44AC80CF8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7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Tijek ravnotežne kristalizacije </a:t>
            </a:r>
            <a:r>
              <a:rPr lang="hr-HR" dirty="0" err="1" smtClean="0"/>
              <a:t>taline</a:t>
            </a:r>
            <a:r>
              <a:rPr lang="hr-HR" dirty="0" smtClean="0"/>
              <a:t> u </a:t>
            </a:r>
            <a:r>
              <a:rPr lang="hr-HR" dirty="0" err="1" smtClean="0"/>
              <a:t>trokomponentnom</a:t>
            </a:r>
            <a:r>
              <a:rPr lang="hr-HR" dirty="0" smtClean="0"/>
              <a:t> sustavu</a:t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hr-HR" dirty="0" err="1" smtClean="0"/>
              <a:t>CaO</a:t>
            </a:r>
            <a:r>
              <a:rPr lang="hr-HR" dirty="0" smtClean="0"/>
              <a:t>-Al</a:t>
            </a:r>
            <a:r>
              <a:rPr lang="hr-HR" baseline="-25000" dirty="0" smtClean="0"/>
              <a:t>2</a:t>
            </a:r>
            <a:r>
              <a:rPr lang="hr-HR" dirty="0" smtClean="0"/>
              <a:t>O</a:t>
            </a:r>
            <a:r>
              <a:rPr lang="hr-HR" baseline="-25000" dirty="0" smtClean="0"/>
              <a:t>3</a:t>
            </a:r>
            <a:r>
              <a:rPr lang="hr-HR" dirty="0" smtClean="0"/>
              <a:t>-SiO</a:t>
            </a:r>
            <a:r>
              <a:rPr lang="hr-HR" baseline="-25000" dirty="0" smtClean="0"/>
              <a:t>2</a:t>
            </a:r>
            <a:endParaRPr lang="en-US" baseline="-2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Predavanje IMV 21.01.2021.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74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" y="0"/>
            <a:ext cx="859500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Aspect="1"/>
          </p:cNvCxnSpPr>
          <p:nvPr/>
        </p:nvCxnSpPr>
        <p:spPr>
          <a:xfrm flipV="1">
            <a:off x="525993" y="5218658"/>
            <a:ext cx="5193373" cy="934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86685" y="508699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°  P 1470°C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7050" y="564243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1</a:t>
            </a:r>
            <a:r>
              <a:rPr lang="hr-HR" dirty="0" smtClean="0">
                <a:solidFill>
                  <a:srgbClr val="FF0000"/>
                </a:solidFill>
              </a:rPr>
              <a:t> 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6804" y="4271229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 °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77" y="44624"/>
            <a:ext cx="223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S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 14%SiO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, 5%Al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O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 2200°C</a:t>
            </a:r>
            <a:endParaRPr lang="en-US" sz="1400" dirty="0" smtClean="0"/>
          </a:p>
          <a:p>
            <a:r>
              <a:rPr lang="hr-HR" sz="1400" dirty="0" smtClean="0"/>
              <a:t>S</a:t>
            </a:r>
            <a:r>
              <a:rPr lang="hr-HR" sz="1400" baseline="-25000" dirty="0" smtClean="0"/>
              <a:t>1</a:t>
            </a:r>
            <a:r>
              <a:rPr lang="hr-HR" sz="1400" dirty="0" smtClean="0"/>
              <a:t> 3%SiO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, 25%Al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O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 1990°C</a:t>
            </a:r>
            <a:endParaRPr lang="hr-HR" sz="1400" baseline="-25000" dirty="0" smtClean="0"/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541432" y="5696292"/>
            <a:ext cx="4537838" cy="458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796136" y="5456328"/>
            <a:ext cx="72411" cy="15412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748298" y="5289396"/>
            <a:ext cx="58886" cy="1973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708494" y="5210439"/>
            <a:ext cx="64782" cy="17458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496" y="620688"/>
            <a:ext cx="25020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rgbClr val="FF0000"/>
                </a:solidFill>
              </a:rPr>
              <a:t>S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1</a:t>
            </a:r>
            <a:r>
              <a:rPr lang="hr-HR" sz="1400" dirty="0" smtClean="0"/>
              <a:t> </a:t>
            </a:r>
            <a:r>
              <a:rPr lang="hr-HR" sz="1400" i="1" dirty="0" smtClean="0"/>
              <a:t>T</a:t>
            </a:r>
            <a:r>
              <a:rPr lang="hr-HR" sz="1400" dirty="0" smtClean="0"/>
              <a:t> &gt; 1990°C </a:t>
            </a:r>
            <a:r>
              <a:rPr lang="hr-HR" sz="1400" dirty="0" err="1" smtClean="0"/>
              <a:t>liquid</a:t>
            </a:r>
            <a:r>
              <a:rPr lang="hr-HR" sz="1400" dirty="0" smtClean="0"/>
              <a:t>, </a:t>
            </a:r>
            <a:r>
              <a:rPr lang="hr-HR" sz="1400" b="1" dirty="0" smtClean="0">
                <a:solidFill>
                  <a:srgbClr val="0070C0"/>
                </a:solidFill>
              </a:rPr>
              <a:t>L</a:t>
            </a:r>
            <a:r>
              <a:rPr lang="hr-HR" sz="1400" dirty="0" smtClean="0"/>
              <a:t> (</a:t>
            </a:r>
            <a:r>
              <a:rPr lang="hr-HR" sz="1400" dirty="0" err="1" smtClean="0"/>
              <a:t>talina</a:t>
            </a:r>
            <a:r>
              <a:rPr lang="hr-HR" sz="1400" dirty="0" smtClean="0"/>
              <a:t>)</a:t>
            </a:r>
          </a:p>
          <a:p>
            <a:r>
              <a:rPr lang="hr-HR" sz="1400" i="1" dirty="0" smtClean="0"/>
              <a:t>T</a:t>
            </a:r>
            <a:r>
              <a:rPr lang="hr-HR" sz="1400" dirty="0" smtClean="0"/>
              <a:t> &lt; 1990°C </a:t>
            </a:r>
            <a:r>
              <a:rPr lang="hr-HR" sz="1400" b="1" dirty="0" smtClean="0">
                <a:solidFill>
                  <a:srgbClr val="0070C0"/>
                </a:solidFill>
              </a:rPr>
              <a:t>L </a:t>
            </a:r>
            <a:r>
              <a:rPr lang="hr-HR" sz="1400" dirty="0" smtClean="0"/>
              <a:t>+ </a:t>
            </a:r>
            <a:r>
              <a:rPr lang="hr-HR" sz="1400" dirty="0" err="1" smtClean="0"/>
              <a:t>CaO</a:t>
            </a:r>
            <a:r>
              <a:rPr lang="hr-HR" sz="1400" dirty="0" smtClean="0"/>
              <a:t>(s)</a:t>
            </a:r>
          </a:p>
          <a:p>
            <a:r>
              <a:rPr lang="hr-HR" sz="1400" i="1" dirty="0" smtClean="0"/>
              <a:t>T</a:t>
            </a:r>
            <a:r>
              <a:rPr lang="hr-HR" sz="1400" dirty="0" smtClean="0"/>
              <a:t> &lt; 1500°C </a:t>
            </a:r>
            <a:r>
              <a:rPr lang="hr-HR" sz="1400" b="1" dirty="0" smtClean="0">
                <a:solidFill>
                  <a:srgbClr val="0070C0"/>
                </a:solidFill>
              </a:rPr>
              <a:t>L </a:t>
            </a:r>
            <a:r>
              <a:rPr lang="hr-HR" sz="1400" dirty="0" smtClean="0"/>
              <a:t>+ </a:t>
            </a:r>
            <a:r>
              <a:rPr lang="hr-HR" sz="1400" dirty="0" err="1" smtClean="0"/>
              <a:t>CaO</a:t>
            </a:r>
            <a:r>
              <a:rPr lang="hr-HR" sz="1400" dirty="0" smtClean="0"/>
              <a:t>(s) + </a:t>
            </a:r>
            <a:r>
              <a:rPr lang="hr-HR" sz="1400" b="1" dirty="0" smtClean="0">
                <a:solidFill>
                  <a:srgbClr val="FF0000"/>
                </a:solidFill>
              </a:rPr>
              <a:t>C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3</a:t>
            </a:r>
            <a:r>
              <a:rPr lang="hr-HR" sz="1400" b="1" dirty="0">
                <a:solidFill>
                  <a:srgbClr val="FF0000"/>
                </a:solidFill>
              </a:rPr>
              <a:t>A</a:t>
            </a:r>
            <a:r>
              <a:rPr lang="hr-HR" sz="1400" b="1" dirty="0" smtClean="0">
                <a:solidFill>
                  <a:srgbClr val="FF0000"/>
                </a:solidFill>
              </a:rPr>
              <a:t>(s)</a:t>
            </a:r>
          </a:p>
          <a:p>
            <a:r>
              <a:rPr lang="hr-HR" sz="1400" dirty="0" smtClean="0"/>
              <a:t>T=1470°C </a:t>
            </a:r>
            <a:r>
              <a:rPr lang="hr-HR" sz="1400" b="1" dirty="0" smtClean="0">
                <a:solidFill>
                  <a:srgbClr val="0070C0"/>
                </a:solidFill>
              </a:rPr>
              <a:t>L(P) </a:t>
            </a:r>
            <a:r>
              <a:rPr lang="hr-HR" sz="1400" dirty="0" smtClean="0">
                <a:solidFill>
                  <a:srgbClr val="0070C0"/>
                </a:solidFill>
              </a:rPr>
              <a:t>+ </a:t>
            </a:r>
            <a:r>
              <a:rPr lang="hr-HR" sz="1400" dirty="0" err="1" smtClean="0"/>
              <a:t>CaO</a:t>
            </a:r>
            <a:r>
              <a:rPr lang="hr-HR" sz="1400" dirty="0" smtClean="0"/>
              <a:t>(s) + C</a:t>
            </a:r>
            <a:r>
              <a:rPr lang="hr-HR" sz="1400" baseline="-25000" dirty="0" smtClean="0"/>
              <a:t>3</a:t>
            </a:r>
            <a:r>
              <a:rPr lang="hr-HR" sz="1400" dirty="0"/>
              <a:t>A</a:t>
            </a:r>
            <a:r>
              <a:rPr lang="hr-HR" sz="1400" dirty="0" smtClean="0"/>
              <a:t>(s)</a:t>
            </a:r>
            <a:endParaRPr lang="en-US" sz="1400" dirty="0"/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 flipV="1">
            <a:off x="537431" y="6153410"/>
            <a:ext cx="5402721" cy="1189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5748298" y="5271662"/>
            <a:ext cx="163279" cy="87459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39550" y="5224120"/>
            <a:ext cx="5184578" cy="92848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563888" y="5610449"/>
            <a:ext cx="2376264" cy="54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496" y="1484784"/>
            <a:ext cx="2149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primijenimo pravilo poluge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3283476" y="547570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B °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-45124" y="1753652"/>
            <a:ext cx="3061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i="1" dirty="0" smtClean="0"/>
              <a:t>w</a:t>
            </a:r>
            <a:r>
              <a:rPr lang="hr-HR" sz="1400" dirty="0" smtClean="0"/>
              <a:t>(C</a:t>
            </a:r>
            <a:r>
              <a:rPr lang="hr-HR" sz="1400" baseline="-25000" dirty="0" smtClean="0"/>
              <a:t>3</a:t>
            </a:r>
            <a:r>
              <a:rPr lang="hr-HR" sz="1400" dirty="0"/>
              <a:t>A</a:t>
            </a:r>
            <a:r>
              <a:rPr lang="hr-HR" sz="1400" dirty="0" smtClean="0"/>
              <a:t>)=(B…</a:t>
            </a:r>
            <a:r>
              <a:rPr lang="hr-HR" sz="1400" dirty="0" smtClean="0">
                <a:solidFill>
                  <a:srgbClr val="FF0000"/>
                </a:solidFill>
              </a:rPr>
              <a:t>S</a:t>
            </a:r>
            <a:r>
              <a:rPr lang="hr-HR" sz="1400" baseline="-25000" dirty="0">
                <a:solidFill>
                  <a:srgbClr val="FF0000"/>
                </a:solidFill>
              </a:rPr>
              <a:t>1</a:t>
            </a:r>
            <a:r>
              <a:rPr lang="hr-HR" sz="1400" dirty="0" smtClean="0"/>
              <a:t>)/(B…</a:t>
            </a:r>
            <a:r>
              <a:rPr lang="hr-HR" sz="1400" dirty="0" smtClean="0">
                <a:solidFill>
                  <a:srgbClr val="FF0000"/>
                </a:solidFill>
              </a:rPr>
              <a:t>3CaO.Al</a:t>
            </a:r>
            <a:r>
              <a:rPr lang="hr-HR" sz="1400" baseline="-25000" dirty="0" smtClean="0">
                <a:solidFill>
                  <a:srgbClr val="FF0000"/>
                </a:solidFill>
              </a:rPr>
              <a:t>2</a:t>
            </a:r>
            <a:r>
              <a:rPr lang="hr-HR" sz="1400" dirty="0" smtClean="0">
                <a:solidFill>
                  <a:srgbClr val="FF0000"/>
                </a:solidFill>
              </a:rPr>
              <a:t>O</a:t>
            </a:r>
            <a:r>
              <a:rPr lang="hr-HR" sz="1400" baseline="-25000" dirty="0" smtClean="0">
                <a:solidFill>
                  <a:srgbClr val="FF0000"/>
                </a:solidFill>
              </a:rPr>
              <a:t>3</a:t>
            </a:r>
            <a:r>
              <a:rPr lang="hr-HR" sz="1400" dirty="0" smtClean="0"/>
              <a:t>)</a:t>
            </a:r>
          </a:p>
          <a:p>
            <a:r>
              <a:rPr lang="hr-HR" sz="1400" i="1" dirty="0" smtClean="0"/>
              <a:t>w</a:t>
            </a:r>
            <a:r>
              <a:rPr lang="hr-HR" sz="1400" dirty="0" smtClean="0"/>
              <a:t>(</a:t>
            </a:r>
            <a:r>
              <a:rPr lang="hr-HR" sz="1400" b="1" dirty="0" smtClean="0">
                <a:solidFill>
                  <a:srgbClr val="0070C0"/>
                </a:solidFill>
              </a:rPr>
              <a:t>L</a:t>
            </a:r>
            <a:r>
              <a:rPr lang="hr-HR" sz="1400" dirty="0" smtClean="0"/>
              <a:t>(</a:t>
            </a:r>
            <a:r>
              <a:rPr lang="hr-HR" sz="1400" dirty="0" smtClean="0">
                <a:solidFill>
                  <a:srgbClr val="FF0000"/>
                </a:solidFill>
              </a:rPr>
              <a:t>P</a:t>
            </a:r>
            <a:r>
              <a:rPr lang="hr-HR" sz="1400" dirty="0" smtClean="0"/>
              <a:t>))=(1-</a:t>
            </a:r>
            <a:r>
              <a:rPr lang="hr-HR" sz="1400" i="1" dirty="0" smtClean="0"/>
              <a:t>w</a:t>
            </a:r>
            <a:r>
              <a:rPr lang="hr-HR" sz="1400" dirty="0" smtClean="0"/>
              <a:t>(C</a:t>
            </a:r>
            <a:r>
              <a:rPr lang="hr-HR" sz="1400" baseline="-25000" dirty="0" smtClean="0"/>
              <a:t>3</a:t>
            </a:r>
            <a:r>
              <a:rPr lang="hr-HR" sz="1400" dirty="0"/>
              <a:t>A</a:t>
            </a:r>
            <a:r>
              <a:rPr lang="hr-HR" sz="1400" dirty="0" smtClean="0"/>
              <a:t>))*(</a:t>
            </a:r>
            <a:r>
              <a:rPr lang="hr-HR" sz="1400" dirty="0" err="1" smtClean="0">
                <a:solidFill>
                  <a:srgbClr val="FF0000"/>
                </a:solidFill>
              </a:rPr>
              <a:t>CaO</a:t>
            </a:r>
            <a:r>
              <a:rPr lang="hr-HR" sz="1400" dirty="0" smtClean="0"/>
              <a:t>…B)/(</a:t>
            </a:r>
            <a:r>
              <a:rPr lang="hr-HR" sz="1400" dirty="0" err="1" smtClean="0">
                <a:solidFill>
                  <a:srgbClr val="FF0000"/>
                </a:solidFill>
              </a:rPr>
              <a:t>CaO</a:t>
            </a:r>
            <a:r>
              <a:rPr lang="hr-HR" sz="1400" dirty="0" smtClean="0">
                <a:solidFill>
                  <a:srgbClr val="FF0000"/>
                </a:solidFill>
              </a:rPr>
              <a:t>…P</a:t>
            </a:r>
            <a:r>
              <a:rPr lang="hr-HR" sz="1400" dirty="0" smtClean="0"/>
              <a:t>)</a:t>
            </a:r>
          </a:p>
        </p:txBody>
      </p:sp>
      <p:cxnSp>
        <p:nvCxnSpPr>
          <p:cNvPr id="31" name="Straight Arrow Connector 30"/>
          <p:cNvCxnSpPr>
            <a:cxnSpLocks noChangeAspect="1"/>
          </p:cNvCxnSpPr>
          <p:nvPr/>
        </p:nvCxnSpPr>
        <p:spPr>
          <a:xfrm flipV="1">
            <a:off x="555294" y="5735396"/>
            <a:ext cx="4129434" cy="417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</p:cNvCxnSpPr>
          <p:nvPr/>
        </p:nvCxnSpPr>
        <p:spPr>
          <a:xfrm flipV="1">
            <a:off x="560508" y="5639242"/>
            <a:ext cx="5082376" cy="513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 noChangeAspect="1"/>
          </p:cNvCxnSpPr>
          <p:nvPr/>
        </p:nvCxnSpPr>
        <p:spPr>
          <a:xfrm flipV="1">
            <a:off x="539552" y="5610234"/>
            <a:ext cx="5328000" cy="538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094091" y="5229200"/>
            <a:ext cx="614797" cy="10800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32040" y="522158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°z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306234"/>
            <a:ext cx="3960440" cy="1709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60380" y="404664"/>
            <a:ext cx="370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w</a:t>
            </a:r>
            <a:r>
              <a:rPr lang="hr-HR" dirty="0" smtClean="0"/>
              <a:t>(</a:t>
            </a:r>
            <a:r>
              <a:rPr lang="hr-HR" b="1" dirty="0" smtClean="0">
                <a:solidFill>
                  <a:srgbClr val="0070C0"/>
                </a:solidFill>
              </a:rPr>
              <a:t>L</a:t>
            </a:r>
            <a:r>
              <a:rPr lang="hr-HR" dirty="0" smtClean="0"/>
              <a:t>(</a:t>
            </a:r>
            <a:r>
              <a:rPr lang="hr-HR" dirty="0" smtClean="0">
                <a:solidFill>
                  <a:srgbClr val="FF0000"/>
                </a:solidFill>
              </a:rPr>
              <a:t>P</a:t>
            </a:r>
            <a:r>
              <a:rPr lang="hr-HR" dirty="0" smtClean="0"/>
              <a:t>))=(D</a:t>
            </a:r>
            <a:r>
              <a:rPr lang="hr-HR" dirty="0" smtClean="0">
                <a:solidFill>
                  <a:srgbClr val="FF0000"/>
                </a:solidFill>
              </a:rPr>
              <a:t>…S</a:t>
            </a:r>
            <a:r>
              <a:rPr lang="hr-HR" baseline="-25000" dirty="0" smtClean="0">
                <a:solidFill>
                  <a:srgbClr val="FF0000"/>
                </a:solidFill>
              </a:rPr>
              <a:t>1</a:t>
            </a:r>
            <a:r>
              <a:rPr lang="hr-HR" dirty="0" smtClean="0"/>
              <a:t>)/(D</a:t>
            </a:r>
            <a:r>
              <a:rPr lang="hr-HR" dirty="0" smtClean="0">
                <a:solidFill>
                  <a:srgbClr val="FF0000"/>
                </a:solidFill>
              </a:rPr>
              <a:t>…P</a:t>
            </a:r>
            <a:r>
              <a:rPr lang="hr-HR" dirty="0" smtClean="0"/>
              <a:t>)=3/7.4=40.54%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283476" y="5229200"/>
            <a:ext cx="2440652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72431" y="603081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 °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0" y="77399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 1470°C reagira </a:t>
            </a:r>
            <a:r>
              <a:rPr lang="hr-HR" dirty="0" err="1" smtClean="0"/>
              <a:t>talina</a:t>
            </a:r>
            <a:r>
              <a:rPr lang="hr-HR" dirty="0" smtClean="0"/>
              <a:t> sastava L(P)</a:t>
            </a:r>
          </a:p>
          <a:p>
            <a:r>
              <a:rPr lang="hr-HR" dirty="0" smtClean="0"/>
              <a:t>Sa </a:t>
            </a:r>
            <a:r>
              <a:rPr lang="hr-HR" dirty="0" err="1" smtClean="0"/>
              <a:t>CaO</a:t>
            </a:r>
            <a:r>
              <a:rPr lang="hr-HR" dirty="0" smtClean="0"/>
              <a:t>(s) dajući C</a:t>
            </a:r>
            <a:r>
              <a:rPr lang="hr-HR" baseline="-25000" dirty="0" smtClean="0"/>
              <a:t>3</a:t>
            </a:r>
            <a:r>
              <a:rPr lang="hr-HR" dirty="0" smtClean="0"/>
              <a:t>S (i C</a:t>
            </a:r>
            <a:r>
              <a:rPr lang="hr-HR" baseline="-25000" dirty="0" smtClean="0"/>
              <a:t>3</a:t>
            </a:r>
            <a:r>
              <a:rPr lang="hr-HR" dirty="0" smtClean="0"/>
              <a:t>A). </a:t>
            </a:r>
            <a:r>
              <a:rPr lang="hr-HR" dirty="0" err="1" smtClean="0"/>
              <a:t>CaO</a:t>
            </a:r>
            <a:r>
              <a:rPr lang="hr-HR" dirty="0" smtClean="0"/>
              <a:t>(s) ima dovoljno da nestane </a:t>
            </a:r>
            <a:r>
              <a:rPr lang="hr-HR" dirty="0" err="1" smtClean="0"/>
              <a:t>talina</a:t>
            </a:r>
            <a:r>
              <a:rPr lang="hr-HR" dirty="0" smtClean="0"/>
              <a:t> </a:t>
            </a:r>
            <a:r>
              <a:rPr lang="hr-HR" b="1" dirty="0" smtClean="0">
                <a:solidFill>
                  <a:srgbClr val="0070C0"/>
                </a:solidFill>
              </a:rPr>
              <a:t>L</a:t>
            </a:r>
            <a:r>
              <a:rPr lang="hr-HR" dirty="0" smtClean="0"/>
              <a:t>(</a:t>
            </a:r>
            <a:r>
              <a:rPr lang="hr-HR" dirty="0" smtClean="0">
                <a:solidFill>
                  <a:srgbClr val="FF0000"/>
                </a:solidFill>
              </a:rPr>
              <a:t>P</a:t>
            </a:r>
            <a:r>
              <a:rPr lang="hr-HR" dirty="0" smtClean="0"/>
              <a:t>) i nastaje konačni produkt  </a:t>
            </a:r>
            <a:r>
              <a:rPr lang="hr-HR" dirty="0" err="1" smtClean="0"/>
              <a:t>CaO</a:t>
            </a:r>
            <a:r>
              <a:rPr lang="hr-HR" dirty="0" smtClean="0"/>
              <a:t>(s), C</a:t>
            </a:r>
            <a:r>
              <a:rPr lang="hr-HR" baseline="-25000" dirty="0" smtClean="0"/>
              <a:t>3</a:t>
            </a:r>
            <a:r>
              <a:rPr lang="hr-HR" dirty="0" smtClean="0"/>
              <a:t>A (s) i C</a:t>
            </a:r>
            <a:r>
              <a:rPr lang="hr-HR" baseline="-25000" dirty="0" smtClean="0"/>
              <a:t>3</a:t>
            </a:r>
            <a:r>
              <a:rPr lang="hr-HR" dirty="0" smtClean="0"/>
              <a:t>S(s).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811414" y="5354632"/>
            <a:ext cx="10759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rgbClr val="FF0000"/>
                </a:solidFill>
              </a:rPr>
              <a:t>32.7% Al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2</a:t>
            </a:r>
            <a:r>
              <a:rPr lang="hr-HR" sz="1400" b="1" dirty="0" smtClean="0">
                <a:solidFill>
                  <a:srgbClr val="FF0000"/>
                </a:solidFill>
              </a:rPr>
              <a:t>O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hr-HR" sz="1400" b="1" dirty="0" smtClean="0">
                <a:solidFill>
                  <a:srgbClr val="FF0000"/>
                </a:solidFill>
              </a:rPr>
              <a:t>7.4% SiO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hr-HR" sz="1400" b="1" dirty="0" smtClean="0">
                <a:solidFill>
                  <a:srgbClr val="FF0000"/>
                </a:solidFill>
              </a:rPr>
              <a:t>59.9% </a:t>
            </a:r>
            <a:r>
              <a:rPr lang="hr-HR" sz="1400" b="1" dirty="0" err="1" smtClean="0">
                <a:solidFill>
                  <a:srgbClr val="FF0000"/>
                </a:solidFill>
              </a:rPr>
              <a:t>CaO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2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0" grpId="0"/>
      <p:bldP spid="32" grpId="0"/>
      <p:bldP spid="51" grpId="0"/>
      <p:bldP spid="52" grpId="0"/>
      <p:bldP spid="54" grpId="0"/>
      <p:bldP spid="27" grpId="0"/>
      <p:bldP spid="4" grpId="0" animBg="1"/>
      <p:bldP spid="5" grpId="0"/>
      <p:bldP spid="33" grpId="0"/>
      <p:bldP spid="40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Koji sastavi završavaju </a:t>
            </a:r>
            <a:r>
              <a:rPr lang="hr-HR" dirty="0" err="1" smtClean="0"/>
              <a:t>peritektičkom</a:t>
            </a:r>
            <a:r>
              <a:rPr lang="hr-HR" dirty="0" smtClean="0"/>
              <a:t> reakcijom pri 1470 °C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Svi sastavi u sustavu </a:t>
            </a:r>
            <a:r>
              <a:rPr lang="hr-HR" dirty="0" err="1" smtClean="0"/>
              <a:t>CaO</a:t>
            </a:r>
            <a:r>
              <a:rPr lang="hr-HR" dirty="0" smtClean="0"/>
              <a:t>-C</a:t>
            </a:r>
            <a:r>
              <a:rPr lang="hr-HR" baseline="-25000" dirty="0" smtClean="0"/>
              <a:t>3</a:t>
            </a:r>
            <a:r>
              <a:rPr lang="hr-HR" dirty="0" smtClean="0"/>
              <a:t>A-C</a:t>
            </a:r>
            <a:r>
              <a:rPr lang="hr-HR" baseline="-25000" dirty="0" smtClean="0"/>
              <a:t>3</a:t>
            </a:r>
            <a:r>
              <a:rPr lang="hr-HR" dirty="0" smtClean="0"/>
              <a:t>S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" y="0"/>
            <a:ext cx="859500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86685" y="508699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°  P 1470°C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7050" y="564243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1</a:t>
            </a:r>
            <a:r>
              <a:rPr lang="hr-HR" dirty="0" smtClean="0">
                <a:solidFill>
                  <a:srgbClr val="FF0000"/>
                </a:solidFill>
              </a:rPr>
              <a:t> 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6804" y="4271229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 °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77" y="44624"/>
            <a:ext cx="223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S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 14%SiO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, 5%Al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O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 2200°C</a:t>
            </a:r>
            <a:endParaRPr lang="en-US" sz="1400" dirty="0" smtClean="0"/>
          </a:p>
          <a:p>
            <a:r>
              <a:rPr lang="hr-HR" sz="1400" dirty="0" smtClean="0"/>
              <a:t>S</a:t>
            </a:r>
            <a:r>
              <a:rPr lang="hr-HR" sz="1400" baseline="-25000" dirty="0" smtClean="0"/>
              <a:t>1</a:t>
            </a:r>
            <a:r>
              <a:rPr lang="hr-HR" sz="1400" dirty="0" smtClean="0"/>
              <a:t> 3%SiO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, 25%Al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O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 1990°C</a:t>
            </a:r>
            <a:endParaRPr lang="hr-HR" sz="1400" baseline="-25000" dirty="0" smtClean="0"/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 flipV="1">
            <a:off x="537431" y="6153410"/>
            <a:ext cx="5402721" cy="1189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32040" y="522158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°z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306234"/>
            <a:ext cx="3960440" cy="2546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60380" y="404664"/>
            <a:ext cx="3587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err="1" smtClean="0"/>
              <a:t>CaO</a:t>
            </a:r>
            <a:r>
              <a:rPr lang="hr-HR" i="1" dirty="0" smtClean="0"/>
              <a:t>-z-C</a:t>
            </a:r>
            <a:r>
              <a:rPr lang="hr-HR" baseline="-25000" dirty="0" smtClean="0"/>
              <a:t>3</a:t>
            </a:r>
            <a:r>
              <a:rPr lang="hr-HR" i="1" dirty="0" smtClean="0"/>
              <a:t>S</a:t>
            </a:r>
          </a:p>
          <a:p>
            <a:r>
              <a:rPr lang="hr-HR" i="1" dirty="0" smtClean="0"/>
              <a:t> L; L+</a:t>
            </a:r>
            <a:r>
              <a:rPr lang="hr-HR" i="1" dirty="0" err="1" smtClean="0"/>
              <a:t>CaO</a:t>
            </a:r>
            <a:r>
              <a:rPr lang="hr-HR" i="1" dirty="0" smtClean="0"/>
              <a:t>; L+</a:t>
            </a:r>
            <a:r>
              <a:rPr lang="hr-HR" i="1" dirty="0" err="1" smtClean="0"/>
              <a:t>CaO</a:t>
            </a:r>
            <a:r>
              <a:rPr lang="hr-HR" i="1" dirty="0" smtClean="0"/>
              <a:t>+C</a:t>
            </a:r>
            <a:r>
              <a:rPr lang="hr-HR" baseline="-25000" dirty="0" smtClean="0"/>
              <a:t>3</a:t>
            </a:r>
            <a:r>
              <a:rPr lang="hr-HR" i="1" dirty="0" smtClean="0"/>
              <a:t>S; </a:t>
            </a:r>
            <a:r>
              <a:rPr lang="hr-HR" i="1" dirty="0" err="1" smtClean="0"/>
              <a:t>CaO</a:t>
            </a:r>
            <a:r>
              <a:rPr lang="hr-HR" i="1" dirty="0" smtClean="0"/>
              <a:t>-C</a:t>
            </a:r>
            <a:r>
              <a:rPr lang="hr-HR" baseline="-25000" dirty="0" smtClean="0"/>
              <a:t>3</a:t>
            </a:r>
            <a:r>
              <a:rPr lang="hr-HR" i="1" dirty="0" smtClean="0"/>
              <a:t>S-C</a:t>
            </a:r>
            <a:r>
              <a:rPr lang="hr-HR" baseline="-25000" dirty="0" smtClean="0"/>
              <a:t>3</a:t>
            </a:r>
            <a:r>
              <a:rPr lang="hr-HR" i="1" dirty="0" smtClean="0"/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11414" y="5354632"/>
            <a:ext cx="10759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rgbClr val="FF0000"/>
                </a:solidFill>
              </a:rPr>
              <a:t>32.7% Al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2</a:t>
            </a:r>
            <a:r>
              <a:rPr lang="hr-HR" sz="1400" b="1" dirty="0" smtClean="0">
                <a:solidFill>
                  <a:srgbClr val="FF0000"/>
                </a:solidFill>
              </a:rPr>
              <a:t>O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hr-HR" sz="1400" b="1" dirty="0" smtClean="0">
                <a:solidFill>
                  <a:srgbClr val="FF0000"/>
                </a:solidFill>
              </a:rPr>
              <a:t>7.4% SiO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hr-HR" sz="1400" b="1" dirty="0" smtClean="0">
                <a:solidFill>
                  <a:srgbClr val="FF0000"/>
                </a:solidFill>
              </a:rPr>
              <a:t>59.9% </a:t>
            </a:r>
            <a:r>
              <a:rPr lang="hr-HR" sz="1400" b="1" dirty="0" err="1" smtClean="0">
                <a:solidFill>
                  <a:srgbClr val="FF0000"/>
                </a:solidFill>
              </a:rPr>
              <a:t>CaO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12478" y="1953706"/>
            <a:ext cx="3615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err="1" smtClean="0"/>
              <a:t>CaO</a:t>
            </a:r>
            <a:r>
              <a:rPr lang="hr-HR" i="1" dirty="0" smtClean="0"/>
              <a:t>-C</a:t>
            </a:r>
            <a:r>
              <a:rPr lang="hr-HR" baseline="-25000" dirty="0"/>
              <a:t>3</a:t>
            </a:r>
            <a:r>
              <a:rPr lang="hr-HR" i="1" dirty="0" smtClean="0"/>
              <a:t>A-z</a:t>
            </a:r>
          </a:p>
          <a:p>
            <a:r>
              <a:rPr lang="hr-HR" i="1" dirty="0"/>
              <a:t> L; </a:t>
            </a:r>
            <a:r>
              <a:rPr lang="hr-HR" i="1" dirty="0" err="1"/>
              <a:t>L</a:t>
            </a:r>
            <a:r>
              <a:rPr lang="hr-HR" i="1" dirty="0"/>
              <a:t>+</a:t>
            </a:r>
            <a:r>
              <a:rPr lang="hr-HR" i="1" dirty="0" err="1"/>
              <a:t>CaO</a:t>
            </a:r>
            <a:r>
              <a:rPr lang="hr-HR" i="1" dirty="0"/>
              <a:t>; </a:t>
            </a:r>
            <a:r>
              <a:rPr lang="hr-HR" i="1" dirty="0" smtClean="0"/>
              <a:t>L+</a:t>
            </a:r>
            <a:r>
              <a:rPr lang="hr-HR" i="1" dirty="0" err="1" smtClean="0"/>
              <a:t>CaO</a:t>
            </a:r>
            <a:r>
              <a:rPr lang="hr-HR" i="1" dirty="0" smtClean="0"/>
              <a:t>+C</a:t>
            </a:r>
            <a:r>
              <a:rPr lang="hr-HR" baseline="-25000" dirty="0"/>
              <a:t>3</a:t>
            </a:r>
            <a:r>
              <a:rPr lang="hr-HR" i="1" dirty="0" smtClean="0"/>
              <a:t>A; </a:t>
            </a:r>
            <a:r>
              <a:rPr lang="hr-HR" i="1" dirty="0" err="1" smtClean="0"/>
              <a:t>CaO</a:t>
            </a:r>
            <a:r>
              <a:rPr lang="hr-HR" i="1" dirty="0" smtClean="0"/>
              <a:t>-C</a:t>
            </a:r>
            <a:r>
              <a:rPr lang="hr-HR" baseline="-25000" dirty="0" smtClean="0"/>
              <a:t>3</a:t>
            </a:r>
            <a:r>
              <a:rPr lang="hr-HR" i="1" dirty="0" smtClean="0"/>
              <a:t>A-C</a:t>
            </a:r>
            <a:r>
              <a:rPr lang="hr-HR" baseline="-25000" dirty="0"/>
              <a:t>3</a:t>
            </a:r>
            <a:r>
              <a:rPr lang="hr-HR" i="1" dirty="0" smtClean="0"/>
              <a:t>S</a:t>
            </a:r>
            <a:endParaRPr lang="hr-HR" i="1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39550" y="5224120"/>
            <a:ext cx="5184578" cy="92848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411760" y="2852936"/>
            <a:ext cx="2626214" cy="24826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52252" y="2852936"/>
            <a:ext cx="1859508" cy="32966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545902" y="6158954"/>
            <a:ext cx="5394250" cy="8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758620" y="5064164"/>
            <a:ext cx="1160512" cy="10880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411760" y="1050995"/>
            <a:ext cx="2520280" cy="3220234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306948" y="2614114"/>
            <a:ext cx="1019952" cy="2994070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0" grpId="0"/>
      <p:bldP spid="27" grpId="0"/>
      <p:bldP spid="4" grpId="0" animBg="1"/>
      <p:bldP spid="5" grpId="0"/>
      <p:bldP spid="34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Koji sastavi završavaju </a:t>
            </a:r>
            <a:r>
              <a:rPr lang="hr-HR" dirty="0" err="1" smtClean="0"/>
              <a:t>peritektičkom</a:t>
            </a:r>
            <a:r>
              <a:rPr lang="hr-HR" dirty="0" smtClean="0"/>
              <a:t> reakcijom pri 1455 °C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Pogledajmo sastave </a:t>
            </a:r>
            <a:r>
              <a:rPr lang="hr-HR" dirty="0" err="1" smtClean="0"/>
              <a:t>taline</a:t>
            </a:r>
            <a:r>
              <a:rPr lang="hr-HR" dirty="0" smtClean="0"/>
              <a:t> u polju z-C</a:t>
            </a:r>
            <a:r>
              <a:rPr lang="hr-HR" baseline="-25000" dirty="0" smtClean="0"/>
              <a:t>3</a:t>
            </a:r>
            <a:r>
              <a:rPr lang="hr-HR" dirty="0" smtClean="0"/>
              <a:t>A-w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7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" y="0"/>
            <a:ext cx="859500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86685" y="508699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°  P 1470°C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32040" y="522158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°z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306234"/>
            <a:ext cx="3960440" cy="2546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811414" y="5354632"/>
            <a:ext cx="10759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rgbClr val="FF0000"/>
                </a:solidFill>
              </a:rPr>
              <a:t>32.7% Al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2</a:t>
            </a:r>
            <a:r>
              <a:rPr lang="hr-HR" sz="1400" b="1" dirty="0" smtClean="0">
                <a:solidFill>
                  <a:srgbClr val="FF0000"/>
                </a:solidFill>
              </a:rPr>
              <a:t>O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hr-HR" sz="1400" b="1" dirty="0" smtClean="0">
                <a:solidFill>
                  <a:srgbClr val="FF0000"/>
                </a:solidFill>
              </a:rPr>
              <a:t>7.4% SiO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hr-HR" sz="1400" b="1" dirty="0" smtClean="0">
                <a:solidFill>
                  <a:srgbClr val="FF0000"/>
                </a:solidFill>
              </a:rPr>
              <a:t>59.9% </a:t>
            </a:r>
            <a:r>
              <a:rPr lang="hr-HR" sz="1400" b="1" dirty="0" err="1" smtClean="0">
                <a:solidFill>
                  <a:srgbClr val="FF0000"/>
                </a:solidFill>
              </a:rPr>
              <a:t>CaO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29316" y="332656"/>
            <a:ext cx="39739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z-C</a:t>
            </a:r>
            <a:r>
              <a:rPr lang="hr-HR" baseline="-25000" dirty="0" smtClean="0"/>
              <a:t>3</a:t>
            </a:r>
            <a:r>
              <a:rPr lang="hr-HR" i="1" dirty="0" smtClean="0"/>
              <a:t>A-w</a:t>
            </a:r>
          </a:p>
          <a:p>
            <a:r>
              <a:rPr lang="hr-HR" i="1" dirty="0" smtClean="0"/>
              <a:t>Pripada polju primarne kristalizacije </a:t>
            </a:r>
            <a:r>
              <a:rPr lang="hr-HR" i="1" dirty="0" err="1" smtClean="0"/>
              <a:t>CaO</a:t>
            </a:r>
            <a:endParaRPr lang="hr-HR" i="1" dirty="0" smtClean="0"/>
          </a:p>
          <a:p>
            <a:r>
              <a:rPr lang="hr-HR" i="1" dirty="0" smtClean="0"/>
              <a:t>Pripada podsustavu C</a:t>
            </a:r>
            <a:r>
              <a:rPr lang="hr-HR" i="1" baseline="-25000" dirty="0" smtClean="0"/>
              <a:t>3</a:t>
            </a:r>
            <a:r>
              <a:rPr lang="hr-HR" i="1" dirty="0" smtClean="0"/>
              <a:t>S-C</a:t>
            </a:r>
            <a:r>
              <a:rPr lang="hr-HR" i="1" baseline="-25000" dirty="0" smtClean="0"/>
              <a:t>3</a:t>
            </a:r>
            <a:r>
              <a:rPr lang="hr-HR" i="1" dirty="0" smtClean="0"/>
              <a:t>A-C</a:t>
            </a:r>
            <a:r>
              <a:rPr lang="hr-HR" i="1" baseline="-25000" dirty="0" smtClean="0"/>
              <a:t>2</a:t>
            </a:r>
            <a:r>
              <a:rPr lang="hr-HR" i="1" dirty="0" smtClean="0"/>
              <a:t>S</a:t>
            </a:r>
          </a:p>
          <a:p>
            <a:r>
              <a:rPr lang="hr-HR" i="1" dirty="0"/>
              <a:t> L; </a:t>
            </a:r>
            <a:r>
              <a:rPr lang="hr-HR" i="1" dirty="0" err="1"/>
              <a:t>L</a:t>
            </a:r>
            <a:r>
              <a:rPr lang="hr-HR" i="1" dirty="0"/>
              <a:t>+</a:t>
            </a:r>
            <a:r>
              <a:rPr lang="hr-HR" i="1" dirty="0" err="1"/>
              <a:t>CaO</a:t>
            </a:r>
            <a:r>
              <a:rPr lang="hr-HR" i="1" dirty="0"/>
              <a:t>; </a:t>
            </a:r>
            <a:r>
              <a:rPr lang="hr-HR" i="1" dirty="0" smtClean="0"/>
              <a:t>L+</a:t>
            </a:r>
            <a:r>
              <a:rPr lang="hr-HR" i="1" dirty="0" err="1" smtClean="0"/>
              <a:t>CaO</a:t>
            </a:r>
            <a:r>
              <a:rPr lang="hr-HR" i="1" dirty="0" smtClean="0"/>
              <a:t>+</a:t>
            </a:r>
            <a:r>
              <a:rPr lang="hr-HR" i="1" dirty="0" smtClean="0">
                <a:solidFill>
                  <a:srgbClr val="FF0000"/>
                </a:solidFill>
              </a:rPr>
              <a:t>C</a:t>
            </a:r>
            <a:r>
              <a:rPr lang="hr-HR" i="1" baseline="-25000" dirty="0" smtClean="0">
                <a:solidFill>
                  <a:srgbClr val="FF0000"/>
                </a:solidFill>
              </a:rPr>
              <a:t>3</a:t>
            </a:r>
            <a:r>
              <a:rPr lang="hr-HR" i="1" dirty="0" smtClean="0">
                <a:solidFill>
                  <a:srgbClr val="FF0000"/>
                </a:solidFill>
              </a:rPr>
              <a:t>A</a:t>
            </a:r>
            <a:r>
              <a:rPr lang="hr-HR" i="1" dirty="0" smtClean="0"/>
              <a:t>;</a:t>
            </a:r>
            <a:r>
              <a:rPr lang="hr-HR" i="1" dirty="0"/>
              <a:t> </a:t>
            </a:r>
            <a:r>
              <a:rPr lang="hr-HR" b="1" i="1" dirty="0" smtClean="0">
                <a:solidFill>
                  <a:srgbClr val="0070C0"/>
                </a:solidFill>
              </a:rPr>
              <a:t>L</a:t>
            </a:r>
            <a:r>
              <a:rPr lang="hr-HR" i="1" dirty="0" smtClean="0"/>
              <a:t>(</a:t>
            </a:r>
            <a:r>
              <a:rPr lang="hr-HR" i="1" dirty="0" smtClean="0">
                <a:solidFill>
                  <a:srgbClr val="FF0000"/>
                </a:solidFill>
              </a:rPr>
              <a:t>P</a:t>
            </a:r>
            <a:r>
              <a:rPr lang="hr-HR" i="1" dirty="0" smtClean="0"/>
              <a:t>)+</a:t>
            </a:r>
            <a:r>
              <a:rPr lang="hr-HR" i="1" dirty="0" err="1" smtClean="0"/>
              <a:t>CaO</a:t>
            </a:r>
            <a:r>
              <a:rPr lang="hr-HR" i="1" dirty="0" smtClean="0"/>
              <a:t>+</a:t>
            </a:r>
            <a:r>
              <a:rPr lang="hr-HR" i="1" dirty="0" smtClean="0">
                <a:solidFill>
                  <a:srgbClr val="FF0000"/>
                </a:solidFill>
              </a:rPr>
              <a:t>C</a:t>
            </a:r>
            <a:r>
              <a:rPr lang="hr-HR" i="1" baseline="-25000" dirty="0" smtClean="0">
                <a:solidFill>
                  <a:srgbClr val="FF0000"/>
                </a:solidFill>
              </a:rPr>
              <a:t>3</a:t>
            </a:r>
            <a:r>
              <a:rPr lang="hr-HR" i="1" dirty="0" smtClean="0">
                <a:solidFill>
                  <a:srgbClr val="FF0000"/>
                </a:solidFill>
              </a:rPr>
              <a:t>A</a:t>
            </a:r>
            <a:r>
              <a:rPr lang="hr-HR" i="1" dirty="0"/>
              <a:t>;</a:t>
            </a:r>
            <a:endParaRPr lang="hr-HR" i="1" dirty="0" smtClean="0"/>
          </a:p>
          <a:p>
            <a:r>
              <a:rPr lang="hr-HR" i="1" dirty="0" err="1" smtClean="0"/>
              <a:t>Peritektička</a:t>
            </a:r>
            <a:r>
              <a:rPr lang="hr-HR" i="1" dirty="0" smtClean="0"/>
              <a:t> reakcija pri 1470°C</a:t>
            </a:r>
          </a:p>
          <a:p>
            <a:r>
              <a:rPr lang="hr-HR" i="1" dirty="0" smtClean="0"/>
              <a:t>Reakcijom </a:t>
            </a:r>
            <a:r>
              <a:rPr lang="hr-HR" i="1" dirty="0" err="1" smtClean="0"/>
              <a:t>CaO</a:t>
            </a:r>
            <a:r>
              <a:rPr lang="hr-HR" i="1" dirty="0" smtClean="0"/>
              <a:t> i </a:t>
            </a:r>
            <a:r>
              <a:rPr lang="hr-HR" i="1" dirty="0" err="1" smtClean="0"/>
              <a:t>taline</a:t>
            </a:r>
            <a:r>
              <a:rPr lang="hr-HR" i="1" dirty="0" smtClean="0"/>
              <a:t> nastaje C</a:t>
            </a:r>
            <a:r>
              <a:rPr lang="hr-HR" i="1" baseline="-25000" dirty="0" smtClean="0"/>
              <a:t>3</a:t>
            </a:r>
            <a:r>
              <a:rPr lang="hr-HR" i="1" dirty="0" smtClean="0"/>
              <a:t>S i C</a:t>
            </a:r>
            <a:r>
              <a:rPr lang="hr-HR" i="1" baseline="-25000" dirty="0"/>
              <a:t>3</a:t>
            </a:r>
            <a:r>
              <a:rPr lang="hr-HR" i="1" dirty="0" smtClean="0"/>
              <a:t>A,</a:t>
            </a:r>
          </a:p>
          <a:p>
            <a:r>
              <a:rPr lang="hr-HR" i="1" dirty="0" smtClean="0"/>
              <a:t>te </a:t>
            </a:r>
            <a:r>
              <a:rPr lang="hr-HR" i="1" dirty="0" err="1" smtClean="0"/>
              <a:t>CaO</a:t>
            </a:r>
            <a:r>
              <a:rPr lang="hr-HR" i="1" dirty="0" smtClean="0"/>
              <a:t> nestaje (</a:t>
            </a:r>
            <a:r>
              <a:rPr lang="hr-HR" i="1" dirty="0" err="1" smtClean="0"/>
              <a:t>talina</a:t>
            </a:r>
            <a:r>
              <a:rPr lang="hr-HR" i="1" dirty="0" smtClean="0"/>
              <a:t> preostaje!)</a:t>
            </a:r>
            <a:endParaRPr lang="hr-HR" i="1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39550" y="5224120"/>
            <a:ext cx="5184578" cy="92848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5326900" y="5292088"/>
            <a:ext cx="592232" cy="8732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</p:cNvCxnSpPr>
          <p:nvPr/>
        </p:nvCxnSpPr>
        <p:spPr>
          <a:xfrm flipH="1" flipV="1">
            <a:off x="5076056" y="5355171"/>
            <a:ext cx="864097" cy="8101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90510" y="510742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• w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cxnSpLocks noChangeAspect="1"/>
          </p:cNvCxnSpPr>
          <p:nvPr/>
        </p:nvCxnSpPr>
        <p:spPr>
          <a:xfrm flipV="1">
            <a:off x="539550" y="5476754"/>
            <a:ext cx="4787350" cy="675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 noChangeAspect="1"/>
          </p:cNvCxnSpPr>
          <p:nvPr/>
        </p:nvCxnSpPr>
        <p:spPr>
          <a:xfrm flipV="1">
            <a:off x="2476089" y="5454555"/>
            <a:ext cx="2988000" cy="421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 noChangeAspect="1"/>
          </p:cNvCxnSpPr>
          <p:nvPr/>
        </p:nvCxnSpPr>
        <p:spPr>
          <a:xfrm flipV="1">
            <a:off x="3798574" y="5435128"/>
            <a:ext cx="1800000" cy="254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 noChangeAspect="1"/>
          </p:cNvCxnSpPr>
          <p:nvPr/>
        </p:nvCxnSpPr>
        <p:spPr>
          <a:xfrm flipV="1">
            <a:off x="3980061" y="5410310"/>
            <a:ext cx="1800000" cy="254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724129" y="5229202"/>
            <a:ext cx="44336" cy="1811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 noChangeAspect="1"/>
          </p:cNvCxnSpPr>
          <p:nvPr/>
        </p:nvCxnSpPr>
        <p:spPr>
          <a:xfrm flipH="1">
            <a:off x="5247174" y="5224438"/>
            <a:ext cx="468000" cy="8373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51520" y="260648"/>
            <a:ext cx="3960440" cy="381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38052" y="404664"/>
            <a:ext cx="44979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i="1" dirty="0" smtClean="0">
                <a:solidFill>
                  <a:srgbClr val="0070C0"/>
                </a:solidFill>
              </a:rPr>
              <a:t>L</a:t>
            </a:r>
            <a:r>
              <a:rPr lang="hr-HR" i="1" dirty="0" smtClean="0"/>
              <a:t>(</a:t>
            </a:r>
            <a:r>
              <a:rPr lang="hr-HR" i="1" dirty="0" smtClean="0">
                <a:solidFill>
                  <a:srgbClr val="FF0000"/>
                </a:solidFill>
              </a:rPr>
              <a:t>P</a:t>
            </a:r>
            <a:r>
              <a:rPr lang="hr-HR" i="1" dirty="0" smtClean="0"/>
              <a:t>)+</a:t>
            </a:r>
            <a:r>
              <a:rPr lang="hr-HR" i="1" dirty="0" err="1" smtClean="0"/>
              <a:t>CaO</a:t>
            </a:r>
            <a:r>
              <a:rPr lang="hr-HR" i="1" dirty="0" smtClean="0"/>
              <a:t>+</a:t>
            </a:r>
            <a:r>
              <a:rPr lang="hr-HR" i="1" dirty="0" smtClean="0">
                <a:solidFill>
                  <a:srgbClr val="FF0000"/>
                </a:solidFill>
              </a:rPr>
              <a:t>C</a:t>
            </a:r>
            <a:r>
              <a:rPr lang="hr-HR" i="1" baseline="-25000" dirty="0" smtClean="0">
                <a:solidFill>
                  <a:srgbClr val="FF0000"/>
                </a:solidFill>
              </a:rPr>
              <a:t>3</a:t>
            </a:r>
            <a:r>
              <a:rPr lang="hr-HR" i="1" dirty="0" smtClean="0">
                <a:solidFill>
                  <a:srgbClr val="FF0000"/>
                </a:solidFill>
              </a:rPr>
              <a:t>A</a:t>
            </a:r>
            <a:r>
              <a:rPr lang="hr-HR" i="1" dirty="0" smtClean="0"/>
              <a:t>; </a:t>
            </a:r>
            <a:r>
              <a:rPr lang="hr-HR" i="1" dirty="0" err="1" smtClean="0"/>
              <a:t>peritektička</a:t>
            </a:r>
            <a:r>
              <a:rPr lang="hr-HR" i="1" dirty="0" smtClean="0"/>
              <a:t> reakcija pri 1470°C</a:t>
            </a:r>
          </a:p>
          <a:p>
            <a:r>
              <a:rPr lang="hr-HR" i="1" dirty="0" smtClean="0"/>
              <a:t>Reakcijom </a:t>
            </a:r>
            <a:r>
              <a:rPr lang="hr-HR" i="1" dirty="0" err="1" smtClean="0"/>
              <a:t>CaO</a:t>
            </a:r>
            <a:r>
              <a:rPr lang="hr-HR" i="1" dirty="0" smtClean="0"/>
              <a:t> i </a:t>
            </a:r>
            <a:r>
              <a:rPr lang="hr-HR" i="1" dirty="0" err="1" smtClean="0"/>
              <a:t>taline</a:t>
            </a:r>
            <a:r>
              <a:rPr lang="hr-HR" i="1" dirty="0" smtClean="0"/>
              <a:t> nastaje C</a:t>
            </a:r>
            <a:r>
              <a:rPr lang="hr-HR" i="1" baseline="-25000" dirty="0" smtClean="0"/>
              <a:t>3</a:t>
            </a:r>
            <a:r>
              <a:rPr lang="hr-HR" i="1" dirty="0" smtClean="0"/>
              <a:t>S i C</a:t>
            </a:r>
            <a:r>
              <a:rPr lang="hr-HR" i="1" baseline="-25000" dirty="0"/>
              <a:t>3</a:t>
            </a:r>
            <a:r>
              <a:rPr lang="hr-HR" i="1" dirty="0" smtClean="0"/>
              <a:t>A,</a:t>
            </a:r>
          </a:p>
          <a:p>
            <a:r>
              <a:rPr lang="hr-HR" i="1" dirty="0" smtClean="0"/>
              <a:t>te </a:t>
            </a:r>
            <a:r>
              <a:rPr lang="hr-HR" i="1" dirty="0" err="1" smtClean="0"/>
              <a:t>CaO</a:t>
            </a:r>
            <a:r>
              <a:rPr lang="hr-HR" i="1" dirty="0" smtClean="0"/>
              <a:t> nestaje (</a:t>
            </a:r>
            <a:r>
              <a:rPr lang="hr-HR" i="1" dirty="0" err="1" smtClean="0"/>
              <a:t>talina</a:t>
            </a:r>
            <a:r>
              <a:rPr lang="hr-HR" i="1" dirty="0" smtClean="0"/>
              <a:t> preostaje!)</a:t>
            </a:r>
          </a:p>
          <a:p>
            <a:r>
              <a:rPr lang="hr-HR" i="1" dirty="0" smtClean="0"/>
              <a:t>Sastav L(P)+</a:t>
            </a:r>
            <a:r>
              <a:rPr lang="hr-HR" i="1" dirty="0" err="1" smtClean="0"/>
              <a:t>CaO</a:t>
            </a:r>
            <a:r>
              <a:rPr lang="hr-HR" i="1" dirty="0" smtClean="0"/>
              <a:t>(s) je između točaka </a:t>
            </a:r>
            <a:r>
              <a:rPr lang="hr-HR" b="1" i="1" dirty="0" smtClean="0">
                <a:solidFill>
                  <a:schemeClr val="accent3">
                    <a:lumMod val="75000"/>
                  </a:schemeClr>
                </a:solidFill>
              </a:rPr>
              <a:t>z</a:t>
            </a:r>
            <a:r>
              <a:rPr lang="hr-HR" i="1" dirty="0" smtClean="0"/>
              <a:t> i </a:t>
            </a:r>
            <a:r>
              <a:rPr lang="hr-HR" b="1" i="1" dirty="0" smtClean="0">
                <a:solidFill>
                  <a:srgbClr val="FF0000"/>
                </a:solidFill>
              </a:rPr>
              <a:t>w</a:t>
            </a:r>
          </a:p>
          <a:p>
            <a:r>
              <a:rPr lang="hr-HR" b="1" i="1" dirty="0" smtClean="0">
                <a:solidFill>
                  <a:srgbClr val="FF0000"/>
                </a:solidFill>
              </a:rPr>
              <a:t>C</a:t>
            </a:r>
            <a:r>
              <a:rPr lang="hr-HR" i="1" baseline="-25000" dirty="0" smtClean="0">
                <a:solidFill>
                  <a:srgbClr val="FF0000"/>
                </a:solidFill>
              </a:rPr>
              <a:t>3</a:t>
            </a:r>
            <a:r>
              <a:rPr lang="hr-HR" b="1" i="1" dirty="0" smtClean="0">
                <a:solidFill>
                  <a:srgbClr val="FF0000"/>
                </a:solidFill>
              </a:rPr>
              <a:t>S + C</a:t>
            </a:r>
            <a:r>
              <a:rPr lang="hr-HR" i="1" baseline="-25000" dirty="0" smtClean="0">
                <a:solidFill>
                  <a:srgbClr val="FF0000"/>
                </a:solidFill>
              </a:rPr>
              <a:t>3</a:t>
            </a:r>
            <a:r>
              <a:rPr lang="hr-HR" b="1" i="1" dirty="0" smtClean="0">
                <a:solidFill>
                  <a:srgbClr val="FF0000"/>
                </a:solidFill>
              </a:rPr>
              <a:t>A + L(P)    T=1470°C</a:t>
            </a:r>
            <a:endParaRPr lang="hr-HR" b="1" i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45098" y="494466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 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7485" y="467422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Q 1455°C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2652" y="1832248"/>
            <a:ext cx="3973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Daljnjim hlađenjem sastav </a:t>
            </a:r>
            <a:r>
              <a:rPr lang="hr-HR" dirty="0" err="1" smtClean="0"/>
              <a:t>taline</a:t>
            </a:r>
            <a:r>
              <a:rPr lang="hr-HR" dirty="0" smtClean="0"/>
              <a:t> se mijenja prema L(Q) pri 1455°C, a </a:t>
            </a:r>
            <a:r>
              <a:rPr lang="hr-HR" dirty="0" err="1" smtClean="0"/>
              <a:t>talina</a:t>
            </a:r>
            <a:r>
              <a:rPr lang="hr-HR" dirty="0" smtClean="0"/>
              <a:t> je u ravnoteži s C</a:t>
            </a:r>
            <a:r>
              <a:rPr lang="hr-HR" baseline="-25000" dirty="0" smtClean="0"/>
              <a:t>3</a:t>
            </a:r>
            <a:r>
              <a:rPr lang="hr-HR" dirty="0" smtClean="0"/>
              <a:t>S(s) i C</a:t>
            </a:r>
            <a:r>
              <a:rPr lang="hr-HR" baseline="-25000" dirty="0" smtClean="0"/>
              <a:t>3</a:t>
            </a:r>
            <a:r>
              <a:rPr lang="hr-HR" dirty="0" smtClean="0"/>
              <a:t>A(s).</a:t>
            </a:r>
          </a:p>
          <a:p>
            <a:r>
              <a:rPr lang="hr-HR" dirty="0" smtClean="0"/>
              <a:t>Ravnotežno hlađenje završava pri </a:t>
            </a:r>
            <a:r>
              <a:rPr lang="hr-HR" b="1" dirty="0" smtClean="0">
                <a:solidFill>
                  <a:srgbClr val="FF0000"/>
                </a:solidFill>
              </a:rPr>
              <a:t>Q </a:t>
            </a:r>
            <a:r>
              <a:rPr lang="hr-HR" dirty="0" smtClean="0"/>
              <a:t>na 1455°C kada C</a:t>
            </a:r>
            <a:r>
              <a:rPr lang="hr-HR" baseline="-25000" dirty="0" smtClean="0"/>
              <a:t>3</a:t>
            </a:r>
            <a:r>
              <a:rPr lang="hr-HR" dirty="0" smtClean="0"/>
              <a:t>S reagira s </a:t>
            </a:r>
            <a:r>
              <a:rPr lang="hr-HR" dirty="0" err="1" smtClean="0"/>
              <a:t>talinom</a:t>
            </a:r>
            <a:r>
              <a:rPr lang="hr-HR" dirty="0" smtClean="0"/>
              <a:t> dajući konačan fazni sastav: C</a:t>
            </a:r>
            <a:r>
              <a:rPr lang="hr-HR" baseline="-25000" dirty="0" smtClean="0"/>
              <a:t>3</a:t>
            </a:r>
            <a:r>
              <a:rPr lang="hr-HR" dirty="0" smtClean="0"/>
              <a:t>S-C</a:t>
            </a:r>
            <a:r>
              <a:rPr lang="hr-HR" baseline="-25000" dirty="0" smtClean="0"/>
              <a:t>3</a:t>
            </a:r>
            <a:r>
              <a:rPr lang="hr-HR" dirty="0" smtClean="0"/>
              <a:t>A-</a:t>
            </a:r>
            <a:r>
              <a:rPr lang="hr-HR" b="1" dirty="0" smtClean="0"/>
              <a:t>C</a:t>
            </a:r>
            <a:r>
              <a:rPr lang="hr-HR" b="1" baseline="-25000" dirty="0" smtClean="0"/>
              <a:t>2</a:t>
            </a:r>
            <a:r>
              <a:rPr lang="hr-HR" b="1" dirty="0" smtClean="0"/>
              <a:t>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878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4" grpId="0" animBg="1"/>
      <p:bldP spid="34" grpId="0"/>
      <p:bldP spid="36" grpId="0"/>
      <p:bldP spid="22" grpId="0"/>
      <p:bldP spid="40" grpId="0" animBg="1"/>
      <p:bldP spid="44" grpId="0"/>
      <p:bldP spid="45" grpId="0"/>
      <p:bldP spid="47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Koji sastavi završavaju u </a:t>
            </a:r>
            <a:r>
              <a:rPr lang="hr-HR" sz="3200" dirty="0" err="1" smtClean="0"/>
              <a:t>eutektiku</a:t>
            </a:r>
            <a:r>
              <a:rPr lang="hr-HR" sz="3200" dirty="0" smtClean="0"/>
              <a:t> pri 1335 °C 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Pogledajmo sastave </a:t>
            </a:r>
            <a:r>
              <a:rPr lang="hr-HR" dirty="0" err="1" smtClean="0"/>
              <a:t>taline</a:t>
            </a:r>
            <a:r>
              <a:rPr lang="hr-HR" dirty="0" smtClean="0"/>
              <a:t> u polju w-C</a:t>
            </a:r>
            <a:r>
              <a:rPr lang="hr-HR" baseline="-25000" dirty="0" smtClean="0"/>
              <a:t>3</a:t>
            </a:r>
            <a:r>
              <a:rPr lang="hr-HR" dirty="0" smtClean="0"/>
              <a:t>A-P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" y="9384"/>
            <a:ext cx="859500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86685" y="508699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°  P 1470°C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32040" y="522158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°z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306234"/>
            <a:ext cx="3960440" cy="2546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592408" y="5426640"/>
            <a:ext cx="10759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rgbClr val="FF0000"/>
                </a:solidFill>
              </a:rPr>
              <a:t>32.7% Al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2</a:t>
            </a:r>
            <a:r>
              <a:rPr lang="hr-HR" sz="1400" b="1" dirty="0" smtClean="0">
                <a:solidFill>
                  <a:srgbClr val="FF0000"/>
                </a:solidFill>
              </a:rPr>
              <a:t>O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hr-HR" sz="1400" b="1" dirty="0" smtClean="0">
                <a:solidFill>
                  <a:srgbClr val="FF0000"/>
                </a:solidFill>
              </a:rPr>
              <a:t>7.4% SiO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hr-HR" sz="1400" b="1" dirty="0" smtClean="0">
                <a:solidFill>
                  <a:srgbClr val="FF0000"/>
                </a:solidFill>
              </a:rPr>
              <a:t>59.9% </a:t>
            </a:r>
            <a:r>
              <a:rPr lang="hr-HR" sz="1400" b="1" dirty="0" err="1" smtClean="0">
                <a:solidFill>
                  <a:srgbClr val="FF0000"/>
                </a:solidFill>
              </a:rPr>
              <a:t>CaO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29316" y="332656"/>
            <a:ext cx="397390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w-C</a:t>
            </a:r>
            <a:r>
              <a:rPr lang="hr-HR" baseline="-25000" dirty="0" smtClean="0"/>
              <a:t>3</a:t>
            </a:r>
            <a:r>
              <a:rPr lang="hr-HR" i="1" dirty="0" smtClean="0"/>
              <a:t>A-P</a:t>
            </a:r>
          </a:p>
          <a:p>
            <a:r>
              <a:rPr lang="hr-HR" i="1" dirty="0" smtClean="0"/>
              <a:t>Pripada polju primarne kristalizacije </a:t>
            </a:r>
            <a:r>
              <a:rPr lang="hr-HR" i="1" dirty="0" err="1" smtClean="0"/>
              <a:t>CaO</a:t>
            </a:r>
            <a:endParaRPr lang="hr-HR" i="1" dirty="0" smtClean="0"/>
          </a:p>
          <a:p>
            <a:r>
              <a:rPr lang="hr-HR" i="1" dirty="0" smtClean="0"/>
              <a:t>Pripada podsustavu C</a:t>
            </a:r>
            <a:r>
              <a:rPr lang="hr-HR" i="1" baseline="-25000" dirty="0" smtClean="0"/>
              <a:t>2</a:t>
            </a:r>
            <a:r>
              <a:rPr lang="hr-HR" i="1" dirty="0" smtClean="0"/>
              <a:t>S-C</a:t>
            </a:r>
            <a:r>
              <a:rPr lang="hr-HR" i="1" baseline="-25000" dirty="0" smtClean="0"/>
              <a:t>3</a:t>
            </a:r>
            <a:r>
              <a:rPr lang="hr-HR" i="1" dirty="0" smtClean="0"/>
              <a:t>A-C</a:t>
            </a:r>
            <a:r>
              <a:rPr lang="hr-HR" i="1" baseline="-25000" dirty="0" smtClean="0"/>
              <a:t>12</a:t>
            </a:r>
            <a:r>
              <a:rPr lang="hr-HR" i="1" dirty="0" smtClean="0"/>
              <a:t>A</a:t>
            </a:r>
            <a:r>
              <a:rPr lang="hr-HR" i="1" baseline="-25000" dirty="0" smtClean="0"/>
              <a:t>7</a:t>
            </a:r>
            <a:endParaRPr lang="hr-HR" i="1" dirty="0" smtClean="0"/>
          </a:p>
          <a:p>
            <a:r>
              <a:rPr lang="hr-HR" i="1" dirty="0"/>
              <a:t> L; </a:t>
            </a:r>
            <a:r>
              <a:rPr lang="hr-HR" i="1" dirty="0" err="1"/>
              <a:t>L</a:t>
            </a:r>
            <a:r>
              <a:rPr lang="hr-HR" i="1" dirty="0"/>
              <a:t>+</a:t>
            </a:r>
            <a:r>
              <a:rPr lang="hr-HR" i="1" dirty="0" err="1"/>
              <a:t>CaO</a:t>
            </a:r>
            <a:r>
              <a:rPr lang="hr-HR" i="1" dirty="0"/>
              <a:t>; </a:t>
            </a:r>
            <a:r>
              <a:rPr lang="hr-HR" i="1" dirty="0" smtClean="0"/>
              <a:t>L+</a:t>
            </a:r>
            <a:r>
              <a:rPr lang="hr-HR" i="1" dirty="0" err="1" smtClean="0"/>
              <a:t>CaO</a:t>
            </a:r>
            <a:r>
              <a:rPr lang="hr-HR" i="1" dirty="0" smtClean="0"/>
              <a:t>+</a:t>
            </a:r>
            <a:r>
              <a:rPr lang="hr-HR" i="1" dirty="0" smtClean="0">
                <a:solidFill>
                  <a:srgbClr val="FF0000"/>
                </a:solidFill>
              </a:rPr>
              <a:t>C</a:t>
            </a:r>
            <a:r>
              <a:rPr lang="hr-HR" i="1" baseline="-25000" dirty="0" smtClean="0">
                <a:solidFill>
                  <a:srgbClr val="FF0000"/>
                </a:solidFill>
              </a:rPr>
              <a:t>3</a:t>
            </a:r>
            <a:r>
              <a:rPr lang="hr-HR" i="1" dirty="0" smtClean="0">
                <a:solidFill>
                  <a:srgbClr val="FF0000"/>
                </a:solidFill>
              </a:rPr>
              <a:t>A</a:t>
            </a:r>
            <a:r>
              <a:rPr lang="hr-HR" i="1" dirty="0" smtClean="0"/>
              <a:t>;</a:t>
            </a:r>
            <a:r>
              <a:rPr lang="hr-HR" i="1" dirty="0"/>
              <a:t> </a:t>
            </a:r>
            <a:r>
              <a:rPr lang="hr-HR" b="1" i="1" dirty="0" smtClean="0">
                <a:solidFill>
                  <a:srgbClr val="0070C0"/>
                </a:solidFill>
              </a:rPr>
              <a:t>L</a:t>
            </a:r>
            <a:r>
              <a:rPr lang="hr-HR" i="1" dirty="0" smtClean="0"/>
              <a:t>(</a:t>
            </a:r>
            <a:r>
              <a:rPr lang="hr-HR" i="1" dirty="0" smtClean="0">
                <a:solidFill>
                  <a:srgbClr val="FF0000"/>
                </a:solidFill>
              </a:rPr>
              <a:t>P</a:t>
            </a:r>
            <a:r>
              <a:rPr lang="hr-HR" i="1" dirty="0" smtClean="0"/>
              <a:t>)+</a:t>
            </a:r>
            <a:r>
              <a:rPr lang="hr-HR" i="1" dirty="0" err="1" smtClean="0"/>
              <a:t>CaO</a:t>
            </a:r>
            <a:r>
              <a:rPr lang="hr-HR" i="1" dirty="0" smtClean="0"/>
              <a:t>+</a:t>
            </a:r>
            <a:r>
              <a:rPr lang="hr-HR" i="1" dirty="0" smtClean="0">
                <a:solidFill>
                  <a:srgbClr val="FF0000"/>
                </a:solidFill>
              </a:rPr>
              <a:t>C</a:t>
            </a:r>
            <a:r>
              <a:rPr lang="hr-HR" i="1" baseline="-25000" dirty="0" smtClean="0">
                <a:solidFill>
                  <a:srgbClr val="FF0000"/>
                </a:solidFill>
              </a:rPr>
              <a:t>3</a:t>
            </a:r>
            <a:r>
              <a:rPr lang="hr-HR" i="1" dirty="0" smtClean="0">
                <a:solidFill>
                  <a:srgbClr val="FF0000"/>
                </a:solidFill>
              </a:rPr>
              <a:t>A</a:t>
            </a:r>
            <a:r>
              <a:rPr lang="hr-HR" i="1" dirty="0"/>
              <a:t>;</a:t>
            </a:r>
            <a:endParaRPr lang="hr-HR" i="1" dirty="0" smtClean="0"/>
          </a:p>
          <a:p>
            <a:r>
              <a:rPr lang="hr-HR" i="1" dirty="0" err="1" smtClean="0"/>
              <a:t>Peritektička</a:t>
            </a:r>
            <a:r>
              <a:rPr lang="hr-HR" i="1" dirty="0" smtClean="0"/>
              <a:t> reakcija pri 1470°C</a:t>
            </a:r>
          </a:p>
          <a:p>
            <a:r>
              <a:rPr lang="hr-HR" i="1" dirty="0" smtClean="0"/>
              <a:t>Reakcijom </a:t>
            </a:r>
            <a:r>
              <a:rPr lang="hr-HR" i="1" dirty="0" err="1" smtClean="0"/>
              <a:t>CaO</a:t>
            </a:r>
            <a:r>
              <a:rPr lang="hr-HR" i="1" dirty="0" smtClean="0"/>
              <a:t> i </a:t>
            </a:r>
            <a:r>
              <a:rPr lang="hr-HR" i="1" dirty="0" err="1" smtClean="0"/>
              <a:t>taline</a:t>
            </a:r>
            <a:r>
              <a:rPr lang="hr-HR" i="1" dirty="0" smtClean="0"/>
              <a:t> nastaje C</a:t>
            </a:r>
            <a:r>
              <a:rPr lang="hr-HR" i="1" baseline="-25000" dirty="0" smtClean="0"/>
              <a:t>3</a:t>
            </a:r>
            <a:r>
              <a:rPr lang="hr-HR" i="1" dirty="0" smtClean="0"/>
              <a:t>S i C</a:t>
            </a:r>
            <a:r>
              <a:rPr lang="hr-HR" i="1" baseline="-25000" dirty="0"/>
              <a:t>3</a:t>
            </a:r>
            <a:r>
              <a:rPr lang="hr-HR" i="1" dirty="0" smtClean="0"/>
              <a:t>A,</a:t>
            </a:r>
          </a:p>
          <a:p>
            <a:r>
              <a:rPr lang="hr-HR" i="1" dirty="0" smtClean="0"/>
              <a:t>te </a:t>
            </a:r>
            <a:r>
              <a:rPr lang="hr-HR" i="1" dirty="0" err="1" smtClean="0"/>
              <a:t>CaO</a:t>
            </a:r>
            <a:r>
              <a:rPr lang="hr-HR" i="1" dirty="0" smtClean="0"/>
              <a:t> nestaje (</a:t>
            </a:r>
            <a:r>
              <a:rPr lang="hr-HR" i="1" dirty="0" err="1" smtClean="0"/>
              <a:t>talina</a:t>
            </a:r>
            <a:r>
              <a:rPr lang="hr-HR" i="1" dirty="0" smtClean="0"/>
              <a:t> preostaje!)</a:t>
            </a:r>
            <a:endParaRPr lang="hr-HR" i="1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39550" y="5224120"/>
            <a:ext cx="5184578" cy="92848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5326900" y="5292088"/>
            <a:ext cx="592232" cy="8732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</p:cNvCxnSpPr>
          <p:nvPr/>
        </p:nvCxnSpPr>
        <p:spPr>
          <a:xfrm flipH="1" flipV="1">
            <a:off x="5715013" y="5229202"/>
            <a:ext cx="225139" cy="9361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90510" y="510742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• w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cxnSpLocks noChangeAspect="1"/>
          </p:cNvCxnSpPr>
          <p:nvPr/>
        </p:nvCxnSpPr>
        <p:spPr>
          <a:xfrm flipV="1">
            <a:off x="566773" y="5450372"/>
            <a:ext cx="4932000" cy="696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 noChangeAspect="1"/>
          </p:cNvCxnSpPr>
          <p:nvPr/>
        </p:nvCxnSpPr>
        <p:spPr>
          <a:xfrm flipV="1">
            <a:off x="2673451" y="5430078"/>
            <a:ext cx="2988000" cy="421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 noChangeAspect="1"/>
          </p:cNvCxnSpPr>
          <p:nvPr/>
        </p:nvCxnSpPr>
        <p:spPr>
          <a:xfrm flipV="1">
            <a:off x="3798574" y="5435128"/>
            <a:ext cx="1800000" cy="254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 noChangeAspect="1"/>
          </p:cNvCxnSpPr>
          <p:nvPr/>
        </p:nvCxnSpPr>
        <p:spPr>
          <a:xfrm flipV="1">
            <a:off x="3980061" y="5410310"/>
            <a:ext cx="1800000" cy="254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724129" y="5229202"/>
            <a:ext cx="44336" cy="1811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 noChangeAspect="1"/>
          </p:cNvCxnSpPr>
          <p:nvPr/>
        </p:nvCxnSpPr>
        <p:spPr>
          <a:xfrm flipH="1">
            <a:off x="5421284" y="5229204"/>
            <a:ext cx="288000" cy="51525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51520" y="260648"/>
            <a:ext cx="3960440" cy="4433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38052" y="404664"/>
            <a:ext cx="44979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i="1" dirty="0" smtClean="0">
                <a:solidFill>
                  <a:srgbClr val="0070C0"/>
                </a:solidFill>
              </a:rPr>
              <a:t>L</a:t>
            </a:r>
            <a:r>
              <a:rPr lang="hr-HR" i="1" dirty="0" smtClean="0"/>
              <a:t>(</a:t>
            </a:r>
            <a:r>
              <a:rPr lang="hr-HR" i="1" dirty="0" smtClean="0">
                <a:solidFill>
                  <a:srgbClr val="FF0000"/>
                </a:solidFill>
              </a:rPr>
              <a:t>P</a:t>
            </a:r>
            <a:r>
              <a:rPr lang="hr-HR" i="1" dirty="0" smtClean="0"/>
              <a:t>)+</a:t>
            </a:r>
            <a:r>
              <a:rPr lang="hr-HR" i="1" dirty="0" err="1" smtClean="0"/>
              <a:t>CaO</a:t>
            </a:r>
            <a:r>
              <a:rPr lang="hr-HR" i="1" dirty="0" smtClean="0"/>
              <a:t>+</a:t>
            </a:r>
            <a:r>
              <a:rPr lang="hr-HR" i="1" dirty="0" smtClean="0">
                <a:solidFill>
                  <a:srgbClr val="FF0000"/>
                </a:solidFill>
              </a:rPr>
              <a:t>C</a:t>
            </a:r>
            <a:r>
              <a:rPr lang="hr-HR" i="1" baseline="-25000" dirty="0" smtClean="0">
                <a:solidFill>
                  <a:srgbClr val="FF0000"/>
                </a:solidFill>
              </a:rPr>
              <a:t>3</a:t>
            </a:r>
            <a:r>
              <a:rPr lang="hr-HR" i="1" dirty="0" smtClean="0">
                <a:solidFill>
                  <a:srgbClr val="FF0000"/>
                </a:solidFill>
              </a:rPr>
              <a:t>A</a:t>
            </a:r>
            <a:r>
              <a:rPr lang="hr-HR" i="1" dirty="0" smtClean="0"/>
              <a:t>; </a:t>
            </a:r>
            <a:r>
              <a:rPr lang="hr-HR" i="1" dirty="0" err="1" smtClean="0"/>
              <a:t>peritektička</a:t>
            </a:r>
            <a:r>
              <a:rPr lang="hr-HR" i="1" dirty="0" smtClean="0"/>
              <a:t> reakcija pri 1470°C</a:t>
            </a:r>
          </a:p>
          <a:p>
            <a:r>
              <a:rPr lang="hr-HR" i="1" dirty="0" smtClean="0"/>
              <a:t>Reakcijom </a:t>
            </a:r>
            <a:r>
              <a:rPr lang="hr-HR" i="1" dirty="0" err="1" smtClean="0"/>
              <a:t>CaO</a:t>
            </a:r>
            <a:r>
              <a:rPr lang="hr-HR" i="1" dirty="0" smtClean="0"/>
              <a:t> i </a:t>
            </a:r>
            <a:r>
              <a:rPr lang="hr-HR" i="1" dirty="0" err="1" smtClean="0"/>
              <a:t>taline</a:t>
            </a:r>
            <a:r>
              <a:rPr lang="hr-HR" i="1" dirty="0" smtClean="0"/>
              <a:t> nastaje C</a:t>
            </a:r>
            <a:r>
              <a:rPr lang="hr-HR" i="1" baseline="-25000" dirty="0" smtClean="0"/>
              <a:t>3</a:t>
            </a:r>
            <a:r>
              <a:rPr lang="hr-HR" i="1" dirty="0" smtClean="0"/>
              <a:t>S i C</a:t>
            </a:r>
            <a:r>
              <a:rPr lang="hr-HR" i="1" baseline="-25000" dirty="0"/>
              <a:t>3</a:t>
            </a:r>
            <a:r>
              <a:rPr lang="hr-HR" i="1" dirty="0" smtClean="0"/>
              <a:t>A,</a:t>
            </a:r>
          </a:p>
          <a:p>
            <a:r>
              <a:rPr lang="hr-HR" i="1" dirty="0" smtClean="0"/>
              <a:t>te </a:t>
            </a:r>
            <a:r>
              <a:rPr lang="hr-HR" i="1" dirty="0" err="1" smtClean="0"/>
              <a:t>CaO</a:t>
            </a:r>
            <a:r>
              <a:rPr lang="hr-HR" i="1" dirty="0" smtClean="0"/>
              <a:t> nestaje (</a:t>
            </a:r>
            <a:r>
              <a:rPr lang="hr-HR" i="1" dirty="0" err="1" smtClean="0"/>
              <a:t>talina</a:t>
            </a:r>
            <a:r>
              <a:rPr lang="hr-HR" i="1" dirty="0" smtClean="0"/>
              <a:t> preostaje!)</a:t>
            </a:r>
          </a:p>
          <a:p>
            <a:r>
              <a:rPr lang="hr-HR" i="1" dirty="0" smtClean="0"/>
              <a:t>Sastav L(P)+</a:t>
            </a:r>
            <a:r>
              <a:rPr lang="hr-HR" i="1" dirty="0" err="1" smtClean="0"/>
              <a:t>CaO</a:t>
            </a:r>
            <a:r>
              <a:rPr lang="hr-HR" i="1" dirty="0" smtClean="0"/>
              <a:t>(s) je između točaka </a:t>
            </a:r>
            <a:r>
              <a:rPr lang="hr-HR" b="1" i="1" dirty="0" smtClean="0">
                <a:solidFill>
                  <a:srgbClr val="FF0000"/>
                </a:solidFill>
              </a:rPr>
              <a:t>w </a:t>
            </a:r>
            <a:r>
              <a:rPr lang="hr-HR" i="1" dirty="0" smtClean="0">
                <a:solidFill>
                  <a:srgbClr val="FF0000"/>
                </a:solidFill>
              </a:rPr>
              <a:t>i</a:t>
            </a:r>
            <a:r>
              <a:rPr lang="hr-HR" b="1" i="1" dirty="0" smtClean="0">
                <a:solidFill>
                  <a:srgbClr val="FF0000"/>
                </a:solidFill>
              </a:rPr>
              <a:t> P</a:t>
            </a:r>
          </a:p>
          <a:p>
            <a:r>
              <a:rPr lang="hr-HR" b="1" i="1" dirty="0" smtClean="0">
                <a:solidFill>
                  <a:srgbClr val="FF0000"/>
                </a:solidFill>
              </a:rPr>
              <a:t>C</a:t>
            </a:r>
            <a:r>
              <a:rPr lang="hr-HR" i="1" baseline="-25000" dirty="0" smtClean="0">
                <a:solidFill>
                  <a:srgbClr val="FF0000"/>
                </a:solidFill>
              </a:rPr>
              <a:t>3</a:t>
            </a:r>
            <a:r>
              <a:rPr lang="hr-HR" b="1" i="1" dirty="0" smtClean="0">
                <a:solidFill>
                  <a:srgbClr val="FF0000"/>
                </a:solidFill>
              </a:rPr>
              <a:t>S + C</a:t>
            </a:r>
            <a:r>
              <a:rPr lang="hr-HR" i="1" baseline="-25000" dirty="0" smtClean="0">
                <a:solidFill>
                  <a:srgbClr val="FF0000"/>
                </a:solidFill>
              </a:rPr>
              <a:t>3</a:t>
            </a:r>
            <a:r>
              <a:rPr lang="hr-HR" b="1" i="1" dirty="0" smtClean="0">
                <a:solidFill>
                  <a:srgbClr val="FF0000"/>
                </a:solidFill>
              </a:rPr>
              <a:t>A + L(P)    T=1470°C</a:t>
            </a:r>
            <a:endParaRPr lang="hr-HR" b="1" i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45098" y="494466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 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7485" y="467422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Q 1455°C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2652" y="1832248"/>
            <a:ext cx="3973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Daljnjim hlađenjem sastav </a:t>
            </a:r>
            <a:r>
              <a:rPr lang="hr-HR" dirty="0" err="1" smtClean="0"/>
              <a:t>taline</a:t>
            </a:r>
            <a:r>
              <a:rPr lang="hr-HR" dirty="0" smtClean="0"/>
              <a:t> se mijenja prema L(Q) pri 1455°C, a </a:t>
            </a:r>
            <a:r>
              <a:rPr lang="hr-HR" dirty="0" err="1" smtClean="0"/>
              <a:t>talina</a:t>
            </a:r>
            <a:r>
              <a:rPr lang="hr-HR" dirty="0" smtClean="0"/>
              <a:t> je u ravnoteži s C</a:t>
            </a:r>
            <a:r>
              <a:rPr lang="hr-HR" baseline="-25000" dirty="0" smtClean="0"/>
              <a:t>3</a:t>
            </a:r>
            <a:r>
              <a:rPr lang="hr-HR" dirty="0" smtClean="0"/>
              <a:t>S(s) i C</a:t>
            </a:r>
            <a:r>
              <a:rPr lang="hr-HR" baseline="-25000" dirty="0" smtClean="0"/>
              <a:t>3</a:t>
            </a:r>
            <a:r>
              <a:rPr lang="hr-HR" dirty="0" smtClean="0"/>
              <a:t>A(s).</a:t>
            </a:r>
          </a:p>
          <a:p>
            <a:r>
              <a:rPr lang="hr-HR" dirty="0" smtClean="0"/>
              <a:t>U </a:t>
            </a:r>
            <a:r>
              <a:rPr lang="hr-HR" dirty="0" err="1" smtClean="0"/>
              <a:t>invarijantnoj</a:t>
            </a:r>
            <a:r>
              <a:rPr lang="hr-HR" dirty="0" smtClean="0"/>
              <a:t> točci </a:t>
            </a:r>
            <a:r>
              <a:rPr lang="hr-HR" b="1" dirty="0" smtClean="0">
                <a:solidFill>
                  <a:srgbClr val="FF0000"/>
                </a:solidFill>
              </a:rPr>
              <a:t>Q </a:t>
            </a:r>
            <a:r>
              <a:rPr lang="hr-HR" dirty="0" smtClean="0"/>
              <a:t>na 1455°C dolazi do reakcije </a:t>
            </a:r>
            <a:r>
              <a:rPr lang="hr-HR" dirty="0" err="1" smtClean="0"/>
              <a:t>taline</a:t>
            </a:r>
            <a:r>
              <a:rPr lang="hr-HR" dirty="0" smtClean="0"/>
              <a:t> L(Q) sa C</a:t>
            </a:r>
            <a:r>
              <a:rPr lang="hr-HR" baseline="-25000" dirty="0" smtClean="0"/>
              <a:t>3</a:t>
            </a:r>
            <a:r>
              <a:rPr lang="hr-HR" dirty="0" smtClean="0"/>
              <a:t>S pri čemu C</a:t>
            </a:r>
            <a:r>
              <a:rPr lang="hr-HR" baseline="-25000" dirty="0" smtClean="0"/>
              <a:t>3</a:t>
            </a:r>
            <a:r>
              <a:rPr lang="hr-HR" dirty="0" smtClean="0"/>
              <a:t>S nestaje, a nastaje C</a:t>
            </a:r>
            <a:r>
              <a:rPr lang="hr-HR" baseline="-25000" dirty="0" smtClean="0"/>
              <a:t>2</a:t>
            </a:r>
            <a:r>
              <a:rPr lang="hr-HR" dirty="0" smtClean="0"/>
              <a:t>S (i C</a:t>
            </a:r>
            <a:r>
              <a:rPr lang="hr-HR" baseline="-25000" dirty="0" smtClean="0"/>
              <a:t>3</a:t>
            </a:r>
            <a:r>
              <a:rPr lang="hr-HR" dirty="0" smtClean="0"/>
              <a:t>A). Sada, na 1455°C imamo </a:t>
            </a:r>
            <a:r>
              <a:rPr lang="hr-HR" b="1" dirty="0" smtClean="0">
                <a:solidFill>
                  <a:srgbClr val="0070C0"/>
                </a:solidFill>
              </a:rPr>
              <a:t>L</a:t>
            </a:r>
            <a:r>
              <a:rPr lang="hr-HR" b="1" dirty="0" smtClean="0"/>
              <a:t>(</a:t>
            </a:r>
            <a:r>
              <a:rPr lang="hr-HR" b="1" dirty="0" smtClean="0">
                <a:solidFill>
                  <a:srgbClr val="FF0000"/>
                </a:solidFill>
              </a:rPr>
              <a:t>Q</a:t>
            </a:r>
            <a:r>
              <a:rPr lang="hr-HR" b="1" dirty="0" smtClean="0"/>
              <a:t>)</a:t>
            </a:r>
            <a:r>
              <a:rPr lang="hr-HR" dirty="0" smtClean="0"/>
              <a:t>-C</a:t>
            </a:r>
            <a:r>
              <a:rPr lang="hr-HR" baseline="-25000" dirty="0" smtClean="0"/>
              <a:t>3</a:t>
            </a:r>
            <a:r>
              <a:rPr lang="hr-HR" dirty="0" smtClean="0"/>
              <a:t>A-</a:t>
            </a:r>
            <a:r>
              <a:rPr lang="hr-HR" b="1" dirty="0" smtClean="0"/>
              <a:t>C</a:t>
            </a:r>
            <a:r>
              <a:rPr lang="hr-HR" b="1" baseline="-25000" dirty="0" smtClean="0"/>
              <a:t>2</a:t>
            </a:r>
            <a:r>
              <a:rPr lang="hr-HR" b="1" dirty="0" smtClean="0"/>
              <a:t>S</a:t>
            </a:r>
            <a:r>
              <a:rPr lang="hr-HR" dirty="0" smtClean="0"/>
              <a:t>. Daljnjim ravnotežnim hlađenjem konačno završavamo u </a:t>
            </a:r>
            <a:r>
              <a:rPr lang="hr-HR" b="1" dirty="0" smtClean="0">
                <a:solidFill>
                  <a:srgbClr val="FF0000"/>
                </a:solidFill>
              </a:rPr>
              <a:t>E</a:t>
            </a:r>
            <a:r>
              <a:rPr lang="hr-HR" b="1" baseline="-25000" dirty="0" smtClean="0">
                <a:solidFill>
                  <a:srgbClr val="FF0000"/>
                </a:solidFill>
              </a:rPr>
              <a:t>1</a:t>
            </a:r>
            <a:r>
              <a:rPr lang="hr-HR" dirty="0" smtClean="0"/>
              <a:t> pri 1335°C, gdje konačno nastaje C</a:t>
            </a:r>
            <a:r>
              <a:rPr lang="hr-HR" baseline="-25000" dirty="0" smtClean="0"/>
              <a:t>12</a:t>
            </a:r>
            <a:r>
              <a:rPr lang="hr-HR" dirty="0" smtClean="0"/>
              <a:t>A</a:t>
            </a:r>
            <a:r>
              <a:rPr lang="hr-HR" baseline="-25000" dirty="0" smtClean="0"/>
              <a:t>7</a:t>
            </a:r>
            <a:r>
              <a:rPr lang="hr-HR" dirty="0" smtClean="0"/>
              <a:t>-C</a:t>
            </a:r>
            <a:r>
              <a:rPr lang="hr-HR" baseline="-25000" dirty="0" smtClean="0"/>
              <a:t>3</a:t>
            </a:r>
            <a:r>
              <a:rPr lang="hr-HR" dirty="0" smtClean="0"/>
              <a:t>A-C</a:t>
            </a:r>
            <a:r>
              <a:rPr lang="hr-HR" baseline="-25000" dirty="0" smtClean="0"/>
              <a:t>2</a:t>
            </a:r>
            <a:r>
              <a:rPr lang="hr-HR" dirty="0" smtClean="0"/>
              <a:t>S ☺.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16065" y="519528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 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21256" y="494116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E</a:t>
            </a:r>
            <a:r>
              <a:rPr lang="hr-HR" b="1" baseline="-25000" dirty="0" smtClean="0">
                <a:solidFill>
                  <a:srgbClr val="FF0000"/>
                </a:solidFill>
              </a:rPr>
              <a:t>1 </a:t>
            </a:r>
            <a:r>
              <a:rPr lang="hr-HR" dirty="0" smtClean="0">
                <a:solidFill>
                  <a:srgbClr val="FF0000"/>
                </a:solidFill>
              </a:rPr>
              <a:t> 1335°C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1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4" grpId="0" animBg="1"/>
      <p:bldP spid="34" grpId="0"/>
      <p:bldP spid="36" grpId="0"/>
      <p:bldP spid="22" grpId="0"/>
      <p:bldP spid="40" grpId="0" animBg="1"/>
      <p:bldP spid="44" grpId="0"/>
      <p:bldP spid="45" grpId="0"/>
      <p:bldP spid="47" grpId="0"/>
      <p:bldP spid="25" grpId="0"/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 bwMode="auto">
          <a:xfrm>
            <a:off x="0" y="-2"/>
            <a:ext cx="915128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20072" y="-53806"/>
            <a:ext cx="3960440" cy="2546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220072" y="40556"/>
            <a:ext cx="39739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</a:t>
            </a:r>
            <a:r>
              <a:rPr lang="hr-HR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hr-HR" dirty="0" smtClean="0"/>
              <a:t>C3A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b="1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smtClean="0">
                <a:solidFill>
                  <a:srgbClr val="FF0000"/>
                </a:solidFill>
              </a:rPr>
              <a:t>y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b="1" dirty="0" smtClean="0">
                <a:sym typeface="Wingdings" panose="05000000000000000000" pitchFamily="2" charset="2"/>
              </a:rPr>
              <a:t>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  <a:r>
              <a:rPr lang="hr-HR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endParaRPr lang="hr-HR" b="1" dirty="0" smtClean="0">
              <a:solidFill>
                <a:srgbClr val="FF0000"/>
              </a:solidFill>
            </a:endParaRPr>
          </a:p>
          <a:p>
            <a:r>
              <a:rPr lang="hr-HR" i="1" dirty="0" smtClean="0"/>
              <a:t>Pripada polju primarne kristalizacije </a:t>
            </a:r>
            <a:r>
              <a:rPr lang="hr-HR" i="1" dirty="0" err="1" smtClean="0"/>
              <a:t>CaO</a:t>
            </a:r>
            <a:endParaRPr lang="hr-HR" i="1" dirty="0" smtClean="0"/>
          </a:p>
          <a:p>
            <a:r>
              <a:rPr lang="hr-HR" i="1" dirty="0" smtClean="0"/>
              <a:t>Pripada podsustavu C</a:t>
            </a:r>
            <a:r>
              <a:rPr lang="hr-HR" i="1" baseline="-25000" dirty="0" smtClean="0"/>
              <a:t>2</a:t>
            </a:r>
            <a:r>
              <a:rPr lang="hr-HR" i="1" dirty="0" smtClean="0"/>
              <a:t>S-C</a:t>
            </a:r>
            <a:r>
              <a:rPr lang="hr-HR" i="1" baseline="-25000" dirty="0" smtClean="0"/>
              <a:t>3</a:t>
            </a:r>
            <a:r>
              <a:rPr lang="hr-HR" i="1" dirty="0" smtClean="0"/>
              <a:t>A-C</a:t>
            </a:r>
            <a:r>
              <a:rPr lang="hr-HR" i="1" baseline="-25000" dirty="0" smtClean="0"/>
              <a:t>12</a:t>
            </a:r>
            <a:r>
              <a:rPr lang="hr-HR" i="1" dirty="0" smtClean="0"/>
              <a:t>A</a:t>
            </a:r>
            <a:r>
              <a:rPr lang="hr-HR" i="1" baseline="-25000" dirty="0" smtClean="0"/>
              <a:t>7</a:t>
            </a:r>
            <a:endParaRPr lang="hr-HR" i="1" dirty="0" smtClean="0"/>
          </a:p>
          <a:p>
            <a:r>
              <a:rPr lang="hr-HR" i="1" dirty="0"/>
              <a:t> L; </a:t>
            </a:r>
            <a:r>
              <a:rPr lang="hr-HR" i="1" dirty="0" err="1"/>
              <a:t>L</a:t>
            </a:r>
            <a:r>
              <a:rPr lang="hr-HR" i="1" dirty="0"/>
              <a:t>+</a:t>
            </a:r>
            <a:r>
              <a:rPr lang="hr-HR" i="1" dirty="0" err="1"/>
              <a:t>CaO</a:t>
            </a:r>
            <a:r>
              <a:rPr lang="hr-HR" i="1" dirty="0"/>
              <a:t>; </a:t>
            </a:r>
            <a:r>
              <a:rPr lang="hr-HR" i="1" dirty="0" smtClean="0"/>
              <a:t>L+</a:t>
            </a:r>
            <a:r>
              <a:rPr lang="hr-HR" i="1" dirty="0" err="1" smtClean="0"/>
              <a:t>CaO</a:t>
            </a:r>
            <a:r>
              <a:rPr lang="hr-HR" i="1" dirty="0" smtClean="0"/>
              <a:t>+</a:t>
            </a:r>
            <a:r>
              <a:rPr lang="hr-HR" i="1" dirty="0" smtClean="0">
                <a:solidFill>
                  <a:srgbClr val="FF0000"/>
                </a:solidFill>
              </a:rPr>
              <a:t>C</a:t>
            </a:r>
            <a:r>
              <a:rPr lang="hr-HR" i="1" baseline="-25000" dirty="0" smtClean="0">
                <a:solidFill>
                  <a:srgbClr val="FF0000"/>
                </a:solidFill>
              </a:rPr>
              <a:t>3</a:t>
            </a:r>
            <a:r>
              <a:rPr lang="hr-HR" i="1" dirty="0" smtClean="0">
                <a:solidFill>
                  <a:srgbClr val="FF0000"/>
                </a:solidFill>
              </a:rPr>
              <a:t>A</a:t>
            </a:r>
            <a:r>
              <a:rPr lang="hr-HR" i="1" dirty="0" smtClean="0"/>
              <a:t>;</a:t>
            </a:r>
            <a:r>
              <a:rPr lang="hr-HR" i="1" dirty="0"/>
              <a:t> </a:t>
            </a:r>
            <a:r>
              <a:rPr lang="hr-HR" b="1" i="1" dirty="0" smtClean="0">
                <a:solidFill>
                  <a:srgbClr val="0070C0"/>
                </a:solidFill>
              </a:rPr>
              <a:t>L</a:t>
            </a:r>
            <a:r>
              <a:rPr lang="hr-HR" i="1" dirty="0" smtClean="0"/>
              <a:t>+ </a:t>
            </a:r>
            <a:r>
              <a:rPr lang="hr-HR" i="1" strike="dblStrike" dirty="0" err="1" smtClean="0"/>
              <a:t>CaO</a:t>
            </a:r>
            <a:r>
              <a:rPr lang="hr-HR" i="1" dirty="0" smtClean="0"/>
              <a:t>  + </a:t>
            </a:r>
            <a:r>
              <a:rPr lang="hr-HR" i="1" dirty="0" smtClean="0">
                <a:solidFill>
                  <a:srgbClr val="FF0000"/>
                </a:solidFill>
              </a:rPr>
              <a:t>C</a:t>
            </a:r>
            <a:r>
              <a:rPr lang="hr-HR" i="1" baseline="-25000" dirty="0" smtClean="0">
                <a:solidFill>
                  <a:srgbClr val="FF0000"/>
                </a:solidFill>
              </a:rPr>
              <a:t>3</a:t>
            </a:r>
            <a:r>
              <a:rPr lang="hr-HR" i="1" dirty="0" smtClean="0">
                <a:solidFill>
                  <a:srgbClr val="FF0000"/>
                </a:solidFill>
              </a:rPr>
              <a:t>A</a:t>
            </a:r>
            <a:r>
              <a:rPr lang="hr-HR" i="1" dirty="0" smtClean="0"/>
              <a:t>;</a:t>
            </a:r>
          </a:p>
          <a:p>
            <a:r>
              <a:rPr lang="hr-HR" b="1" i="1" dirty="0" smtClean="0">
                <a:solidFill>
                  <a:srgbClr val="0070C0"/>
                </a:solidFill>
              </a:rPr>
              <a:t>L</a:t>
            </a:r>
            <a:r>
              <a:rPr lang="hr-HR" i="1" dirty="0"/>
              <a:t>+ </a:t>
            </a:r>
            <a:r>
              <a:rPr lang="hr-HR" i="1" dirty="0" smtClean="0">
                <a:solidFill>
                  <a:srgbClr val="FF0000"/>
                </a:solidFill>
              </a:rPr>
              <a:t>C</a:t>
            </a:r>
            <a:r>
              <a:rPr lang="hr-HR" i="1" baseline="-25000" dirty="0" smtClean="0">
                <a:solidFill>
                  <a:srgbClr val="FF0000"/>
                </a:solidFill>
              </a:rPr>
              <a:t>3</a:t>
            </a:r>
            <a:r>
              <a:rPr lang="hr-HR" i="1" dirty="0" smtClean="0">
                <a:solidFill>
                  <a:srgbClr val="FF0000"/>
                </a:solidFill>
              </a:rPr>
              <a:t>A</a:t>
            </a:r>
            <a:r>
              <a:rPr lang="hr-HR" i="1" dirty="0" smtClean="0"/>
              <a:t>; </a:t>
            </a:r>
            <a:r>
              <a:rPr lang="hr-HR" b="1" i="1" dirty="0" smtClean="0">
                <a:solidFill>
                  <a:srgbClr val="0070C0"/>
                </a:solidFill>
              </a:rPr>
              <a:t>L</a:t>
            </a:r>
            <a:r>
              <a:rPr lang="hr-HR" i="1" dirty="0"/>
              <a:t>+ </a:t>
            </a:r>
            <a:r>
              <a:rPr lang="hr-HR" i="1" dirty="0" smtClean="0">
                <a:solidFill>
                  <a:srgbClr val="FF0000"/>
                </a:solidFill>
              </a:rPr>
              <a:t>C</a:t>
            </a:r>
            <a:r>
              <a:rPr lang="hr-HR" i="1" baseline="-25000" dirty="0" smtClean="0">
                <a:solidFill>
                  <a:srgbClr val="FF0000"/>
                </a:solidFill>
              </a:rPr>
              <a:t>3</a:t>
            </a:r>
            <a:r>
              <a:rPr lang="hr-HR" i="1" dirty="0" smtClean="0">
                <a:solidFill>
                  <a:srgbClr val="FF0000"/>
                </a:solidFill>
              </a:rPr>
              <a:t>A</a:t>
            </a:r>
            <a:r>
              <a:rPr lang="hr-HR" b="1" i="1" dirty="0" smtClean="0"/>
              <a:t>+</a:t>
            </a:r>
            <a:r>
              <a:rPr lang="hr-HR" b="1" i="1" dirty="0"/>
              <a:t>C</a:t>
            </a:r>
            <a:r>
              <a:rPr lang="hr-HR" b="1" i="1" baseline="-25000" dirty="0"/>
              <a:t>2</a:t>
            </a:r>
            <a:r>
              <a:rPr lang="hr-HR" b="1" i="1" dirty="0"/>
              <a:t>S</a:t>
            </a:r>
            <a:r>
              <a:rPr lang="hr-HR" i="1" dirty="0" smtClean="0"/>
              <a:t>;</a:t>
            </a:r>
            <a:endParaRPr lang="hr-HR" i="1" dirty="0"/>
          </a:p>
          <a:p>
            <a:r>
              <a:rPr lang="hr-HR" i="1" dirty="0" smtClean="0"/>
              <a:t>Kristalizacija </a:t>
            </a:r>
            <a:r>
              <a:rPr lang="hr-HR" i="1" dirty="0" err="1" smtClean="0"/>
              <a:t>taline</a:t>
            </a:r>
            <a:r>
              <a:rPr lang="hr-HR" i="1" dirty="0" smtClean="0"/>
              <a:t> u </a:t>
            </a:r>
            <a:r>
              <a:rPr lang="hr-HR" i="1" dirty="0" err="1" smtClean="0"/>
              <a:t>eutektičkoj</a:t>
            </a:r>
            <a:r>
              <a:rPr lang="hr-HR" i="1" dirty="0" smtClean="0"/>
              <a:t> točci pri</a:t>
            </a:r>
          </a:p>
          <a:p>
            <a:r>
              <a:rPr lang="hr-HR" i="1" dirty="0" smtClean="0"/>
              <a:t>1335°C, nastaje </a:t>
            </a:r>
            <a:r>
              <a:rPr lang="hr-HR" i="1" dirty="0"/>
              <a:t>i C</a:t>
            </a:r>
            <a:r>
              <a:rPr lang="hr-HR" i="1" baseline="-25000" dirty="0"/>
              <a:t>12</a:t>
            </a:r>
            <a:r>
              <a:rPr lang="hr-HR" i="1" dirty="0"/>
              <a:t>A</a:t>
            </a:r>
            <a:r>
              <a:rPr lang="hr-HR" i="1" baseline="-25000" dirty="0"/>
              <a:t>7</a:t>
            </a:r>
            <a:r>
              <a:rPr lang="hr-HR" i="1" dirty="0" smtClean="0"/>
              <a:t>. Konačni sastav</a:t>
            </a:r>
          </a:p>
          <a:p>
            <a:r>
              <a:rPr lang="hr-HR" i="1" dirty="0" smtClean="0"/>
              <a:t>je</a:t>
            </a:r>
            <a:r>
              <a:rPr lang="hr-HR" i="1" dirty="0"/>
              <a:t>: </a:t>
            </a:r>
            <a:r>
              <a:rPr lang="hr-HR" i="1" dirty="0" smtClean="0"/>
              <a:t>C</a:t>
            </a:r>
            <a:r>
              <a:rPr lang="hr-HR" i="1" baseline="-25000" dirty="0" smtClean="0"/>
              <a:t>3</a:t>
            </a:r>
            <a:r>
              <a:rPr lang="hr-HR" i="1" dirty="0" smtClean="0"/>
              <a:t>A, C</a:t>
            </a:r>
            <a:r>
              <a:rPr lang="hr-HR" i="1" baseline="-25000" dirty="0" smtClean="0"/>
              <a:t>2</a:t>
            </a:r>
            <a:r>
              <a:rPr lang="hr-HR" i="1" dirty="0" smtClean="0"/>
              <a:t>S </a:t>
            </a:r>
            <a:r>
              <a:rPr lang="hr-HR" i="1" dirty="0"/>
              <a:t>i </a:t>
            </a:r>
            <a:r>
              <a:rPr lang="hr-HR" i="1" dirty="0" smtClean="0"/>
              <a:t>C</a:t>
            </a:r>
            <a:r>
              <a:rPr lang="hr-HR" i="1" baseline="-25000" dirty="0" smtClean="0"/>
              <a:t>12</a:t>
            </a:r>
            <a:r>
              <a:rPr lang="hr-HR" i="1" dirty="0" smtClean="0"/>
              <a:t>A</a:t>
            </a:r>
            <a:r>
              <a:rPr lang="hr-HR" i="1" baseline="-25000" dirty="0" smtClean="0"/>
              <a:t>7</a:t>
            </a:r>
            <a:r>
              <a:rPr lang="hr-HR" i="1" dirty="0" smtClean="0"/>
              <a:t>.</a:t>
            </a:r>
            <a:endParaRPr lang="hr-HR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020112" y="47727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00B0F0"/>
                </a:solidFill>
              </a:rPr>
              <a:t>L  °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-3060848" y="5330236"/>
            <a:ext cx="5445387" cy="115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360655" y="2830846"/>
            <a:ext cx="627032" cy="15252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23166" y="51763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 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767" y="2967335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sym typeface="Symbol"/>
              </a:rPr>
              <a:t>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550354" y="5123284"/>
            <a:ext cx="223260" cy="1910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2351205" y="4905453"/>
            <a:ext cx="99229" cy="1091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2401206" y="4969740"/>
            <a:ext cx="222039" cy="2138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 noChangeAspect="1"/>
          </p:cNvCxnSpPr>
          <p:nvPr/>
        </p:nvCxnSpPr>
        <p:spPr>
          <a:xfrm flipV="1">
            <a:off x="1362354" y="5330236"/>
            <a:ext cx="1188000" cy="25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02138" y="2756560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sym typeface="Symbol"/>
              </a:rPr>
              <a:t></a:t>
            </a:r>
            <a:r>
              <a:rPr lang="hr-HR" sz="2400" dirty="0" smtClean="0">
                <a:solidFill>
                  <a:srgbClr val="FF0000"/>
                </a:solidFill>
              </a:rPr>
              <a:t>  P 1470°C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18636" y="2305900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sym typeface="Symbol"/>
              </a:rPr>
              <a:t>   </a:t>
            </a:r>
            <a:r>
              <a:rPr lang="hr-HR" sz="2400" dirty="0" smtClean="0">
                <a:solidFill>
                  <a:srgbClr val="FF0000"/>
                </a:solidFill>
              </a:rPr>
              <a:t>Q 1455°C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-670070" y="2929336"/>
            <a:ext cx="2016224" cy="4416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21998" y="299695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• w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 flipH="1" flipV="1">
            <a:off x="1331640" y="2881964"/>
            <a:ext cx="594514" cy="29069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217800" y="5617706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°       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992" y="2751311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E</a:t>
            </a:r>
            <a:r>
              <a:rPr lang="hr-HR" sz="2400" baseline="-25000" dirty="0" smtClean="0">
                <a:solidFill>
                  <a:srgbClr val="FF0000"/>
                </a:solidFill>
              </a:rPr>
              <a:t>1</a:t>
            </a:r>
            <a:r>
              <a:rPr lang="hr-HR" sz="2400" dirty="0" smtClean="0">
                <a:solidFill>
                  <a:srgbClr val="FF0000"/>
                </a:solidFill>
              </a:rPr>
              <a:t> 1335°C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 flipH="1">
            <a:off x="1899042" y="5793126"/>
            <a:ext cx="1512000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922944" y="2840236"/>
            <a:ext cx="1421710" cy="295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 noChangeAspect="1"/>
          </p:cNvCxnSpPr>
          <p:nvPr/>
        </p:nvCxnSpPr>
        <p:spPr>
          <a:xfrm flipV="1">
            <a:off x="1583800" y="5322982"/>
            <a:ext cx="1188000" cy="25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039542" y="537321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S</a:t>
            </a:r>
            <a:r>
              <a:rPr lang="hr-HR" b="1" baseline="-25000" dirty="0" smtClean="0">
                <a:solidFill>
                  <a:srgbClr val="FF0000"/>
                </a:solidFill>
              </a:rPr>
              <a:t>9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2618161" y="3736082"/>
            <a:ext cx="297655" cy="6164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2906193" y="3140968"/>
            <a:ext cx="297655" cy="6164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3061639" y="2819028"/>
            <a:ext cx="297655" cy="6164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347372" y="4286624"/>
            <a:ext cx="297655" cy="6164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2779420" y="3605252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00B050"/>
                </a:solidFill>
                <a:sym typeface="Symbol"/>
              </a:rPr>
              <a:t> </a:t>
            </a:r>
            <a:r>
              <a:rPr lang="hr-HR" b="1" dirty="0" smtClean="0">
                <a:solidFill>
                  <a:srgbClr val="00B050"/>
                </a:solidFill>
              </a:rPr>
              <a:t>L 1450°C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27" name="TextBox 1026"/>
          <p:cNvSpPr txBox="1"/>
          <p:nvPr/>
        </p:nvSpPr>
        <p:spPr>
          <a:xfrm>
            <a:off x="2843808" y="4221088"/>
            <a:ext cx="307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i="1" dirty="0" smtClean="0"/>
              <a:t>w</a:t>
            </a:r>
            <a:r>
              <a:rPr lang="hr-HR" dirty="0" smtClean="0"/>
              <a:t>(</a:t>
            </a:r>
            <a:r>
              <a:rPr lang="hr-HR" b="1" dirty="0" smtClean="0">
                <a:solidFill>
                  <a:srgbClr val="00B050"/>
                </a:solidFill>
              </a:rPr>
              <a:t>L 1450°C</a:t>
            </a:r>
            <a:r>
              <a:rPr lang="hr-HR" dirty="0" smtClean="0"/>
              <a:t>)=(</a:t>
            </a:r>
            <a:r>
              <a:rPr lang="hr-HR" dirty="0" smtClean="0">
                <a:solidFill>
                  <a:srgbClr val="FF0000"/>
                </a:solidFill>
              </a:rPr>
              <a:t>C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>
                <a:solidFill>
                  <a:srgbClr val="FF0000"/>
                </a:solidFill>
              </a:rPr>
              <a:t>A…S</a:t>
            </a:r>
            <a:r>
              <a:rPr lang="hr-HR" baseline="-25000" dirty="0" smtClean="0">
                <a:solidFill>
                  <a:srgbClr val="FF0000"/>
                </a:solidFill>
              </a:rPr>
              <a:t>9</a:t>
            </a:r>
            <a:r>
              <a:rPr lang="hr-HR" dirty="0" smtClean="0"/>
              <a:t>)/(</a:t>
            </a:r>
            <a:r>
              <a:rPr lang="hr-HR" dirty="0">
                <a:solidFill>
                  <a:srgbClr val="FF0000"/>
                </a:solidFill>
              </a:rPr>
              <a:t>C</a:t>
            </a:r>
            <a:r>
              <a:rPr lang="hr-HR" baseline="-25000" dirty="0">
                <a:solidFill>
                  <a:srgbClr val="FF0000"/>
                </a:solidFill>
              </a:rPr>
              <a:t>3</a:t>
            </a:r>
            <a:r>
              <a:rPr lang="hr-HR" dirty="0">
                <a:solidFill>
                  <a:srgbClr val="FF0000"/>
                </a:solidFill>
              </a:rPr>
              <a:t>A</a:t>
            </a:r>
            <a:r>
              <a:rPr lang="hr-HR" b="1" dirty="0">
                <a:solidFill>
                  <a:srgbClr val="00B050"/>
                </a:solidFill>
              </a:rPr>
              <a:t>…L</a:t>
            </a:r>
            <a:r>
              <a:rPr lang="hr-HR" dirty="0"/>
              <a:t>)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223808" y="2564904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baseline="-250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•  </a:t>
            </a:r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 </a:t>
            </a:r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L 1400°C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47664" y="3203684"/>
            <a:ext cx="307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i="1" dirty="0" smtClean="0"/>
              <a:t>w</a:t>
            </a:r>
            <a:r>
              <a:rPr lang="hr-HR" dirty="0" smtClean="0"/>
              <a:t>(</a:t>
            </a:r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L 1400°C</a:t>
            </a:r>
            <a:r>
              <a:rPr lang="hr-HR" dirty="0" smtClean="0"/>
              <a:t>)=(</a:t>
            </a:r>
            <a:r>
              <a:rPr lang="hr-HR" dirty="0" smtClean="0">
                <a:solidFill>
                  <a:srgbClr val="FF0000"/>
                </a:solidFill>
              </a:rPr>
              <a:t>C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>
                <a:solidFill>
                  <a:srgbClr val="FF0000"/>
                </a:solidFill>
              </a:rPr>
              <a:t>A…S</a:t>
            </a:r>
            <a:r>
              <a:rPr lang="hr-HR" baseline="-25000" dirty="0" smtClean="0">
                <a:solidFill>
                  <a:srgbClr val="FF0000"/>
                </a:solidFill>
              </a:rPr>
              <a:t>9</a:t>
            </a:r>
            <a:r>
              <a:rPr lang="hr-HR" dirty="0" smtClean="0"/>
              <a:t>)/(</a:t>
            </a:r>
            <a:r>
              <a:rPr lang="hr-HR" dirty="0">
                <a:solidFill>
                  <a:srgbClr val="FF0000"/>
                </a:solidFill>
              </a:rPr>
              <a:t>C</a:t>
            </a:r>
            <a:r>
              <a:rPr lang="hr-HR" baseline="-25000" dirty="0">
                <a:solidFill>
                  <a:srgbClr val="FF0000"/>
                </a:solidFill>
              </a:rPr>
              <a:t>3</a:t>
            </a:r>
            <a:r>
              <a:rPr lang="hr-HR" dirty="0">
                <a:solidFill>
                  <a:srgbClr val="FF0000"/>
                </a:solidFill>
              </a:rPr>
              <a:t>A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…L</a:t>
            </a:r>
            <a:r>
              <a:rPr lang="hr-HR" dirty="0"/>
              <a:t>)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713322" y="2028023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</a:rPr>
              <a:t>L + </a:t>
            </a:r>
            <a:r>
              <a:rPr lang="hr-HR" sz="2800" dirty="0" smtClean="0">
                <a:solidFill>
                  <a:srgbClr val="FF0000"/>
                </a:solidFill>
              </a:rPr>
              <a:t>C</a:t>
            </a:r>
            <a:r>
              <a:rPr lang="hr-HR" sz="2800" baseline="-25000" dirty="0" smtClean="0">
                <a:solidFill>
                  <a:srgbClr val="FF0000"/>
                </a:solidFill>
              </a:rPr>
              <a:t>3</a:t>
            </a:r>
            <a:r>
              <a:rPr lang="hr-HR" sz="2800" dirty="0" smtClean="0">
                <a:solidFill>
                  <a:srgbClr val="FF0000"/>
                </a:solidFill>
              </a:rPr>
              <a:t>A(s) + </a:t>
            </a:r>
            <a:r>
              <a:rPr lang="hr-HR" sz="2800" b="1" dirty="0" smtClean="0"/>
              <a:t>C</a:t>
            </a:r>
            <a:r>
              <a:rPr lang="hr-HR" sz="2800" b="1" baseline="-25000" dirty="0" smtClean="0"/>
              <a:t>2</a:t>
            </a:r>
            <a:r>
              <a:rPr lang="hr-HR" sz="2800" b="1" dirty="0" smtClean="0"/>
              <a:t>S</a:t>
            </a:r>
            <a:r>
              <a:rPr lang="hr-HR" sz="2800" dirty="0" smtClean="0"/>
              <a:t>(s)</a:t>
            </a:r>
            <a:endParaRPr lang="en-US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3168392" y="4969740"/>
            <a:ext cx="163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L + </a:t>
            </a:r>
            <a:r>
              <a:rPr lang="hr-HR" sz="2800" dirty="0" err="1" smtClean="0">
                <a:solidFill>
                  <a:srgbClr val="FF0000"/>
                </a:solidFill>
              </a:rPr>
              <a:t>CaO</a:t>
            </a:r>
            <a:r>
              <a:rPr lang="hr-HR" sz="2800" dirty="0" smtClean="0">
                <a:solidFill>
                  <a:srgbClr val="FF0000"/>
                </a:solidFill>
              </a:rPr>
              <a:t>(s)</a:t>
            </a:r>
            <a:endParaRPr lang="en-US" sz="28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2771800" y="4777988"/>
            <a:ext cx="294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L </a:t>
            </a:r>
            <a:r>
              <a:rPr lang="hr-HR" sz="2800" dirty="0" smtClean="0"/>
              <a:t>+ </a:t>
            </a:r>
            <a:r>
              <a:rPr lang="hr-HR" sz="2800" dirty="0" err="1" smtClean="0"/>
              <a:t>CaO</a:t>
            </a:r>
            <a:r>
              <a:rPr lang="hr-HR" sz="2800" dirty="0" smtClean="0"/>
              <a:t>(s) +</a:t>
            </a:r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r-HR" sz="2800" dirty="0" smtClean="0">
                <a:solidFill>
                  <a:srgbClr val="FF0000"/>
                </a:solidFill>
              </a:rPr>
              <a:t>C</a:t>
            </a:r>
            <a:r>
              <a:rPr lang="hr-HR" sz="2800" baseline="-25000" dirty="0" smtClean="0">
                <a:solidFill>
                  <a:srgbClr val="FF0000"/>
                </a:solidFill>
              </a:rPr>
              <a:t>3</a:t>
            </a:r>
            <a:r>
              <a:rPr lang="hr-HR" sz="2800" dirty="0" smtClean="0">
                <a:solidFill>
                  <a:srgbClr val="FF0000"/>
                </a:solidFill>
              </a:rPr>
              <a:t>A (s)</a:t>
            </a:r>
            <a:endParaRPr lang="en-US" sz="2800" b="1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3982925" y="2983375"/>
            <a:ext cx="1039603" cy="23278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922944" y="428328"/>
            <a:ext cx="56577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Kristalizacija završava u E1 pri 1335°C,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te je konačni sastav: C</a:t>
            </a:r>
            <a:r>
              <a:rPr lang="hr-HR" sz="2800" baseline="-25000" dirty="0" smtClean="0">
                <a:solidFill>
                  <a:srgbClr val="FF0000"/>
                </a:solidFill>
              </a:rPr>
              <a:t>3</a:t>
            </a:r>
            <a:r>
              <a:rPr lang="hr-HR" sz="2800" dirty="0" smtClean="0">
                <a:solidFill>
                  <a:srgbClr val="FF0000"/>
                </a:solidFill>
              </a:rPr>
              <a:t>A, C</a:t>
            </a:r>
            <a:r>
              <a:rPr lang="hr-HR" sz="2800" baseline="-25000" dirty="0" smtClean="0">
                <a:solidFill>
                  <a:srgbClr val="FF0000"/>
                </a:solidFill>
              </a:rPr>
              <a:t>2</a:t>
            </a:r>
            <a:r>
              <a:rPr lang="hr-HR" sz="2800" dirty="0" smtClean="0">
                <a:solidFill>
                  <a:srgbClr val="FF0000"/>
                </a:solidFill>
              </a:rPr>
              <a:t>S i </a:t>
            </a:r>
            <a:r>
              <a:rPr lang="hr-HR" sz="2800" dirty="0" smtClean="0"/>
              <a:t>C</a:t>
            </a:r>
            <a:r>
              <a:rPr lang="hr-HR" sz="2800" baseline="-25000" dirty="0" smtClean="0"/>
              <a:t>12</a:t>
            </a:r>
            <a:r>
              <a:rPr lang="hr-HR" sz="2800" dirty="0" smtClean="0"/>
              <a:t>A</a:t>
            </a:r>
            <a:r>
              <a:rPr lang="hr-HR" sz="2800" baseline="-25000" dirty="0" smtClean="0"/>
              <a:t>7</a:t>
            </a:r>
            <a:r>
              <a:rPr lang="hr-HR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(do kristalizacije </a:t>
            </a:r>
            <a:r>
              <a:rPr lang="hr-HR" sz="2800" dirty="0"/>
              <a:t>C</a:t>
            </a:r>
            <a:r>
              <a:rPr lang="hr-HR" sz="2800" baseline="-25000" dirty="0"/>
              <a:t>12</a:t>
            </a:r>
            <a:r>
              <a:rPr lang="hr-HR" sz="2800" dirty="0"/>
              <a:t>A</a:t>
            </a:r>
            <a:r>
              <a:rPr lang="hr-HR" sz="2800" baseline="-25000" dirty="0"/>
              <a:t>7 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  <a:r>
              <a:rPr lang="hr-HR" sz="2800" dirty="0" smtClean="0">
                <a:solidFill>
                  <a:srgbClr val="FF0000"/>
                </a:solidFill>
              </a:rPr>
              <a:t>dolazi u E1 !)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574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/>
      <p:bldP spid="22" grpId="0"/>
      <p:bldP spid="45" grpId="0"/>
      <p:bldP spid="28" grpId="0"/>
      <p:bldP spid="31" grpId="0"/>
      <p:bldP spid="49" grpId="0"/>
      <p:bldP spid="50" grpId="0"/>
      <p:bldP spid="52" grpId="0"/>
      <p:bldP spid="53" grpId="0"/>
      <p:bldP spid="30" grpId="0"/>
      <p:bldP spid="1025" grpId="0"/>
      <p:bldP spid="1027" grpId="0"/>
      <p:bldP spid="69" grpId="0"/>
      <p:bldP spid="70" grpId="0"/>
      <p:bldP spid="71" grpId="0"/>
      <p:bldP spid="72" grpId="0"/>
      <p:bldP spid="73" grpId="0"/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 bwMode="auto">
          <a:xfrm>
            <a:off x="0" y="-2"/>
            <a:ext cx="915128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62524" y="-28754"/>
            <a:ext cx="6196434" cy="2546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915816" y="-27384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S</a:t>
            </a:r>
            <a:r>
              <a:rPr lang="hr-HR" b="1" baseline="-25000" dirty="0" smtClean="0">
                <a:solidFill>
                  <a:srgbClr val="FF0000"/>
                </a:solidFill>
              </a:rPr>
              <a:t>10</a:t>
            </a:r>
            <a:r>
              <a:rPr lang="hr-HR" b="1" dirty="0" smtClean="0">
                <a:solidFill>
                  <a:srgbClr val="FF0000"/>
                </a:solidFill>
              </a:rPr>
              <a:t>: L;	L+</a:t>
            </a:r>
            <a:r>
              <a:rPr lang="hr-HR" b="1" dirty="0" err="1" smtClean="0">
                <a:solidFill>
                  <a:srgbClr val="FF0000"/>
                </a:solidFill>
              </a:rPr>
              <a:t>CaO</a:t>
            </a:r>
            <a:r>
              <a:rPr lang="hr-HR" b="1" dirty="0" smtClean="0">
                <a:solidFill>
                  <a:srgbClr val="FF0000"/>
                </a:solidFill>
              </a:rPr>
              <a:t>(s);		 </a:t>
            </a:r>
            <a:r>
              <a:rPr lang="hr-HR" b="1" dirty="0">
                <a:solidFill>
                  <a:srgbClr val="FF0000"/>
                </a:solidFill>
              </a:rPr>
              <a:t>L+</a:t>
            </a:r>
            <a:r>
              <a:rPr lang="hr-HR" b="1" dirty="0" err="1">
                <a:solidFill>
                  <a:srgbClr val="FF0000"/>
                </a:solidFill>
              </a:rPr>
              <a:t>CaO</a:t>
            </a:r>
            <a:r>
              <a:rPr lang="hr-HR" b="1" dirty="0">
                <a:solidFill>
                  <a:srgbClr val="FF0000"/>
                </a:solidFill>
              </a:rPr>
              <a:t>(s</a:t>
            </a:r>
            <a:r>
              <a:rPr lang="hr-HR" b="1" dirty="0" smtClean="0">
                <a:solidFill>
                  <a:srgbClr val="FF0000"/>
                </a:solidFill>
              </a:rPr>
              <a:t>)+C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A(s); 	L+</a:t>
            </a:r>
            <a:r>
              <a:rPr lang="hr-HR" b="1" strike="dblStrike" dirty="0" err="1" smtClean="0">
                <a:solidFill>
                  <a:srgbClr val="FF0000"/>
                </a:solidFill>
              </a:rPr>
              <a:t>CaO</a:t>
            </a:r>
            <a:r>
              <a:rPr lang="hr-HR" b="1" strike="dblStrike" dirty="0" smtClean="0">
                <a:solidFill>
                  <a:srgbClr val="FF0000"/>
                </a:solidFill>
              </a:rPr>
              <a:t>(s</a:t>
            </a:r>
            <a:r>
              <a:rPr lang="hr-HR" b="1" strike="dblStrike" dirty="0">
                <a:solidFill>
                  <a:srgbClr val="FF0000"/>
                </a:solidFill>
              </a:rPr>
              <a:t>)</a:t>
            </a:r>
            <a:r>
              <a:rPr lang="hr-HR" b="1" dirty="0">
                <a:solidFill>
                  <a:srgbClr val="FF0000"/>
                </a:solidFill>
              </a:rPr>
              <a:t>+C</a:t>
            </a:r>
            <a:r>
              <a:rPr lang="hr-HR" b="1" baseline="-25000" dirty="0">
                <a:solidFill>
                  <a:srgbClr val="FF0000"/>
                </a:solidFill>
              </a:rPr>
              <a:t>3</a:t>
            </a:r>
            <a:r>
              <a:rPr lang="hr-HR" b="1" dirty="0">
                <a:solidFill>
                  <a:srgbClr val="FF0000"/>
                </a:solidFill>
              </a:rPr>
              <a:t>A(s</a:t>
            </a:r>
            <a:r>
              <a:rPr lang="hr-HR" b="1" dirty="0" smtClean="0">
                <a:solidFill>
                  <a:srgbClr val="FF0000"/>
                </a:solidFill>
              </a:rPr>
              <a:t>);	 L+C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A(s);</a:t>
            </a:r>
          </a:p>
          <a:p>
            <a:r>
              <a:rPr lang="hr-HR" b="1" dirty="0">
                <a:solidFill>
                  <a:srgbClr val="FF0000"/>
                </a:solidFill>
              </a:rPr>
              <a:t>	 L+C</a:t>
            </a:r>
            <a:r>
              <a:rPr lang="hr-HR" b="1" baseline="-25000" dirty="0">
                <a:solidFill>
                  <a:srgbClr val="FF0000"/>
                </a:solidFill>
              </a:rPr>
              <a:t>3</a:t>
            </a:r>
            <a:r>
              <a:rPr lang="hr-HR" b="1" dirty="0">
                <a:solidFill>
                  <a:srgbClr val="FF0000"/>
                </a:solidFill>
              </a:rPr>
              <a:t>A(s</a:t>
            </a:r>
            <a:r>
              <a:rPr lang="hr-HR" b="1" dirty="0" smtClean="0">
                <a:solidFill>
                  <a:srgbClr val="FF0000"/>
                </a:solidFill>
              </a:rPr>
              <a:t>)+</a:t>
            </a:r>
            <a:r>
              <a:rPr lang="hr-HR" b="1" dirty="0" smtClean="0"/>
              <a:t> C</a:t>
            </a:r>
            <a:r>
              <a:rPr lang="hr-HR" b="1" baseline="-25000" dirty="0" smtClean="0"/>
              <a:t>12</a:t>
            </a:r>
            <a:r>
              <a:rPr lang="hr-HR" b="1" dirty="0" smtClean="0"/>
              <a:t>A</a:t>
            </a:r>
            <a:r>
              <a:rPr lang="hr-HR" b="1" baseline="-25000" dirty="0" smtClean="0"/>
              <a:t>7</a:t>
            </a:r>
            <a:r>
              <a:rPr lang="hr-HR" b="1" dirty="0" smtClean="0"/>
              <a:t>(s);	 E</a:t>
            </a:r>
            <a:r>
              <a:rPr lang="hr-HR" b="1" baseline="-25000" dirty="0" smtClean="0"/>
              <a:t>1</a:t>
            </a:r>
            <a:r>
              <a:rPr lang="hr-HR" b="1" dirty="0" smtClean="0"/>
              <a:t> 1335°C==C</a:t>
            </a:r>
            <a:r>
              <a:rPr lang="hr-HR" b="1" baseline="-25000" dirty="0" smtClean="0"/>
              <a:t>3</a:t>
            </a:r>
            <a:r>
              <a:rPr lang="hr-HR" b="1" dirty="0" smtClean="0"/>
              <a:t>A,C</a:t>
            </a:r>
            <a:r>
              <a:rPr lang="hr-HR" b="1" baseline="-25000" dirty="0" smtClean="0"/>
              <a:t>12</a:t>
            </a:r>
            <a:r>
              <a:rPr lang="hr-HR" b="1" dirty="0" smtClean="0"/>
              <a:t>A</a:t>
            </a:r>
            <a:r>
              <a:rPr lang="hr-HR" b="1" baseline="-25000" dirty="0" smtClean="0"/>
              <a:t>7</a:t>
            </a:r>
            <a:r>
              <a:rPr lang="hr-HR" b="1" dirty="0" smtClean="0"/>
              <a:t>,</a:t>
            </a:r>
            <a:r>
              <a:rPr lang="hr-HR" b="1" dirty="0" smtClean="0">
                <a:solidFill>
                  <a:srgbClr val="FF0000"/>
                </a:solidFill>
              </a:rPr>
              <a:t>C</a:t>
            </a:r>
            <a:r>
              <a:rPr lang="hr-HR" b="1" baseline="-25000" dirty="0" smtClean="0">
                <a:solidFill>
                  <a:srgbClr val="FF0000"/>
                </a:solidFill>
              </a:rPr>
              <a:t>2</a:t>
            </a:r>
            <a:r>
              <a:rPr lang="hr-HR" b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hr-HR" i="1" dirty="0" smtClean="0"/>
              <a:t>Pripada polju primarne kristalizacije </a:t>
            </a:r>
            <a:r>
              <a:rPr lang="hr-HR" i="1" dirty="0" err="1" smtClean="0"/>
              <a:t>CaO</a:t>
            </a:r>
            <a:endParaRPr lang="hr-HR" i="1" dirty="0" smtClean="0"/>
          </a:p>
          <a:p>
            <a:r>
              <a:rPr lang="hr-HR" i="1" dirty="0" smtClean="0"/>
              <a:t>Pripada podsustavu C</a:t>
            </a:r>
            <a:r>
              <a:rPr lang="hr-HR" i="1" baseline="-25000" dirty="0" smtClean="0"/>
              <a:t>2</a:t>
            </a:r>
            <a:r>
              <a:rPr lang="hr-HR" i="1" dirty="0" smtClean="0"/>
              <a:t>S-C</a:t>
            </a:r>
            <a:r>
              <a:rPr lang="hr-HR" i="1" baseline="-25000" dirty="0" smtClean="0"/>
              <a:t>3</a:t>
            </a:r>
            <a:r>
              <a:rPr lang="hr-HR" i="1" dirty="0" smtClean="0"/>
              <a:t>A-C</a:t>
            </a:r>
            <a:r>
              <a:rPr lang="hr-HR" i="1" baseline="-25000" dirty="0" smtClean="0"/>
              <a:t>12</a:t>
            </a:r>
            <a:r>
              <a:rPr lang="hr-HR" i="1" dirty="0" smtClean="0"/>
              <a:t>A</a:t>
            </a:r>
            <a:r>
              <a:rPr lang="hr-HR" i="1" baseline="-25000" dirty="0" smtClean="0"/>
              <a:t>7</a:t>
            </a:r>
            <a:endParaRPr lang="hr-HR" i="1" dirty="0" smtClean="0"/>
          </a:p>
          <a:p>
            <a:r>
              <a:rPr lang="hr-HR" i="1" dirty="0" smtClean="0"/>
              <a:t>Kristalizacija </a:t>
            </a:r>
            <a:r>
              <a:rPr lang="hr-HR" i="1" dirty="0" err="1" smtClean="0"/>
              <a:t>taline</a:t>
            </a:r>
            <a:r>
              <a:rPr lang="hr-HR" i="1" dirty="0" smtClean="0"/>
              <a:t> u </a:t>
            </a:r>
            <a:r>
              <a:rPr lang="hr-HR" i="1" dirty="0" err="1" smtClean="0"/>
              <a:t>eutektičkoj</a:t>
            </a:r>
            <a:r>
              <a:rPr lang="hr-HR" i="1" dirty="0" smtClean="0"/>
              <a:t> točci pri 1335°C, nastaje </a:t>
            </a:r>
            <a:r>
              <a:rPr lang="hr-HR" i="1" dirty="0"/>
              <a:t>i </a:t>
            </a:r>
            <a:r>
              <a:rPr lang="hr-HR" i="1" dirty="0" smtClean="0"/>
              <a:t>C</a:t>
            </a:r>
            <a:r>
              <a:rPr lang="hr-HR" i="1" baseline="-25000" dirty="0" smtClean="0"/>
              <a:t>2</a:t>
            </a:r>
            <a:r>
              <a:rPr lang="hr-HR" i="1" dirty="0" smtClean="0"/>
              <a:t>S. Konačni sastav je</a:t>
            </a:r>
            <a:r>
              <a:rPr lang="hr-HR" i="1" dirty="0"/>
              <a:t>: </a:t>
            </a:r>
            <a:r>
              <a:rPr lang="hr-HR" b="1" dirty="0" smtClean="0"/>
              <a:t>C</a:t>
            </a:r>
            <a:r>
              <a:rPr lang="hr-HR" b="1" baseline="-25000" dirty="0" smtClean="0"/>
              <a:t>3</a:t>
            </a:r>
            <a:r>
              <a:rPr lang="hr-HR" b="1" dirty="0" smtClean="0"/>
              <a:t>A, C</a:t>
            </a:r>
            <a:r>
              <a:rPr lang="hr-HR" b="1" baseline="-25000" dirty="0" smtClean="0"/>
              <a:t>12</a:t>
            </a:r>
            <a:r>
              <a:rPr lang="hr-HR" b="1" dirty="0" smtClean="0"/>
              <a:t>A</a:t>
            </a:r>
            <a:r>
              <a:rPr lang="hr-HR" b="1" baseline="-25000" dirty="0" smtClean="0"/>
              <a:t>7</a:t>
            </a:r>
            <a:r>
              <a:rPr lang="hr-HR" b="1" dirty="0"/>
              <a:t> </a:t>
            </a:r>
            <a:r>
              <a:rPr lang="hr-HR" b="1" dirty="0" smtClean="0"/>
              <a:t>i C</a:t>
            </a:r>
            <a:r>
              <a:rPr lang="hr-HR" b="1" baseline="-25000" dirty="0" smtClean="0"/>
              <a:t>2</a:t>
            </a:r>
            <a:r>
              <a:rPr lang="hr-HR" b="1" dirty="0" smtClean="0"/>
              <a:t>S.</a:t>
            </a:r>
            <a:endParaRPr lang="hr-HR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923166" y="51763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 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767" y="2967335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sym typeface="Symbol"/>
              </a:rPr>
              <a:t>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02138" y="2756560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sym typeface="Symbol"/>
              </a:rPr>
              <a:t></a:t>
            </a:r>
            <a:r>
              <a:rPr lang="hr-HR" sz="2400" dirty="0" smtClean="0">
                <a:solidFill>
                  <a:srgbClr val="FF0000"/>
                </a:solidFill>
              </a:rPr>
              <a:t>  P 1470°C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18636" y="2305900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sym typeface="Symbol"/>
              </a:rPr>
              <a:t>   </a:t>
            </a:r>
            <a:r>
              <a:rPr lang="hr-HR" sz="2400" dirty="0" smtClean="0">
                <a:solidFill>
                  <a:srgbClr val="FF0000"/>
                </a:solidFill>
              </a:rPr>
              <a:t>Q 1455°C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-670070" y="2929336"/>
            <a:ext cx="2016224" cy="4416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21998" y="299695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• w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 flipH="1" flipV="1">
            <a:off x="1331640" y="2881964"/>
            <a:ext cx="594514" cy="29069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217800" y="5617706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°       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992" y="2751311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E</a:t>
            </a:r>
            <a:r>
              <a:rPr lang="hr-HR" sz="2400" baseline="-25000" dirty="0" smtClean="0">
                <a:solidFill>
                  <a:srgbClr val="FF0000"/>
                </a:solidFill>
              </a:rPr>
              <a:t>1</a:t>
            </a:r>
            <a:r>
              <a:rPr lang="hr-HR" sz="2400" dirty="0" smtClean="0">
                <a:solidFill>
                  <a:srgbClr val="FF0000"/>
                </a:solidFill>
              </a:rPr>
              <a:t> 1335°C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 flipH="1">
            <a:off x="1899042" y="5793126"/>
            <a:ext cx="1512000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039542" y="537321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S</a:t>
            </a:r>
            <a:r>
              <a:rPr lang="hr-HR" b="1" baseline="-25000" dirty="0" smtClean="0">
                <a:solidFill>
                  <a:srgbClr val="FF0000"/>
                </a:solidFill>
              </a:rPr>
              <a:t>9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907704" y="3212976"/>
            <a:ext cx="3158182" cy="25922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691680" y="2492896"/>
            <a:ext cx="234474" cy="33002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20834" y="5618268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x  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2060" y="3429000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P-C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3</a:t>
            </a:r>
            <a:r>
              <a:rPr lang="hr-HR" sz="2800" b="1" dirty="0" smtClean="0">
                <a:solidFill>
                  <a:srgbClr val="FF0000"/>
                </a:solidFill>
              </a:rPr>
              <a:t>A-Q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33810" y="3140968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Q-C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3</a:t>
            </a:r>
            <a:r>
              <a:rPr lang="hr-HR" sz="2800" b="1" dirty="0" smtClean="0">
                <a:solidFill>
                  <a:srgbClr val="FF0000"/>
                </a:solidFill>
              </a:rPr>
              <a:t>A-E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88252" y="4437112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C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3</a:t>
            </a:r>
            <a:r>
              <a:rPr lang="hr-HR" sz="2800" b="1" dirty="0" smtClean="0">
                <a:solidFill>
                  <a:srgbClr val="FF0000"/>
                </a:solidFill>
              </a:rPr>
              <a:t>A-x-E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39752" y="522920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 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11760" y="537321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S</a:t>
            </a:r>
            <a:r>
              <a:rPr lang="hr-HR" b="1" baseline="-25000" dirty="0" smtClean="0">
                <a:solidFill>
                  <a:srgbClr val="FF0000"/>
                </a:solidFill>
              </a:rPr>
              <a:t>10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-540568" y="5373216"/>
            <a:ext cx="3305954" cy="18466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-458018" y="5366866"/>
            <a:ext cx="3305954" cy="18466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 noChangeAspect="1"/>
          </p:cNvCxnSpPr>
          <p:nvPr/>
        </p:nvCxnSpPr>
        <p:spPr>
          <a:xfrm flipH="1" flipV="1">
            <a:off x="2689266" y="5250006"/>
            <a:ext cx="144000" cy="1232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 noChangeAspect="1"/>
          </p:cNvCxnSpPr>
          <p:nvPr/>
        </p:nvCxnSpPr>
        <p:spPr>
          <a:xfrm flipV="1">
            <a:off x="1926154" y="4581128"/>
            <a:ext cx="1853758" cy="12119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63888" y="531161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L + </a:t>
            </a:r>
            <a:r>
              <a:rPr lang="hr-HR" b="1" dirty="0" err="1" smtClean="0">
                <a:solidFill>
                  <a:srgbClr val="FF0000"/>
                </a:solidFill>
              </a:rPr>
              <a:t>CaO</a:t>
            </a:r>
            <a:r>
              <a:rPr lang="hr-HR" b="1" dirty="0" smtClean="0">
                <a:solidFill>
                  <a:srgbClr val="FF0000"/>
                </a:solidFill>
              </a:rPr>
              <a:t>(s)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16288" y="5157192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L + </a:t>
            </a:r>
            <a:r>
              <a:rPr lang="hr-HR" b="1" dirty="0" err="1" smtClean="0">
                <a:solidFill>
                  <a:srgbClr val="FF0000"/>
                </a:solidFill>
              </a:rPr>
              <a:t>CaO</a:t>
            </a:r>
            <a:r>
              <a:rPr lang="hr-HR" b="1" dirty="0" smtClean="0">
                <a:solidFill>
                  <a:srgbClr val="FF0000"/>
                </a:solidFill>
              </a:rPr>
              <a:t>(s) + 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A(s)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07904" y="4725144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00B0F0"/>
                </a:solidFill>
              </a:rPr>
              <a:t>L</a:t>
            </a:r>
            <a:r>
              <a:rPr lang="hr-HR" b="1" dirty="0" smtClean="0">
                <a:solidFill>
                  <a:srgbClr val="FF0000"/>
                </a:solidFill>
              </a:rPr>
              <a:t> + 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A(s)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9608" y="4443968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sym typeface="Symbol"/>
              </a:rPr>
              <a:t></a:t>
            </a:r>
            <a:r>
              <a:rPr lang="hr-HR" b="1" dirty="0" smtClean="0">
                <a:solidFill>
                  <a:srgbClr val="00B0F0"/>
                </a:solidFill>
                <a:sym typeface="Symbol"/>
              </a:rPr>
              <a:t>  L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34" name="Straight Arrow Connector 33"/>
          <p:cNvCxnSpPr>
            <a:cxnSpLocks noChangeAspect="1"/>
          </p:cNvCxnSpPr>
          <p:nvPr/>
        </p:nvCxnSpPr>
        <p:spPr>
          <a:xfrm flipV="1">
            <a:off x="3513758" y="3546728"/>
            <a:ext cx="1853758" cy="12119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227692" y="3413760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/>
              </a:rPr>
              <a:t></a:t>
            </a:r>
            <a:r>
              <a:rPr lang="hr-HR" b="1" dirty="0" smtClean="0">
                <a:solidFill>
                  <a:srgbClr val="FF0000"/>
                </a:solidFill>
                <a:sym typeface="Symbol"/>
              </a:rPr>
              <a:t>  L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>
            <a:cxnSpLocks noChangeAspect="1"/>
          </p:cNvCxnSpPr>
          <p:nvPr/>
        </p:nvCxnSpPr>
        <p:spPr>
          <a:xfrm flipH="1" flipV="1">
            <a:off x="5193613" y="3375133"/>
            <a:ext cx="180000" cy="18835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20356" y="3690610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L+C</a:t>
            </a:r>
            <a:r>
              <a:rPr lang="hr-HR" b="1" baseline="-25000" dirty="0" smtClean="0"/>
              <a:t>3</a:t>
            </a:r>
            <a:r>
              <a:rPr lang="hr-HR" b="1" dirty="0" smtClean="0"/>
              <a:t>A+C</a:t>
            </a:r>
            <a:r>
              <a:rPr lang="hr-HR" b="1" baseline="-25000" dirty="0" smtClean="0"/>
              <a:t>12</a:t>
            </a:r>
            <a:r>
              <a:rPr lang="hr-HR" b="1" dirty="0" smtClean="0"/>
              <a:t>A</a:t>
            </a:r>
            <a:r>
              <a:rPr lang="hr-HR" b="1" baseline="-25000" dirty="0" smtClean="0"/>
              <a:t>7</a:t>
            </a:r>
            <a:endParaRPr lang="en-US" b="1" baseline="-25000" dirty="0"/>
          </a:p>
        </p:txBody>
      </p:sp>
      <p:cxnSp>
        <p:nvCxnSpPr>
          <p:cNvPr id="42" name="Straight Arrow Connector 41"/>
          <p:cNvCxnSpPr>
            <a:cxnSpLocks noChangeAspect="1"/>
          </p:cNvCxnSpPr>
          <p:nvPr/>
        </p:nvCxnSpPr>
        <p:spPr>
          <a:xfrm flipH="1" flipV="1">
            <a:off x="5076056" y="3240642"/>
            <a:ext cx="180000" cy="18835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69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/>
      <p:bldP spid="46" grpId="0"/>
      <p:bldP spid="9" grpId="0"/>
      <p:bldP spid="47" grpId="0"/>
      <p:bldP spid="48" grpId="0"/>
      <p:bldP spid="56" grpId="0"/>
      <p:bldP spid="57" grpId="0"/>
      <p:bldP spid="11" grpId="0"/>
      <p:bldP spid="3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 bwMode="auto">
          <a:xfrm>
            <a:off x="0" y="-2"/>
            <a:ext cx="915128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62524" y="-28754"/>
            <a:ext cx="6196434" cy="2546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915816" y="-27384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S</a:t>
            </a:r>
            <a:r>
              <a:rPr lang="hr-HR" b="1" baseline="-25000" dirty="0" smtClean="0">
                <a:solidFill>
                  <a:srgbClr val="FF0000"/>
                </a:solidFill>
              </a:rPr>
              <a:t>11</a:t>
            </a:r>
            <a:r>
              <a:rPr lang="hr-HR" b="1" dirty="0" smtClean="0">
                <a:solidFill>
                  <a:srgbClr val="FF0000"/>
                </a:solidFill>
              </a:rPr>
              <a:t>: L;	L+C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A(s);		 </a:t>
            </a:r>
            <a:r>
              <a:rPr lang="hr-HR" b="1" dirty="0">
                <a:solidFill>
                  <a:srgbClr val="FF0000"/>
                </a:solidFill>
              </a:rPr>
              <a:t>L+C</a:t>
            </a:r>
            <a:r>
              <a:rPr lang="hr-HR" b="1" baseline="-25000" dirty="0">
                <a:solidFill>
                  <a:srgbClr val="FF0000"/>
                </a:solidFill>
              </a:rPr>
              <a:t>3</a:t>
            </a:r>
            <a:r>
              <a:rPr lang="hr-HR" b="1" dirty="0">
                <a:solidFill>
                  <a:srgbClr val="FF0000"/>
                </a:solidFill>
              </a:rPr>
              <a:t>A(s)+</a:t>
            </a:r>
            <a:r>
              <a:rPr lang="hr-HR" b="1" dirty="0"/>
              <a:t> C</a:t>
            </a:r>
            <a:r>
              <a:rPr lang="hr-HR" b="1" baseline="-25000" dirty="0"/>
              <a:t>12</a:t>
            </a:r>
            <a:r>
              <a:rPr lang="hr-HR" b="1" dirty="0"/>
              <a:t>A</a:t>
            </a:r>
            <a:r>
              <a:rPr lang="hr-HR" b="1" baseline="-25000" dirty="0"/>
              <a:t>7</a:t>
            </a:r>
            <a:r>
              <a:rPr lang="hr-HR" b="1" dirty="0"/>
              <a:t>(s</a:t>
            </a:r>
            <a:r>
              <a:rPr lang="hr-HR" b="1" dirty="0" smtClean="0"/>
              <a:t>)</a:t>
            </a:r>
          </a:p>
          <a:p>
            <a:r>
              <a:rPr lang="hr-HR" b="1" dirty="0"/>
              <a:t>	</a:t>
            </a:r>
            <a:r>
              <a:rPr lang="hr-HR" b="1" dirty="0" smtClean="0"/>
              <a:t>E</a:t>
            </a:r>
            <a:r>
              <a:rPr lang="hr-HR" b="1" baseline="-25000" dirty="0" smtClean="0"/>
              <a:t>1</a:t>
            </a:r>
            <a:r>
              <a:rPr lang="hr-HR" b="1" dirty="0" smtClean="0"/>
              <a:t> </a:t>
            </a:r>
            <a:r>
              <a:rPr lang="hr-HR" b="1" dirty="0"/>
              <a:t>1335°C==C</a:t>
            </a:r>
            <a:r>
              <a:rPr lang="hr-HR" b="1" baseline="-25000" dirty="0"/>
              <a:t>3</a:t>
            </a:r>
            <a:r>
              <a:rPr lang="hr-HR" b="1" dirty="0"/>
              <a:t>A,C</a:t>
            </a:r>
            <a:r>
              <a:rPr lang="hr-HR" b="1" baseline="-25000" dirty="0"/>
              <a:t>12</a:t>
            </a:r>
            <a:r>
              <a:rPr lang="hr-HR" b="1" dirty="0"/>
              <a:t>A</a:t>
            </a:r>
            <a:r>
              <a:rPr lang="hr-HR" b="1" baseline="-25000" dirty="0"/>
              <a:t>7</a:t>
            </a:r>
            <a:r>
              <a:rPr lang="hr-HR" b="1" dirty="0"/>
              <a:t>,</a:t>
            </a:r>
            <a:r>
              <a:rPr lang="hr-HR" b="1" dirty="0">
                <a:solidFill>
                  <a:srgbClr val="FF0000"/>
                </a:solidFill>
              </a:rPr>
              <a:t>C</a:t>
            </a:r>
            <a:r>
              <a:rPr lang="hr-HR" b="1" baseline="-25000" dirty="0">
                <a:solidFill>
                  <a:srgbClr val="FF0000"/>
                </a:solidFill>
              </a:rPr>
              <a:t>2</a:t>
            </a:r>
            <a:r>
              <a:rPr lang="hr-HR" b="1" dirty="0">
                <a:solidFill>
                  <a:srgbClr val="FF0000"/>
                </a:solidFill>
              </a:rPr>
              <a:t>S</a:t>
            </a:r>
          </a:p>
          <a:p>
            <a:endParaRPr lang="hr-HR" b="1" dirty="0" smtClean="0">
              <a:solidFill>
                <a:srgbClr val="FF0000"/>
              </a:solidFill>
            </a:endParaRPr>
          </a:p>
          <a:p>
            <a:r>
              <a:rPr lang="hr-HR" i="1" dirty="0" smtClean="0"/>
              <a:t>Pripada polju primarne kristalizacije </a:t>
            </a:r>
            <a:r>
              <a:rPr lang="hr-HR" dirty="0" smtClean="0"/>
              <a:t>C</a:t>
            </a:r>
            <a:r>
              <a:rPr lang="hr-HR" baseline="-25000" dirty="0" smtClean="0"/>
              <a:t>3</a:t>
            </a:r>
            <a:r>
              <a:rPr lang="hr-HR" dirty="0" smtClean="0"/>
              <a:t>A(s)</a:t>
            </a:r>
          </a:p>
          <a:p>
            <a:r>
              <a:rPr lang="hr-HR" i="1" dirty="0" smtClean="0"/>
              <a:t>Pripada podsustavu C</a:t>
            </a:r>
            <a:r>
              <a:rPr lang="hr-HR" i="1" baseline="-25000" dirty="0" smtClean="0"/>
              <a:t>2</a:t>
            </a:r>
            <a:r>
              <a:rPr lang="hr-HR" i="1" dirty="0" smtClean="0"/>
              <a:t>S-C</a:t>
            </a:r>
            <a:r>
              <a:rPr lang="hr-HR" i="1" baseline="-25000" dirty="0" smtClean="0"/>
              <a:t>3</a:t>
            </a:r>
            <a:r>
              <a:rPr lang="hr-HR" i="1" dirty="0" smtClean="0"/>
              <a:t>A-C</a:t>
            </a:r>
            <a:r>
              <a:rPr lang="hr-HR" i="1" baseline="-25000" dirty="0" smtClean="0"/>
              <a:t>12</a:t>
            </a:r>
            <a:r>
              <a:rPr lang="hr-HR" i="1" dirty="0" smtClean="0"/>
              <a:t>A</a:t>
            </a:r>
            <a:r>
              <a:rPr lang="hr-HR" i="1" baseline="-25000" dirty="0" smtClean="0"/>
              <a:t>7</a:t>
            </a:r>
            <a:endParaRPr lang="hr-HR" i="1" dirty="0" smtClean="0"/>
          </a:p>
          <a:p>
            <a:r>
              <a:rPr lang="hr-HR" i="1" dirty="0" smtClean="0"/>
              <a:t>Kristalizacija </a:t>
            </a:r>
            <a:r>
              <a:rPr lang="hr-HR" i="1" dirty="0" err="1" smtClean="0"/>
              <a:t>taline</a:t>
            </a:r>
            <a:r>
              <a:rPr lang="hr-HR" i="1" dirty="0" smtClean="0"/>
              <a:t> u </a:t>
            </a:r>
            <a:r>
              <a:rPr lang="hr-HR" i="1" dirty="0" err="1" smtClean="0"/>
              <a:t>eutektičkoj</a:t>
            </a:r>
            <a:r>
              <a:rPr lang="hr-HR" i="1" dirty="0" smtClean="0"/>
              <a:t> točci pri 1335°C, nastaje </a:t>
            </a:r>
            <a:r>
              <a:rPr lang="hr-HR" i="1" dirty="0"/>
              <a:t>i </a:t>
            </a:r>
            <a:r>
              <a:rPr lang="hr-HR" i="1" dirty="0" smtClean="0"/>
              <a:t>C</a:t>
            </a:r>
            <a:r>
              <a:rPr lang="hr-HR" i="1" baseline="-25000" dirty="0" smtClean="0"/>
              <a:t>2</a:t>
            </a:r>
            <a:r>
              <a:rPr lang="hr-HR" i="1" dirty="0" smtClean="0"/>
              <a:t>S. Konačni sastav je</a:t>
            </a:r>
            <a:r>
              <a:rPr lang="hr-HR" i="1" dirty="0"/>
              <a:t>: </a:t>
            </a:r>
            <a:r>
              <a:rPr lang="hr-HR" b="1" dirty="0" smtClean="0"/>
              <a:t>C</a:t>
            </a:r>
            <a:r>
              <a:rPr lang="hr-HR" b="1" baseline="-25000" dirty="0" smtClean="0"/>
              <a:t>3</a:t>
            </a:r>
            <a:r>
              <a:rPr lang="hr-HR" b="1" dirty="0" smtClean="0"/>
              <a:t>A, C</a:t>
            </a:r>
            <a:r>
              <a:rPr lang="hr-HR" b="1" baseline="-25000" dirty="0" smtClean="0"/>
              <a:t>12</a:t>
            </a:r>
            <a:r>
              <a:rPr lang="hr-HR" b="1" dirty="0" smtClean="0"/>
              <a:t>A</a:t>
            </a:r>
            <a:r>
              <a:rPr lang="hr-HR" b="1" baseline="-25000" dirty="0" smtClean="0"/>
              <a:t>7</a:t>
            </a:r>
            <a:r>
              <a:rPr lang="hr-HR" b="1" dirty="0"/>
              <a:t> </a:t>
            </a:r>
            <a:r>
              <a:rPr lang="hr-HR" b="1" dirty="0" smtClean="0"/>
              <a:t>i C</a:t>
            </a:r>
            <a:r>
              <a:rPr lang="hr-HR" b="1" baseline="-25000" dirty="0" smtClean="0"/>
              <a:t>2</a:t>
            </a:r>
            <a:r>
              <a:rPr lang="hr-HR" b="1" dirty="0" smtClean="0"/>
              <a:t>S.</a:t>
            </a:r>
            <a:endParaRPr lang="hr-HR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923166" y="51763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 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9767" y="2967335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sym typeface="Symbol"/>
              </a:rPr>
              <a:t>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02138" y="2756560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sym typeface="Symbol"/>
              </a:rPr>
              <a:t></a:t>
            </a:r>
            <a:r>
              <a:rPr lang="hr-HR" sz="2400" dirty="0" smtClean="0">
                <a:solidFill>
                  <a:srgbClr val="FF0000"/>
                </a:solidFill>
              </a:rPr>
              <a:t>  P 1470°C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18636" y="2305900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sym typeface="Symbol"/>
              </a:rPr>
              <a:t>   </a:t>
            </a:r>
            <a:r>
              <a:rPr lang="hr-HR" sz="2400" dirty="0" smtClean="0">
                <a:solidFill>
                  <a:srgbClr val="FF0000"/>
                </a:solidFill>
              </a:rPr>
              <a:t>Q 1455°C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-670070" y="2929336"/>
            <a:ext cx="2016224" cy="4416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21998" y="299695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• w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 flipH="1" flipV="1">
            <a:off x="1331640" y="2881964"/>
            <a:ext cx="594514" cy="29069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217800" y="5617706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°       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992" y="2751311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E</a:t>
            </a:r>
            <a:r>
              <a:rPr lang="hr-HR" sz="2400" baseline="-25000" dirty="0" smtClean="0">
                <a:solidFill>
                  <a:srgbClr val="FF0000"/>
                </a:solidFill>
              </a:rPr>
              <a:t>1</a:t>
            </a:r>
            <a:r>
              <a:rPr lang="hr-HR" sz="2400" dirty="0" smtClean="0">
                <a:solidFill>
                  <a:srgbClr val="FF0000"/>
                </a:solidFill>
              </a:rPr>
              <a:t> 1335°C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 flipH="1">
            <a:off x="1899042" y="5793126"/>
            <a:ext cx="1512000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039542" y="537321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S</a:t>
            </a:r>
            <a:r>
              <a:rPr lang="hr-HR" b="1" baseline="-25000" dirty="0" smtClean="0">
                <a:solidFill>
                  <a:srgbClr val="FF0000"/>
                </a:solidFill>
              </a:rPr>
              <a:t>9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907704" y="3212976"/>
            <a:ext cx="3158182" cy="25922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691680" y="2492896"/>
            <a:ext cx="234474" cy="33002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20834" y="5618268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x  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2060" y="3429000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P-C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3</a:t>
            </a:r>
            <a:r>
              <a:rPr lang="hr-HR" sz="2800" b="1" dirty="0" smtClean="0">
                <a:solidFill>
                  <a:srgbClr val="FF0000"/>
                </a:solidFill>
              </a:rPr>
              <a:t>A-Q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33810" y="3140968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Q-C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3</a:t>
            </a:r>
            <a:r>
              <a:rPr lang="hr-HR" sz="2800" b="1" dirty="0" smtClean="0">
                <a:solidFill>
                  <a:srgbClr val="FF0000"/>
                </a:solidFill>
              </a:rPr>
              <a:t>A-E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88252" y="4437112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C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3</a:t>
            </a:r>
            <a:r>
              <a:rPr lang="hr-HR" sz="2800" b="1" dirty="0" smtClean="0">
                <a:solidFill>
                  <a:srgbClr val="FF0000"/>
                </a:solidFill>
              </a:rPr>
              <a:t>A-x-E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19872" y="522920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 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45172" y="537321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S</a:t>
            </a:r>
            <a:r>
              <a:rPr lang="hr-HR" b="1" baseline="-25000" dirty="0" smtClean="0">
                <a:solidFill>
                  <a:srgbClr val="FF0000"/>
                </a:solidFill>
              </a:rPr>
              <a:t>11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26154" y="5176366"/>
            <a:ext cx="2573838" cy="612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 noChangeAspect="1"/>
          </p:cNvCxnSpPr>
          <p:nvPr/>
        </p:nvCxnSpPr>
        <p:spPr>
          <a:xfrm flipV="1">
            <a:off x="1936732" y="4711192"/>
            <a:ext cx="4536000" cy="1079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735153" y="3952220"/>
            <a:ext cx="714989" cy="75897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107307" y="3271502"/>
            <a:ext cx="638449" cy="6883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69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/>
      <p:bldP spid="46" grpId="0"/>
      <p:bldP spid="9" grpId="0"/>
      <p:bldP spid="47" grpId="0"/>
      <p:bldP spid="48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" dirty="0" smtClean="0"/>
              <a:t>https://www.wolframalpha.com/input/?i=systems+of+equations+calculator&amp;assumption=%7B%22F%22%2C+%22SolveSystemOf3EquationsCalculator%22%2C+%22equation1%22%7D+-%3E%220.62264151+x+%2B+0.736837494+y+%2B+1+z+%3D+81%22&amp;assumption=%22FSelect%22+-%3E+%7B%7B%22SolveSystemOf3EquationsCalculator%22%7D%7D&amp;assumption=%7B%22F%22%2C+%22SolveSystemOf3EquationsCalculator%22%2C+%22equation2%22%7D+-%3E%220.37735849+x++%3D+5%22&amp;assumption=%7B%22F%22%2C+%22SolveSystemOf3EquationsCalculator%22%2C+%22equation3%22%7D+-%3E%22+++++++++++++++++++++++++++++0.263162505+y+%3D+14%22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proizvodnju </a:t>
            </a:r>
            <a:r>
              <a:rPr lang="hr-HR" dirty="0" err="1" smtClean="0"/>
              <a:t>Portland</a:t>
            </a:r>
            <a:r>
              <a:rPr lang="hr-HR" dirty="0" smtClean="0"/>
              <a:t> cementa interesantno je područje sastava bogato </a:t>
            </a:r>
            <a:r>
              <a:rPr lang="hr-HR" dirty="0" err="1" smtClean="0"/>
              <a:t>CaO</a:t>
            </a:r>
            <a:r>
              <a:rPr lang="hr-HR" dirty="0" smtClean="0"/>
              <a:t> ! Zato započinjemo sa sastavima još bogatijim </a:t>
            </a:r>
            <a:r>
              <a:rPr lang="hr-HR" dirty="0" err="1" smtClean="0"/>
              <a:t>CaO</a:t>
            </a:r>
            <a:r>
              <a:rPr lang="hr-HR" dirty="0" smtClean="0"/>
              <a:t>.</a:t>
            </a:r>
          </a:p>
          <a:p>
            <a:r>
              <a:rPr lang="hr-HR" dirty="0" smtClean="0"/>
              <a:t>Ravnotežno hlađenje sastava S</a:t>
            </a:r>
            <a:r>
              <a:rPr lang="hr-HR" baseline="-25000" dirty="0" smtClean="0"/>
              <a:t>2</a:t>
            </a:r>
          </a:p>
          <a:p>
            <a:r>
              <a:rPr lang="hr-HR" dirty="0" smtClean="0"/>
              <a:t>S</a:t>
            </a:r>
            <a:r>
              <a:rPr lang="hr-HR" baseline="-25000" dirty="0" smtClean="0"/>
              <a:t>2</a:t>
            </a:r>
            <a:r>
              <a:rPr lang="hr-HR" dirty="0" smtClean="0"/>
              <a:t> 14% SiO</a:t>
            </a:r>
            <a:r>
              <a:rPr lang="hr-HR" baseline="-25000" dirty="0" smtClean="0"/>
              <a:t>2</a:t>
            </a:r>
            <a:r>
              <a:rPr lang="hr-HR" dirty="0" smtClean="0"/>
              <a:t>, 5% Al</a:t>
            </a:r>
            <a:r>
              <a:rPr lang="hr-HR" baseline="-25000" dirty="0" smtClean="0"/>
              <a:t>2</a:t>
            </a:r>
            <a:r>
              <a:rPr lang="hr-HR" dirty="0" smtClean="0"/>
              <a:t>O</a:t>
            </a:r>
            <a:r>
              <a:rPr lang="hr-HR" baseline="-25000" dirty="0" smtClean="0"/>
              <a:t>3</a:t>
            </a:r>
            <a:r>
              <a:rPr lang="hr-HR" dirty="0" smtClean="0"/>
              <a:t>, 81% </a:t>
            </a:r>
            <a:r>
              <a:rPr lang="hr-HR" dirty="0" err="1" smtClean="0"/>
              <a:t>CaO</a:t>
            </a:r>
            <a:r>
              <a:rPr lang="hr-HR" dirty="0" smtClean="0"/>
              <a:t> 2300°C</a:t>
            </a:r>
          </a:p>
          <a:p>
            <a:r>
              <a:rPr lang="hr-HR" dirty="0" smtClean="0"/>
              <a:t>Ravnotežni sastav (link  </a:t>
            </a:r>
            <a:r>
              <a:rPr lang="hr-HR" dirty="0" smtClean="0">
                <a:sym typeface="Symbol"/>
              </a:rPr>
              <a:t> </a:t>
            </a:r>
            <a:r>
              <a:rPr lang="hr-HR" dirty="0" smtClean="0"/>
              <a:t>☺):</a:t>
            </a:r>
          </a:p>
          <a:p>
            <a:r>
              <a:rPr lang="hr-HR" dirty="0" smtClean="0"/>
              <a:t>C</a:t>
            </a:r>
            <a:r>
              <a:rPr lang="hr-HR" baseline="-25000" dirty="0" smtClean="0"/>
              <a:t>3</a:t>
            </a:r>
            <a:r>
              <a:rPr lang="hr-HR" dirty="0" smtClean="0"/>
              <a:t>A = 13.25%, C</a:t>
            </a:r>
            <a:r>
              <a:rPr lang="hr-HR" baseline="-25000" dirty="0" smtClean="0"/>
              <a:t>3</a:t>
            </a:r>
            <a:r>
              <a:rPr lang="hr-HR" dirty="0" smtClean="0"/>
              <a:t>S =53.20%, </a:t>
            </a:r>
            <a:r>
              <a:rPr lang="hr-HR" dirty="0" err="1" smtClean="0"/>
              <a:t>CaO</a:t>
            </a:r>
            <a:r>
              <a:rPr lang="hr-HR" dirty="0" smtClean="0"/>
              <a:t>=33.55%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 bwMode="auto">
          <a:xfrm>
            <a:off x="0" y="-2"/>
            <a:ext cx="915128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62524" y="-28754"/>
            <a:ext cx="6196434" cy="2546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915816" y="-27384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S</a:t>
            </a:r>
            <a:r>
              <a:rPr lang="hr-HR" b="1" baseline="-25000" dirty="0" smtClean="0">
                <a:solidFill>
                  <a:srgbClr val="FF0000"/>
                </a:solidFill>
              </a:rPr>
              <a:t>12</a:t>
            </a:r>
            <a:r>
              <a:rPr lang="hr-HR" b="1" dirty="0" smtClean="0">
                <a:solidFill>
                  <a:srgbClr val="FF0000"/>
                </a:solidFill>
              </a:rPr>
              <a:t>: L;	L+C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A(s);		 </a:t>
            </a:r>
            <a:r>
              <a:rPr lang="hr-HR" b="1" dirty="0">
                <a:solidFill>
                  <a:srgbClr val="FF0000"/>
                </a:solidFill>
              </a:rPr>
              <a:t>L+C</a:t>
            </a:r>
            <a:r>
              <a:rPr lang="hr-HR" b="1" baseline="-25000" dirty="0">
                <a:solidFill>
                  <a:srgbClr val="FF0000"/>
                </a:solidFill>
              </a:rPr>
              <a:t>3</a:t>
            </a:r>
            <a:r>
              <a:rPr lang="hr-HR" b="1" dirty="0">
                <a:solidFill>
                  <a:srgbClr val="FF0000"/>
                </a:solidFill>
              </a:rPr>
              <a:t>A(s)+</a:t>
            </a:r>
            <a:r>
              <a:rPr lang="hr-HR" b="1" dirty="0"/>
              <a:t> </a:t>
            </a:r>
            <a:r>
              <a:rPr lang="hr-HR" b="1" dirty="0" smtClean="0"/>
              <a:t>C</a:t>
            </a:r>
            <a:r>
              <a:rPr lang="hr-HR" b="1" baseline="-25000" dirty="0" smtClean="0"/>
              <a:t>2</a:t>
            </a:r>
            <a:r>
              <a:rPr lang="hr-HR" b="1" dirty="0" smtClean="0"/>
              <a:t>S(s)</a:t>
            </a:r>
          </a:p>
          <a:p>
            <a:r>
              <a:rPr lang="hr-HR" b="1" dirty="0"/>
              <a:t>	</a:t>
            </a:r>
            <a:r>
              <a:rPr lang="hr-HR" b="1" dirty="0" smtClean="0"/>
              <a:t>E</a:t>
            </a:r>
            <a:r>
              <a:rPr lang="hr-HR" b="1" baseline="-25000" dirty="0" smtClean="0"/>
              <a:t>1</a:t>
            </a:r>
            <a:r>
              <a:rPr lang="hr-HR" b="1" dirty="0" smtClean="0"/>
              <a:t> </a:t>
            </a:r>
            <a:r>
              <a:rPr lang="hr-HR" b="1" dirty="0"/>
              <a:t>1335°C==</a:t>
            </a:r>
            <a:r>
              <a:rPr lang="hr-HR" b="1" dirty="0" smtClean="0"/>
              <a:t>C</a:t>
            </a:r>
            <a:r>
              <a:rPr lang="hr-HR" b="1" baseline="-25000" dirty="0" smtClean="0"/>
              <a:t>3</a:t>
            </a:r>
            <a:r>
              <a:rPr lang="hr-HR" b="1" dirty="0" smtClean="0"/>
              <a:t>A,C</a:t>
            </a:r>
            <a:r>
              <a:rPr lang="hr-HR" b="1" baseline="-25000" dirty="0" smtClean="0"/>
              <a:t>2</a:t>
            </a:r>
            <a:r>
              <a:rPr lang="hr-HR" b="1" dirty="0" smtClean="0"/>
              <a:t>S,</a:t>
            </a:r>
            <a:r>
              <a:rPr lang="hr-HR" b="1" dirty="0" smtClean="0">
                <a:solidFill>
                  <a:srgbClr val="FF0000"/>
                </a:solidFill>
              </a:rPr>
              <a:t>C</a:t>
            </a:r>
            <a:r>
              <a:rPr lang="hr-HR" b="1" baseline="-25000" dirty="0" smtClean="0">
                <a:solidFill>
                  <a:srgbClr val="FF0000"/>
                </a:solidFill>
              </a:rPr>
              <a:t>12</a:t>
            </a:r>
            <a:r>
              <a:rPr lang="hr-HR" b="1" dirty="0" smtClean="0">
                <a:solidFill>
                  <a:srgbClr val="FF0000"/>
                </a:solidFill>
              </a:rPr>
              <a:t>A</a:t>
            </a:r>
            <a:r>
              <a:rPr lang="hr-HR" b="1" baseline="-25000" dirty="0" smtClean="0">
                <a:solidFill>
                  <a:srgbClr val="FF0000"/>
                </a:solidFill>
              </a:rPr>
              <a:t>7</a:t>
            </a:r>
            <a:endParaRPr lang="hr-HR" b="1" baseline="-25000" dirty="0">
              <a:solidFill>
                <a:srgbClr val="FF0000"/>
              </a:solidFill>
            </a:endParaRPr>
          </a:p>
          <a:p>
            <a:endParaRPr lang="hr-HR" b="1" dirty="0" smtClean="0">
              <a:solidFill>
                <a:srgbClr val="FF0000"/>
              </a:solidFill>
            </a:endParaRPr>
          </a:p>
          <a:p>
            <a:r>
              <a:rPr lang="hr-HR" i="1" dirty="0" smtClean="0"/>
              <a:t>Pripada polju primarne kristalizacije </a:t>
            </a:r>
            <a:r>
              <a:rPr lang="hr-HR" dirty="0" smtClean="0"/>
              <a:t>C</a:t>
            </a:r>
            <a:r>
              <a:rPr lang="hr-HR" baseline="-25000" dirty="0" smtClean="0"/>
              <a:t>3</a:t>
            </a:r>
            <a:r>
              <a:rPr lang="hr-HR" dirty="0" smtClean="0"/>
              <a:t>A(s)</a:t>
            </a:r>
          </a:p>
          <a:p>
            <a:r>
              <a:rPr lang="hr-HR" i="1" dirty="0" smtClean="0"/>
              <a:t>Pripada podsustavu C</a:t>
            </a:r>
            <a:r>
              <a:rPr lang="hr-HR" i="1" baseline="-25000" dirty="0" smtClean="0"/>
              <a:t>2</a:t>
            </a:r>
            <a:r>
              <a:rPr lang="hr-HR" i="1" dirty="0" smtClean="0"/>
              <a:t>S-C</a:t>
            </a:r>
            <a:r>
              <a:rPr lang="hr-HR" i="1" baseline="-25000" dirty="0" smtClean="0"/>
              <a:t>3</a:t>
            </a:r>
            <a:r>
              <a:rPr lang="hr-HR" i="1" dirty="0" smtClean="0"/>
              <a:t>A-C</a:t>
            </a:r>
            <a:r>
              <a:rPr lang="hr-HR" i="1" baseline="-25000" dirty="0" smtClean="0"/>
              <a:t>12</a:t>
            </a:r>
            <a:r>
              <a:rPr lang="hr-HR" i="1" dirty="0" smtClean="0"/>
              <a:t>A</a:t>
            </a:r>
            <a:r>
              <a:rPr lang="hr-HR" i="1" baseline="-25000" dirty="0" smtClean="0"/>
              <a:t>7</a:t>
            </a:r>
            <a:endParaRPr lang="hr-HR" i="1" dirty="0" smtClean="0"/>
          </a:p>
          <a:p>
            <a:r>
              <a:rPr lang="hr-HR" i="1" dirty="0" smtClean="0"/>
              <a:t>Kristalizacija </a:t>
            </a:r>
            <a:r>
              <a:rPr lang="hr-HR" i="1" dirty="0" err="1" smtClean="0"/>
              <a:t>taline</a:t>
            </a:r>
            <a:r>
              <a:rPr lang="hr-HR" i="1" dirty="0" smtClean="0"/>
              <a:t> u </a:t>
            </a:r>
            <a:r>
              <a:rPr lang="hr-HR" i="1" dirty="0" err="1" smtClean="0"/>
              <a:t>eutektičkoj</a:t>
            </a:r>
            <a:r>
              <a:rPr lang="hr-HR" i="1" dirty="0" smtClean="0"/>
              <a:t> točci pri 1335°C, nastaje </a:t>
            </a:r>
            <a:r>
              <a:rPr lang="hr-HR" b="1" dirty="0" smtClean="0"/>
              <a:t>C</a:t>
            </a:r>
            <a:r>
              <a:rPr lang="hr-HR" b="1" baseline="-25000" dirty="0" smtClean="0"/>
              <a:t>12</a:t>
            </a:r>
            <a:r>
              <a:rPr lang="hr-HR" b="1" dirty="0" smtClean="0"/>
              <a:t>A</a:t>
            </a:r>
            <a:r>
              <a:rPr lang="hr-HR" b="1" baseline="-25000" dirty="0" smtClean="0"/>
              <a:t>7</a:t>
            </a:r>
            <a:r>
              <a:rPr lang="hr-HR" i="1" dirty="0" smtClean="0"/>
              <a:t>. Konačni sastav je</a:t>
            </a:r>
            <a:r>
              <a:rPr lang="hr-HR" i="1" dirty="0"/>
              <a:t>: </a:t>
            </a:r>
            <a:r>
              <a:rPr lang="hr-HR" b="1" dirty="0" smtClean="0"/>
              <a:t>C</a:t>
            </a:r>
            <a:r>
              <a:rPr lang="hr-HR" b="1" baseline="-25000" dirty="0" smtClean="0"/>
              <a:t>3</a:t>
            </a:r>
            <a:r>
              <a:rPr lang="hr-HR" b="1" dirty="0" smtClean="0"/>
              <a:t>A, C</a:t>
            </a:r>
            <a:r>
              <a:rPr lang="hr-HR" b="1" baseline="-25000" dirty="0" smtClean="0"/>
              <a:t>12</a:t>
            </a:r>
            <a:r>
              <a:rPr lang="hr-HR" b="1" dirty="0" smtClean="0"/>
              <a:t>A</a:t>
            </a:r>
            <a:r>
              <a:rPr lang="hr-HR" b="1" baseline="-25000" dirty="0" smtClean="0"/>
              <a:t>7</a:t>
            </a:r>
            <a:r>
              <a:rPr lang="hr-HR" b="1" dirty="0"/>
              <a:t> </a:t>
            </a:r>
            <a:r>
              <a:rPr lang="hr-HR" b="1" dirty="0" smtClean="0"/>
              <a:t>i C</a:t>
            </a:r>
            <a:r>
              <a:rPr lang="hr-HR" b="1" baseline="-25000" dirty="0" smtClean="0"/>
              <a:t>2</a:t>
            </a:r>
            <a:r>
              <a:rPr lang="hr-HR" b="1" dirty="0" smtClean="0"/>
              <a:t>S.</a:t>
            </a:r>
            <a:endParaRPr lang="hr-HR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899767" y="2967335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sym typeface="Symbol"/>
              </a:rPr>
              <a:t>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02138" y="2756560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sym typeface="Symbol"/>
              </a:rPr>
              <a:t></a:t>
            </a:r>
            <a:r>
              <a:rPr lang="hr-HR" sz="2400" dirty="0" smtClean="0">
                <a:solidFill>
                  <a:srgbClr val="FF0000"/>
                </a:solidFill>
              </a:rPr>
              <a:t>  P 1470°C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18636" y="2305900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sym typeface="Symbol"/>
              </a:rPr>
              <a:t>   </a:t>
            </a:r>
            <a:r>
              <a:rPr lang="hr-HR" sz="2400" dirty="0" smtClean="0">
                <a:solidFill>
                  <a:srgbClr val="FF0000"/>
                </a:solidFill>
              </a:rPr>
              <a:t>Q 1455°C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-670070" y="2929336"/>
            <a:ext cx="2016224" cy="4416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21998" y="299695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• w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 flipH="1" flipV="1">
            <a:off x="1331640" y="2881964"/>
            <a:ext cx="594514" cy="29069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217800" y="5617706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°       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992" y="2751311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E</a:t>
            </a:r>
            <a:r>
              <a:rPr lang="hr-HR" sz="2400" baseline="-25000" dirty="0" smtClean="0">
                <a:solidFill>
                  <a:srgbClr val="FF0000"/>
                </a:solidFill>
              </a:rPr>
              <a:t>1</a:t>
            </a:r>
            <a:r>
              <a:rPr lang="hr-HR" sz="2400" dirty="0" smtClean="0">
                <a:solidFill>
                  <a:srgbClr val="FF0000"/>
                </a:solidFill>
              </a:rPr>
              <a:t> 1335°C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 flipH="1">
            <a:off x="1899042" y="5793126"/>
            <a:ext cx="1512000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907704" y="3212976"/>
            <a:ext cx="3158182" cy="25922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691680" y="2492896"/>
            <a:ext cx="234474" cy="33002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20834" y="5618268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x  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2060" y="3429000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P-C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3</a:t>
            </a:r>
            <a:r>
              <a:rPr lang="hr-HR" sz="2800" b="1" dirty="0" smtClean="0">
                <a:solidFill>
                  <a:srgbClr val="FF0000"/>
                </a:solidFill>
              </a:rPr>
              <a:t>A-Q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33810" y="3140968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Q-C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3</a:t>
            </a:r>
            <a:r>
              <a:rPr lang="hr-HR" sz="2800" b="1" dirty="0" smtClean="0">
                <a:solidFill>
                  <a:srgbClr val="FF0000"/>
                </a:solidFill>
              </a:rPr>
              <a:t>A-E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88252" y="4437112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C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3</a:t>
            </a:r>
            <a:r>
              <a:rPr lang="hr-HR" sz="2800" b="1" dirty="0" smtClean="0">
                <a:solidFill>
                  <a:srgbClr val="FF0000"/>
                </a:solidFill>
              </a:rPr>
              <a:t>A-x-E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1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10056" y="445997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 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09068" y="464384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S</a:t>
            </a:r>
            <a:r>
              <a:rPr lang="hr-HR" b="1" baseline="-25000" dirty="0" smtClean="0">
                <a:solidFill>
                  <a:srgbClr val="FF0000"/>
                </a:solidFill>
              </a:rPr>
              <a:t>12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26154" y="4331706"/>
            <a:ext cx="989662" cy="1457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853797" y="2948759"/>
            <a:ext cx="574187" cy="1297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23221" y="3085611"/>
            <a:ext cx="637902" cy="1278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 noChangeAspect="1"/>
          </p:cNvCxnSpPr>
          <p:nvPr/>
        </p:nvCxnSpPr>
        <p:spPr>
          <a:xfrm flipV="1">
            <a:off x="1914560" y="2936374"/>
            <a:ext cx="1944000" cy="2862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23384" y="4067780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L+C</a:t>
            </a:r>
            <a:r>
              <a:rPr lang="hr-HR" b="1" baseline="-25000" dirty="0">
                <a:solidFill>
                  <a:srgbClr val="FF0000"/>
                </a:solidFill>
              </a:rPr>
              <a:t>3</a:t>
            </a:r>
            <a:r>
              <a:rPr lang="hr-HR" b="1" dirty="0">
                <a:solidFill>
                  <a:srgbClr val="FF0000"/>
                </a:solidFill>
              </a:rPr>
              <a:t>A(s)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310625" y="2492896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L+C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A+C</a:t>
            </a:r>
            <a:r>
              <a:rPr lang="hr-HR" b="1" baseline="-25000" dirty="0" smtClean="0">
                <a:solidFill>
                  <a:srgbClr val="FF0000"/>
                </a:solidFill>
              </a:rPr>
              <a:t>2</a:t>
            </a:r>
            <a:r>
              <a:rPr lang="hr-HR" b="1" dirty="0" smtClean="0">
                <a:solidFill>
                  <a:srgbClr val="FF0000"/>
                </a:solidFill>
              </a:rPr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/>
      <p:bldP spid="46" grpId="0"/>
      <p:bldP spid="9" grpId="0"/>
      <p:bldP spid="47" grpId="0"/>
      <p:bldP spid="48" grpId="0"/>
      <p:bldP spid="56" grpId="0"/>
      <p:bldP spid="57" grpId="0"/>
      <p:bldP spid="13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 bwMode="auto">
          <a:xfrm>
            <a:off x="0" y="-2"/>
            <a:ext cx="915128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62524" y="-28754"/>
            <a:ext cx="6196434" cy="2546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915816" y="-27384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S</a:t>
            </a:r>
            <a:r>
              <a:rPr lang="hr-HR" b="1" baseline="-25000" dirty="0" smtClean="0">
                <a:solidFill>
                  <a:srgbClr val="FF0000"/>
                </a:solidFill>
              </a:rPr>
              <a:t>13</a:t>
            </a:r>
            <a:r>
              <a:rPr lang="hr-HR" b="1" dirty="0" smtClean="0">
                <a:solidFill>
                  <a:srgbClr val="FF0000"/>
                </a:solidFill>
              </a:rPr>
              <a:t>: </a:t>
            </a:r>
            <a:r>
              <a:rPr lang="hr-HR" b="1" dirty="0" smtClean="0">
                <a:solidFill>
                  <a:srgbClr val="FF0000"/>
                </a:solidFill>
              </a:rPr>
              <a:t>L;	L+</a:t>
            </a:r>
            <a:r>
              <a:rPr lang="hr-HR" b="1" dirty="0" err="1" smtClean="0">
                <a:solidFill>
                  <a:srgbClr val="FF0000"/>
                </a:solidFill>
              </a:rPr>
              <a:t>CaO</a:t>
            </a:r>
            <a:r>
              <a:rPr lang="hr-HR" b="1" dirty="0" smtClean="0">
                <a:solidFill>
                  <a:srgbClr val="FF0000"/>
                </a:solidFill>
              </a:rPr>
              <a:t>(s);		 L+</a:t>
            </a:r>
            <a:r>
              <a:rPr lang="hr-HR" b="1" dirty="0" err="1" smtClean="0">
                <a:solidFill>
                  <a:srgbClr val="FF0000"/>
                </a:solidFill>
              </a:rPr>
              <a:t>CaO</a:t>
            </a:r>
            <a:r>
              <a:rPr lang="hr-HR" b="1" dirty="0" smtClean="0">
                <a:solidFill>
                  <a:srgbClr val="FF0000"/>
                </a:solidFill>
              </a:rPr>
              <a:t>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A(s)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	L+C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 (s);		</a:t>
            </a:r>
            <a:r>
              <a:rPr lang="hr-HR" b="1" dirty="0">
                <a:solidFill>
                  <a:srgbClr val="FF0000"/>
                </a:solidFill>
              </a:rPr>
              <a:t> L+C</a:t>
            </a:r>
            <a:r>
              <a:rPr lang="hr-HR" b="1" baseline="-25000" dirty="0">
                <a:solidFill>
                  <a:srgbClr val="FF0000"/>
                </a:solidFill>
              </a:rPr>
              <a:t>3</a:t>
            </a:r>
            <a:r>
              <a:rPr lang="hr-HR" b="1" dirty="0">
                <a:solidFill>
                  <a:srgbClr val="FF0000"/>
                </a:solidFill>
              </a:rPr>
              <a:t>A </a:t>
            </a:r>
            <a:r>
              <a:rPr lang="hr-HR" b="1" dirty="0" smtClean="0">
                <a:solidFill>
                  <a:srgbClr val="FF0000"/>
                </a:solidFill>
              </a:rPr>
              <a:t>+</a:t>
            </a:r>
            <a:r>
              <a:rPr lang="hr-HR" b="1" dirty="0" smtClean="0"/>
              <a:t> C</a:t>
            </a:r>
            <a:r>
              <a:rPr lang="hr-HR" b="1" baseline="-25000" dirty="0" smtClean="0"/>
              <a:t>3</a:t>
            </a:r>
            <a:r>
              <a:rPr lang="hr-HR" b="1" dirty="0" smtClean="0"/>
              <a:t>S(s)</a:t>
            </a:r>
          </a:p>
          <a:p>
            <a:r>
              <a:rPr lang="hr-HR" dirty="0" smtClean="0"/>
              <a:t>Q 1455°C </a:t>
            </a:r>
            <a:r>
              <a:rPr lang="hr-HR" dirty="0" err="1" smtClean="0"/>
              <a:t>peritektička</a:t>
            </a:r>
            <a:r>
              <a:rPr lang="hr-HR" dirty="0" smtClean="0"/>
              <a:t> reakcija L + C</a:t>
            </a:r>
            <a:r>
              <a:rPr lang="hr-HR" baseline="-25000" dirty="0" smtClean="0"/>
              <a:t>3</a:t>
            </a:r>
            <a:r>
              <a:rPr lang="hr-HR" dirty="0" smtClean="0"/>
              <a:t>S(s) daje C</a:t>
            </a:r>
            <a:r>
              <a:rPr lang="hr-HR" baseline="-25000" dirty="0" smtClean="0"/>
              <a:t>2</a:t>
            </a:r>
            <a:r>
              <a:rPr lang="hr-HR" dirty="0" smtClean="0"/>
              <a:t>S+C</a:t>
            </a:r>
            <a:r>
              <a:rPr lang="hr-HR" baseline="-25000" dirty="0" smtClean="0"/>
              <a:t>3</a:t>
            </a:r>
            <a:r>
              <a:rPr lang="hr-HR" dirty="0" smtClean="0"/>
              <a:t>A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L+C</a:t>
            </a:r>
            <a:r>
              <a:rPr lang="hr-HR" b="1" baseline="-25000" dirty="0" smtClean="0">
                <a:solidFill>
                  <a:srgbClr val="FF0000"/>
                </a:solidFill>
              </a:rPr>
              <a:t>2</a:t>
            </a:r>
            <a:r>
              <a:rPr lang="hr-HR" b="1" dirty="0" smtClean="0">
                <a:solidFill>
                  <a:srgbClr val="FF0000"/>
                </a:solidFill>
              </a:rPr>
              <a:t>S+C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 </a:t>
            </a:r>
            <a:r>
              <a:rPr lang="hr-HR" b="1" dirty="0">
                <a:solidFill>
                  <a:srgbClr val="FF0000"/>
                </a:solidFill>
              </a:rPr>
              <a:t>(s</a:t>
            </a:r>
            <a:r>
              <a:rPr lang="hr-HR" b="1" dirty="0" smtClean="0">
                <a:solidFill>
                  <a:srgbClr val="FF0000"/>
                </a:solidFill>
              </a:rPr>
              <a:t>) ;</a:t>
            </a:r>
            <a:r>
              <a:rPr lang="hr-HR" b="1" dirty="0"/>
              <a:t>	</a:t>
            </a:r>
            <a:r>
              <a:rPr lang="hr-HR" b="1" dirty="0" smtClean="0"/>
              <a:t>E</a:t>
            </a:r>
            <a:r>
              <a:rPr lang="hr-HR" b="1" baseline="-25000" dirty="0" smtClean="0"/>
              <a:t>1</a:t>
            </a:r>
            <a:r>
              <a:rPr lang="hr-HR" b="1" dirty="0" smtClean="0"/>
              <a:t> </a:t>
            </a:r>
            <a:r>
              <a:rPr lang="hr-HR" b="1" dirty="0"/>
              <a:t>1335°C==</a:t>
            </a:r>
            <a:r>
              <a:rPr lang="hr-HR" b="1" dirty="0" smtClean="0"/>
              <a:t>C</a:t>
            </a:r>
            <a:r>
              <a:rPr lang="hr-HR" b="1" baseline="-25000" dirty="0" smtClean="0"/>
              <a:t>3</a:t>
            </a:r>
            <a:r>
              <a:rPr lang="hr-HR" b="1" dirty="0" smtClean="0"/>
              <a:t>A,C</a:t>
            </a:r>
            <a:r>
              <a:rPr lang="hr-HR" b="1" baseline="-25000" dirty="0" smtClean="0"/>
              <a:t>2</a:t>
            </a:r>
            <a:r>
              <a:rPr lang="hr-HR" b="1" dirty="0" smtClean="0"/>
              <a:t>S,</a:t>
            </a:r>
            <a:r>
              <a:rPr lang="hr-HR" b="1" dirty="0" smtClean="0">
                <a:solidFill>
                  <a:srgbClr val="FF0000"/>
                </a:solidFill>
              </a:rPr>
              <a:t>C</a:t>
            </a:r>
            <a:r>
              <a:rPr lang="hr-HR" b="1" baseline="-25000" dirty="0" smtClean="0">
                <a:solidFill>
                  <a:srgbClr val="FF0000"/>
                </a:solidFill>
              </a:rPr>
              <a:t>12</a:t>
            </a:r>
            <a:r>
              <a:rPr lang="hr-HR" b="1" dirty="0" smtClean="0">
                <a:solidFill>
                  <a:srgbClr val="FF0000"/>
                </a:solidFill>
              </a:rPr>
              <a:t>A</a:t>
            </a:r>
            <a:r>
              <a:rPr lang="hr-HR" b="1" baseline="-25000" dirty="0" smtClean="0">
                <a:solidFill>
                  <a:srgbClr val="FF0000"/>
                </a:solidFill>
              </a:rPr>
              <a:t>7</a:t>
            </a:r>
            <a:endParaRPr lang="hr-HR" b="1" baseline="-25000" dirty="0">
              <a:solidFill>
                <a:srgbClr val="FF0000"/>
              </a:solidFill>
            </a:endParaRPr>
          </a:p>
          <a:p>
            <a:r>
              <a:rPr lang="hr-HR" i="1" dirty="0" smtClean="0"/>
              <a:t>Pripada polju primarne kristalizacije </a:t>
            </a:r>
            <a:r>
              <a:rPr lang="hr-HR" dirty="0" err="1" smtClean="0"/>
              <a:t>CaO</a:t>
            </a:r>
            <a:r>
              <a:rPr lang="hr-HR" dirty="0" smtClean="0"/>
              <a:t>(s)</a:t>
            </a:r>
          </a:p>
          <a:p>
            <a:r>
              <a:rPr lang="hr-HR" i="1" dirty="0" smtClean="0"/>
              <a:t>Pripada podsustavu C</a:t>
            </a:r>
            <a:r>
              <a:rPr lang="hr-HR" i="1" baseline="-25000" dirty="0" smtClean="0"/>
              <a:t>2</a:t>
            </a:r>
            <a:r>
              <a:rPr lang="hr-HR" i="1" dirty="0" smtClean="0"/>
              <a:t>S-C</a:t>
            </a:r>
            <a:r>
              <a:rPr lang="hr-HR" i="1" baseline="-25000" dirty="0" smtClean="0"/>
              <a:t>3</a:t>
            </a:r>
            <a:r>
              <a:rPr lang="hr-HR" i="1" dirty="0" smtClean="0"/>
              <a:t>A-C</a:t>
            </a:r>
            <a:r>
              <a:rPr lang="hr-HR" i="1" baseline="-25000" dirty="0" smtClean="0"/>
              <a:t>12</a:t>
            </a:r>
            <a:r>
              <a:rPr lang="hr-HR" i="1" dirty="0" smtClean="0"/>
              <a:t>A</a:t>
            </a:r>
            <a:r>
              <a:rPr lang="hr-HR" i="1" baseline="-25000" dirty="0" smtClean="0"/>
              <a:t>7</a:t>
            </a:r>
            <a:endParaRPr lang="hr-HR" i="1" dirty="0" smtClean="0"/>
          </a:p>
          <a:p>
            <a:r>
              <a:rPr lang="hr-HR" i="1" dirty="0" smtClean="0"/>
              <a:t>Kristalizacija </a:t>
            </a:r>
            <a:r>
              <a:rPr lang="hr-HR" i="1" dirty="0" err="1" smtClean="0"/>
              <a:t>taline</a:t>
            </a:r>
            <a:r>
              <a:rPr lang="hr-HR" i="1" dirty="0" smtClean="0"/>
              <a:t> u </a:t>
            </a:r>
            <a:r>
              <a:rPr lang="hr-HR" i="1" dirty="0" err="1" smtClean="0"/>
              <a:t>eutektičkoj</a:t>
            </a:r>
            <a:r>
              <a:rPr lang="hr-HR" i="1" dirty="0" smtClean="0"/>
              <a:t> točci pri 1335°C, nastaje </a:t>
            </a:r>
            <a:r>
              <a:rPr lang="hr-HR" b="1" dirty="0" smtClean="0"/>
              <a:t>C</a:t>
            </a:r>
            <a:r>
              <a:rPr lang="hr-HR" b="1" baseline="-25000" dirty="0" smtClean="0"/>
              <a:t>12</a:t>
            </a:r>
            <a:r>
              <a:rPr lang="hr-HR" b="1" dirty="0" smtClean="0"/>
              <a:t>A</a:t>
            </a:r>
            <a:r>
              <a:rPr lang="hr-HR" b="1" baseline="-25000" dirty="0" smtClean="0"/>
              <a:t>7</a:t>
            </a:r>
            <a:r>
              <a:rPr lang="hr-HR" i="1" dirty="0" smtClean="0"/>
              <a:t>. Konačni sastav je</a:t>
            </a:r>
            <a:r>
              <a:rPr lang="hr-HR" i="1" dirty="0"/>
              <a:t>: </a:t>
            </a:r>
            <a:r>
              <a:rPr lang="hr-HR" b="1" dirty="0" smtClean="0"/>
              <a:t>C</a:t>
            </a:r>
            <a:r>
              <a:rPr lang="hr-HR" b="1" baseline="-25000" dirty="0" smtClean="0"/>
              <a:t>3</a:t>
            </a:r>
            <a:r>
              <a:rPr lang="hr-HR" b="1" dirty="0" smtClean="0"/>
              <a:t>A, C</a:t>
            </a:r>
            <a:r>
              <a:rPr lang="hr-HR" b="1" baseline="-25000" dirty="0" smtClean="0"/>
              <a:t>2</a:t>
            </a:r>
            <a:r>
              <a:rPr lang="hr-HR" b="1" dirty="0" smtClean="0"/>
              <a:t>S i C</a:t>
            </a:r>
            <a:r>
              <a:rPr lang="hr-HR" b="1" baseline="-25000" dirty="0" smtClean="0"/>
              <a:t>12</a:t>
            </a:r>
            <a:r>
              <a:rPr lang="hr-HR" b="1" dirty="0" smtClean="0"/>
              <a:t>A</a:t>
            </a:r>
            <a:r>
              <a:rPr lang="hr-HR" b="1" baseline="-25000" dirty="0" smtClean="0"/>
              <a:t>7</a:t>
            </a:r>
            <a:r>
              <a:rPr lang="hr-HR" b="1" dirty="0" smtClean="0"/>
              <a:t>.</a:t>
            </a:r>
            <a:endParaRPr lang="hr-HR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899767" y="2967335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sym typeface="Symbol"/>
              </a:rPr>
              <a:t>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02138" y="2756560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sym typeface="Symbol"/>
              </a:rPr>
              <a:t></a:t>
            </a:r>
            <a:r>
              <a:rPr lang="hr-HR" sz="2400" dirty="0" smtClean="0">
                <a:solidFill>
                  <a:srgbClr val="FF0000"/>
                </a:solidFill>
              </a:rPr>
              <a:t>  P 1470°C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18636" y="2305900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sym typeface="Symbol"/>
              </a:rPr>
              <a:t>   </a:t>
            </a:r>
            <a:r>
              <a:rPr lang="hr-HR" sz="2400" dirty="0" smtClean="0">
                <a:solidFill>
                  <a:srgbClr val="FF0000"/>
                </a:solidFill>
              </a:rPr>
              <a:t>Q 1455°C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-670070" y="2929336"/>
            <a:ext cx="2016224" cy="4416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21998" y="299695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• w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 flipH="1" flipV="1">
            <a:off x="1331640" y="2881964"/>
            <a:ext cx="594514" cy="29069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217800" y="5617706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°       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992" y="2751311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E</a:t>
            </a:r>
            <a:r>
              <a:rPr lang="hr-HR" sz="2400" baseline="-25000" dirty="0" smtClean="0">
                <a:solidFill>
                  <a:srgbClr val="FF0000"/>
                </a:solidFill>
              </a:rPr>
              <a:t>1</a:t>
            </a:r>
            <a:r>
              <a:rPr lang="hr-HR" sz="2400" dirty="0" smtClean="0">
                <a:solidFill>
                  <a:srgbClr val="FF0000"/>
                </a:solidFill>
              </a:rPr>
              <a:t> 1335°C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 flipH="1">
            <a:off x="1899042" y="5793126"/>
            <a:ext cx="1512000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691680" y="2492896"/>
            <a:ext cx="234474" cy="33002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20834" y="5618268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x  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2060" y="3429000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P-C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3</a:t>
            </a:r>
            <a:r>
              <a:rPr lang="hr-HR" sz="2800" b="1" dirty="0" smtClean="0">
                <a:solidFill>
                  <a:srgbClr val="FF0000"/>
                </a:solidFill>
              </a:rPr>
              <a:t>A-Q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19092" y="4218707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 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68938" y="439238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S</a:t>
            </a:r>
            <a:r>
              <a:rPr lang="hr-HR" b="1" baseline="-25000" dirty="0" smtClean="0">
                <a:solidFill>
                  <a:srgbClr val="FF0000"/>
                </a:solidFill>
              </a:rPr>
              <a:t>13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-670070" y="4344406"/>
            <a:ext cx="2577774" cy="537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853797" y="2948759"/>
            <a:ext cx="574187" cy="1297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23221" y="3085611"/>
            <a:ext cx="637902" cy="1278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23384" y="4067780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L+</a:t>
            </a:r>
            <a:r>
              <a:rPr lang="hr-HR" b="1" dirty="0" err="1" smtClean="0">
                <a:solidFill>
                  <a:srgbClr val="FF0000"/>
                </a:solidFill>
              </a:rPr>
              <a:t>CaO</a:t>
            </a:r>
            <a:r>
              <a:rPr lang="hr-HR" b="1" dirty="0" smtClean="0">
                <a:solidFill>
                  <a:srgbClr val="FF0000"/>
                </a:solidFill>
              </a:rPr>
              <a:t>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A(s</a:t>
            </a:r>
            <a:r>
              <a:rPr lang="hr-HR" b="1" dirty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475656" y="1907540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L+C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A+C</a:t>
            </a:r>
            <a:r>
              <a:rPr lang="hr-HR" b="1" baseline="-25000" dirty="0" smtClean="0">
                <a:solidFill>
                  <a:srgbClr val="FF0000"/>
                </a:solidFill>
              </a:rPr>
              <a:t>2</a:t>
            </a:r>
            <a:r>
              <a:rPr lang="hr-HR" b="1" dirty="0" smtClean="0">
                <a:solidFill>
                  <a:srgbClr val="FF0000"/>
                </a:solidFill>
              </a:rPr>
              <a:t>S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726559" y="4067780"/>
            <a:ext cx="187161" cy="26125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051720" y="4283804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L+</a:t>
            </a:r>
            <a:r>
              <a:rPr lang="hr-HR" b="1" dirty="0" err="1" smtClean="0">
                <a:solidFill>
                  <a:srgbClr val="FF0000"/>
                </a:solidFill>
              </a:rPr>
              <a:t>CaO</a:t>
            </a:r>
            <a:r>
              <a:rPr lang="hr-HR" b="1" dirty="0" smtClean="0">
                <a:solidFill>
                  <a:srgbClr val="FF0000"/>
                </a:solidFill>
              </a:rPr>
              <a:t>(s</a:t>
            </a:r>
            <a:r>
              <a:rPr lang="hr-HR" b="1" dirty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1520008" y="2693316"/>
            <a:ext cx="357216" cy="29111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562904" y="3126024"/>
            <a:ext cx="357216" cy="2664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524804" y="2492896"/>
            <a:ext cx="144016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1672248" y="3955916"/>
            <a:ext cx="187161" cy="26125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547664" y="2996952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L+C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A(s</a:t>
            </a:r>
            <a:r>
              <a:rPr lang="hr-HR" b="1" dirty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cxnSp>
        <p:nvCxnSpPr>
          <p:cNvPr id="60" name="Straight Arrow Connector 59"/>
          <p:cNvCxnSpPr>
            <a:cxnSpLocks noChangeAspect="1"/>
          </p:cNvCxnSpPr>
          <p:nvPr/>
        </p:nvCxnSpPr>
        <p:spPr>
          <a:xfrm flipV="1">
            <a:off x="1532432" y="2603004"/>
            <a:ext cx="72000" cy="108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5496" y="2267580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L+C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A+</a:t>
            </a:r>
            <a:r>
              <a:rPr lang="hr-HR" b="1" dirty="0" smtClean="0"/>
              <a:t>C</a:t>
            </a:r>
            <a:r>
              <a:rPr lang="hr-HR" b="1" baseline="-25000" dirty="0" smtClean="0"/>
              <a:t>3</a:t>
            </a:r>
            <a:r>
              <a:rPr lang="hr-HR" b="1" dirty="0" smtClean="0"/>
              <a:t>S</a:t>
            </a:r>
            <a:r>
              <a:rPr lang="hr-HR" b="1" dirty="0" smtClean="0">
                <a:solidFill>
                  <a:srgbClr val="FF0000"/>
                </a:solidFill>
              </a:rPr>
              <a:t>(s</a:t>
            </a:r>
            <a:r>
              <a:rPr lang="hr-HR" b="1" dirty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215278" y="2792358"/>
            <a:ext cx="574187" cy="1297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629661" y="2671202"/>
            <a:ext cx="574187" cy="1297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051720" y="2556333"/>
            <a:ext cx="574187" cy="1297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693557" y="2492896"/>
            <a:ext cx="574187" cy="1297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3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/>
      <p:bldP spid="46" grpId="0"/>
      <p:bldP spid="9" grpId="0"/>
      <p:bldP spid="56" grpId="0"/>
      <p:bldP spid="57" grpId="0"/>
      <p:bldP spid="13" grpId="0"/>
      <p:bldP spid="37" grpId="0"/>
      <p:bldP spid="42" grpId="0"/>
      <p:bldP spid="59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 bwMode="auto">
          <a:xfrm>
            <a:off x="0" y="-2"/>
            <a:ext cx="915128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62524" y="-28754"/>
            <a:ext cx="6196434" cy="2546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915816" y="-27384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S</a:t>
            </a:r>
            <a:r>
              <a:rPr lang="hr-HR" b="1" baseline="-25000" dirty="0" smtClean="0">
                <a:solidFill>
                  <a:srgbClr val="FF0000"/>
                </a:solidFill>
              </a:rPr>
              <a:t>14</a:t>
            </a:r>
            <a:r>
              <a:rPr lang="hr-HR" b="1" dirty="0" smtClean="0">
                <a:solidFill>
                  <a:srgbClr val="FF0000"/>
                </a:solidFill>
              </a:rPr>
              <a:t>: </a:t>
            </a:r>
            <a:r>
              <a:rPr lang="hr-HR" b="1" dirty="0" smtClean="0">
                <a:solidFill>
                  <a:srgbClr val="FF0000"/>
                </a:solidFill>
              </a:rPr>
              <a:t>L;	L+C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 (s);		L+C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 +</a:t>
            </a:r>
            <a:r>
              <a:rPr lang="hr-HR" b="1" dirty="0" smtClean="0"/>
              <a:t> C</a:t>
            </a:r>
            <a:r>
              <a:rPr lang="hr-HR" b="1" baseline="-25000" dirty="0" smtClean="0"/>
              <a:t>3</a:t>
            </a:r>
            <a:r>
              <a:rPr lang="hr-HR" b="1" dirty="0" smtClean="0"/>
              <a:t>S(s)</a:t>
            </a:r>
          </a:p>
          <a:p>
            <a:r>
              <a:rPr lang="hr-HR" dirty="0" smtClean="0"/>
              <a:t>Q 1455°C </a:t>
            </a:r>
            <a:r>
              <a:rPr lang="hr-HR" dirty="0" err="1" smtClean="0"/>
              <a:t>peritektička</a:t>
            </a:r>
            <a:r>
              <a:rPr lang="hr-HR" dirty="0" smtClean="0"/>
              <a:t> reakcija L + C</a:t>
            </a:r>
            <a:r>
              <a:rPr lang="hr-HR" baseline="-25000" dirty="0" smtClean="0"/>
              <a:t>3</a:t>
            </a:r>
            <a:r>
              <a:rPr lang="hr-HR" dirty="0" smtClean="0"/>
              <a:t>S(s) daje C</a:t>
            </a:r>
            <a:r>
              <a:rPr lang="hr-HR" baseline="-25000" dirty="0" smtClean="0"/>
              <a:t>2</a:t>
            </a:r>
            <a:r>
              <a:rPr lang="hr-HR" dirty="0" smtClean="0"/>
              <a:t>S+C</a:t>
            </a:r>
            <a:r>
              <a:rPr lang="hr-HR" baseline="-25000" dirty="0" smtClean="0"/>
              <a:t>3</a:t>
            </a:r>
            <a:r>
              <a:rPr lang="hr-HR" dirty="0" smtClean="0"/>
              <a:t>A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L+C</a:t>
            </a:r>
            <a:r>
              <a:rPr lang="hr-HR" b="1" baseline="-25000" dirty="0" smtClean="0">
                <a:solidFill>
                  <a:srgbClr val="FF0000"/>
                </a:solidFill>
              </a:rPr>
              <a:t>2</a:t>
            </a:r>
            <a:r>
              <a:rPr lang="hr-HR" b="1" dirty="0" smtClean="0">
                <a:solidFill>
                  <a:srgbClr val="FF0000"/>
                </a:solidFill>
              </a:rPr>
              <a:t>S+C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 </a:t>
            </a:r>
            <a:r>
              <a:rPr lang="hr-HR" b="1" dirty="0">
                <a:solidFill>
                  <a:srgbClr val="FF0000"/>
                </a:solidFill>
              </a:rPr>
              <a:t>(s</a:t>
            </a:r>
            <a:r>
              <a:rPr lang="hr-HR" b="1" dirty="0" smtClean="0">
                <a:solidFill>
                  <a:srgbClr val="FF0000"/>
                </a:solidFill>
              </a:rPr>
              <a:t>) (Q 1455°C!);</a:t>
            </a:r>
            <a:r>
              <a:rPr lang="hr-HR" b="1" dirty="0"/>
              <a:t>	</a:t>
            </a:r>
            <a:r>
              <a:rPr lang="hr-HR" b="1" dirty="0" smtClean="0"/>
              <a:t>E</a:t>
            </a:r>
            <a:r>
              <a:rPr lang="hr-HR" b="1" baseline="-25000" dirty="0" smtClean="0"/>
              <a:t>1</a:t>
            </a:r>
            <a:r>
              <a:rPr lang="hr-HR" b="1" dirty="0" smtClean="0"/>
              <a:t> </a:t>
            </a:r>
            <a:r>
              <a:rPr lang="hr-HR" b="1" dirty="0"/>
              <a:t>1335°C==</a:t>
            </a:r>
            <a:r>
              <a:rPr lang="hr-HR" b="1" dirty="0" smtClean="0"/>
              <a:t>C</a:t>
            </a:r>
            <a:r>
              <a:rPr lang="hr-HR" b="1" baseline="-25000" dirty="0" smtClean="0"/>
              <a:t>3</a:t>
            </a:r>
            <a:r>
              <a:rPr lang="hr-HR" b="1" dirty="0" smtClean="0"/>
              <a:t>A,C</a:t>
            </a:r>
            <a:r>
              <a:rPr lang="hr-HR" b="1" baseline="-25000" dirty="0" smtClean="0"/>
              <a:t>2</a:t>
            </a:r>
            <a:r>
              <a:rPr lang="hr-HR" b="1" dirty="0" smtClean="0"/>
              <a:t>S,</a:t>
            </a:r>
            <a:r>
              <a:rPr lang="hr-HR" b="1" dirty="0" smtClean="0">
                <a:solidFill>
                  <a:srgbClr val="FF0000"/>
                </a:solidFill>
              </a:rPr>
              <a:t>C</a:t>
            </a:r>
            <a:r>
              <a:rPr lang="hr-HR" b="1" baseline="-25000" dirty="0" smtClean="0">
                <a:solidFill>
                  <a:srgbClr val="FF0000"/>
                </a:solidFill>
              </a:rPr>
              <a:t>12</a:t>
            </a:r>
            <a:r>
              <a:rPr lang="hr-HR" b="1" dirty="0" smtClean="0">
                <a:solidFill>
                  <a:srgbClr val="FF0000"/>
                </a:solidFill>
              </a:rPr>
              <a:t>A</a:t>
            </a:r>
            <a:r>
              <a:rPr lang="hr-HR" b="1" baseline="-25000" dirty="0" smtClean="0">
                <a:solidFill>
                  <a:srgbClr val="FF0000"/>
                </a:solidFill>
              </a:rPr>
              <a:t>7</a:t>
            </a:r>
            <a:endParaRPr lang="hr-HR" b="1" baseline="-25000" dirty="0">
              <a:solidFill>
                <a:srgbClr val="FF0000"/>
              </a:solidFill>
            </a:endParaRPr>
          </a:p>
          <a:p>
            <a:r>
              <a:rPr lang="hr-HR" i="1" dirty="0" smtClean="0"/>
              <a:t>Pripada polju primarne kristalizacije </a:t>
            </a:r>
            <a:r>
              <a:rPr lang="hr-HR" dirty="0" smtClean="0"/>
              <a:t>C</a:t>
            </a:r>
            <a:r>
              <a:rPr lang="hr-HR" baseline="-25000" dirty="0" smtClean="0"/>
              <a:t>3</a:t>
            </a:r>
            <a:r>
              <a:rPr lang="hr-HR" dirty="0" smtClean="0"/>
              <a:t>A(s)</a:t>
            </a:r>
          </a:p>
          <a:p>
            <a:r>
              <a:rPr lang="hr-HR" i="1" dirty="0" smtClean="0"/>
              <a:t>Pripada podsustavu C</a:t>
            </a:r>
            <a:r>
              <a:rPr lang="hr-HR" i="1" baseline="-25000" dirty="0" smtClean="0"/>
              <a:t>2</a:t>
            </a:r>
            <a:r>
              <a:rPr lang="hr-HR" i="1" dirty="0" smtClean="0"/>
              <a:t>S-C</a:t>
            </a:r>
            <a:r>
              <a:rPr lang="hr-HR" i="1" baseline="-25000" dirty="0" smtClean="0"/>
              <a:t>3</a:t>
            </a:r>
            <a:r>
              <a:rPr lang="hr-HR" i="1" dirty="0" smtClean="0"/>
              <a:t>A-C</a:t>
            </a:r>
            <a:r>
              <a:rPr lang="hr-HR" i="1" baseline="-25000" dirty="0" smtClean="0"/>
              <a:t>12</a:t>
            </a:r>
            <a:r>
              <a:rPr lang="hr-HR" i="1" dirty="0" smtClean="0"/>
              <a:t>A</a:t>
            </a:r>
            <a:r>
              <a:rPr lang="hr-HR" i="1" baseline="-25000" dirty="0" smtClean="0"/>
              <a:t>7</a:t>
            </a:r>
            <a:endParaRPr lang="hr-HR" i="1" dirty="0" smtClean="0"/>
          </a:p>
          <a:p>
            <a:r>
              <a:rPr lang="hr-HR" i="1" dirty="0" smtClean="0"/>
              <a:t>Kristalizacija </a:t>
            </a:r>
            <a:r>
              <a:rPr lang="hr-HR" i="1" dirty="0" err="1" smtClean="0"/>
              <a:t>taline</a:t>
            </a:r>
            <a:r>
              <a:rPr lang="hr-HR" i="1" dirty="0" smtClean="0"/>
              <a:t> u </a:t>
            </a:r>
            <a:r>
              <a:rPr lang="hr-HR" i="1" dirty="0" err="1" smtClean="0"/>
              <a:t>eutektičkoj</a:t>
            </a:r>
            <a:r>
              <a:rPr lang="hr-HR" i="1" dirty="0" smtClean="0"/>
              <a:t> točci pri 1335°C, nastaje </a:t>
            </a:r>
            <a:r>
              <a:rPr lang="hr-HR" b="1" dirty="0" smtClean="0"/>
              <a:t>C</a:t>
            </a:r>
            <a:r>
              <a:rPr lang="hr-HR" b="1" baseline="-25000" dirty="0" smtClean="0"/>
              <a:t>12</a:t>
            </a:r>
            <a:r>
              <a:rPr lang="hr-HR" b="1" dirty="0" smtClean="0"/>
              <a:t>A</a:t>
            </a:r>
            <a:r>
              <a:rPr lang="hr-HR" b="1" baseline="-25000" dirty="0" smtClean="0"/>
              <a:t>7</a:t>
            </a:r>
            <a:r>
              <a:rPr lang="hr-HR" i="1" dirty="0" smtClean="0"/>
              <a:t>. Konačni sastav je</a:t>
            </a:r>
            <a:r>
              <a:rPr lang="hr-HR" i="1" dirty="0"/>
              <a:t>: </a:t>
            </a:r>
            <a:r>
              <a:rPr lang="hr-HR" b="1" dirty="0" smtClean="0"/>
              <a:t>C</a:t>
            </a:r>
            <a:r>
              <a:rPr lang="hr-HR" b="1" baseline="-25000" dirty="0" smtClean="0"/>
              <a:t>3</a:t>
            </a:r>
            <a:r>
              <a:rPr lang="hr-HR" b="1" dirty="0" smtClean="0"/>
              <a:t>A, C</a:t>
            </a:r>
            <a:r>
              <a:rPr lang="hr-HR" b="1" baseline="-25000" dirty="0" smtClean="0"/>
              <a:t>2</a:t>
            </a:r>
            <a:r>
              <a:rPr lang="hr-HR" b="1" dirty="0" smtClean="0"/>
              <a:t>S i C</a:t>
            </a:r>
            <a:r>
              <a:rPr lang="hr-HR" b="1" baseline="-25000" dirty="0" smtClean="0"/>
              <a:t>12</a:t>
            </a:r>
            <a:r>
              <a:rPr lang="hr-HR" b="1" dirty="0" smtClean="0"/>
              <a:t>A</a:t>
            </a:r>
            <a:r>
              <a:rPr lang="hr-HR" b="1" baseline="-25000" dirty="0" smtClean="0"/>
              <a:t>7</a:t>
            </a:r>
            <a:r>
              <a:rPr lang="hr-HR" b="1" dirty="0" smtClean="0"/>
              <a:t>.</a:t>
            </a:r>
            <a:endParaRPr lang="hr-HR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899767" y="2967335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sym typeface="Symbol"/>
              </a:rPr>
              <a:t>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02138" y="2756560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sym typeface="Symbol"/>
              </a:rPr>
              <a:t></a:t>
            </a:r>
            <a:r>
              <a:rPr lang="hr-HR" sz="2400" dirty="0" smtClean="0">
                <a:solidFill>
                  <a:srgbClr val="FF0000"/>
                </a:solidFill>
              </a:rPr>
              <a:t>  P 1470°C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18636" y="2305900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sym typeface="Symbol"/>
              </a:rPr>
              <a:t>   </a:t>
            </a:r>
            <a:r>
              <a:rPr lang="hr-HR" sz="2400" dirty="0" smtClean="0">
                <a:solidFill>
                  <a:srgbClr val="FF0000"/>
                </a:solidFill>
              </a:rPr>
              <a:t>Q 1455°C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-670070" y="2929336"/>
            <a:ext cx="2016224" cy="4416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21998" y="299695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• w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 flipH="1" flipV="1">
            <a:off x="1331640" y="2881964"/>
            <a:ext cx="594514" cy="29069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217800" y="5617706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°       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992" y="2751311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E</a:t>
            </a:r>
            <a:r>
              <a:rPr lang="hr-HR" sz="2400" baseline="-25000" dirty="0" smtClean="0">
                <a:solidFill>
                  <a:srgbClr val="FF0000"/>
                </a:solidFill>
              </a:rPr>
              <a:t>1</a:t>
            </a:r>
            <a:r>
              <a:rPr lang="hr-HR" sz="2400" dirty="0" smtClean="0">
                <a:solidFill>
                  <a:srgbClr val="FF0000"/>
                </a:solidFill>
              </a:rPr>
              <a:t> 1335°C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 flipH="1">
            <a:off x="1899042" y="5793126"/>
            <a:ext cx="1512000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691680" y="2492896"/>
            <a:ext cx="234474" cy="33002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20834" y="5618268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x  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2060" y="3429000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P-C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3</a:t>
            </a:r>
            <a:r>
              <a:rPr lang="hr-HR" sz="2800" b="1" dirty="0" smtClean="0">
                <a:solidFill>
                  <a:srgbClr val="FF0000"/>
                </a:solidFill>
              </a:rPr>
              <a:t>A-Q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03648" y="3327375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 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15616" y="34290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S</a:t>
            </a:r>
            <a:r>
              <a:rPr lang="hr-HR" b="1" baseline="-25000" dirty="0" smtClean="0">
                <a:solidFill>
                  <a:srgbClr val="FF0000"/>
                </a:solidFill>
              </a:rPr>
              <a:t>14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853797" y="2948759"/>
            <a:ext cx="574187" cy="1297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23221" y="3085611"/>
            <a:ext cx="637902" cy="1278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475656" y="1907540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L+C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A+C</a:t>
            </a:r>
            <a:r>
              <a:rPr lang="hr-HR" b="1" baseline="-25000" dirty="0" smtClean="0">
                <a:solidFill>
                  <a:srgbClr val="FF0000"/>
                </a:solidFill>
              </a:rPr>
              <a:t>2</a:t>
            </a:r>
            <a:r>
              <a:rPr lang="hr-HR" b="1" dirty="0" smtClean="0">
                <a:solidFill>
                  <a:srgbClr val="FF0000"/>
                </a:solidFill>
              </a:rPr>
              <a:t>S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1520008" y="2693316"/>
            <a:ext cx="357216" cy="29111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562904" y="3126024"/>
            <a:ext cx="357216" cy="2664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524804" y="2492896"/>
            <a:ext cx="144016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547664" y="3131676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L+C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A(s</a:t>
            </a:r>
            <a:r>
              <a:rPr lang="hr-HR" b="1" dirty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cxnSp>
        <p:nvCxnSpPr>
          <p:cNvPr id="60" name="Straight Arrow Connector 59"/>
          <p:cNvCxnSpPr>
            <a:cxnSpLocks noChangeAspect="1"/>
          </p:cNvCxnSpPr>
          <p:nvPr/>
        </p:nvCxnSpPr>
        <p:spPr>
          <a:xfrm flipV="1">
            <a:off x="1532432" y="2603004"/>
            <a:ext cx="72000" cy="108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5496" y="2267580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L+C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A+</a:t>
            </a:r>
            <a:r>
              <a:rPr lang="hr-HR" b="1" dirty="0" smtClean="0"/>
              <a:t>C</a:t>
            </a:r>
            <a:r>
              <a:rPr lang="hr-HR" b="1" baseline="-25000" dirty="0" smtClean="0"/>
              <a:t>3</a:t>
            </a:r>
            <a:r>
              <a:rPr lang="hr-HR" b="1" dirty="0" smtClean="0"/>
              <a:t>S</a:t>
            </a:r>
            <a:r>
              <a:rPr lang="hr-HR" b="1" dirty="0" smtClean="0">
                <a:solidFill>
                  <a:srgbClr val="FF0000"/>
                </a:solidFill>
              </a:rPr>
              <a:t>(s</a:t>
            </a:r>
            <a:r>
              <a:rPr lang="hr-HR" b="1" dirty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215278" y="2792358"/>
            <a:ext cx="574187" cy="1297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629661" y="2671202"/>
            <a:ext cx="574187" cy="1297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051720" y="2556333"/>
            <a:ext cx="574187" cy="1297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693557" y="2492896"/>
            <a:ext cx="574187" cy="1297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17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/>
      <p:bldP spid="9" grpId="0"/>
      <p:bldP spid="56" grpId="0"/>
      <p:bldP spid="57" grpId="0"/>
      <p:bldP spid="37" grpId="0"/>
      <p:bldP spid="59" grpId="0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 bwMode="auto">
          <a:xfrm>
            <a:off x="0" y="-2"/>
            <a:ext cx="915128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62524" y="-28754"/>
            <a:ext cx="6196434" cy="2546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915816" y="-27384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S</a:t>
            </a:r>
            <a:r>
              <a:rPr lang="hr-HR" b="1" baseline="-25000" dirty="0" smtClean="0">
                <a:solidFill>
                  <a:srgbClr val="FF0000"/>
                </a:solidFill>
              </a:rPr>
              <a:t>13</a:t>
            </a:r>
            <a:r>
              <a:rPr lang="hr-HR" b="1" dirty="0" smtClean="0">
                <a:solidFill>
                  <a:srgbClr val="FF0000"/>
                </a:solidFill>
              </a:rPr>
              <a:t>: L;	L+C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 (s);		L+C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 +</a:t>
            </a:r>
            <a:r>
              <a:rPr lang="hr-HR" b="1" dirty="0" smtClean="0"/>
              <a:t> C</a:t>
            </a:r>
            <a:r>
              <a:rPr lang="hr-HR" b="1" baseline="-25000" dirty="0" smtClean="0"/>
              <a:t>3</a:t>
            </a:r>
            <a:r>
              <a:rPr lang="hr-HR" b="1" dirty="0" smtClean="0"/>
              <a:t>S(s)</a:t>
            </a:r>
          </a:p>
          <a:p>
            <a:r>
              <a:rPr lang="hr-HR" dirty="0" smtClean="0"/>
              <a:t>Q 1455°C </a:t>
            </a:r>
            <a:r>
              <a:rPr lang="hr-HR" dirty="0" err="1" smtClean="0"/>
              <a:t>peritektička</a:t>
            </a:r>
            <a:r>
              <a:rPr lang="hr-HR" dirty="0" smtClean="0"/>
              <a:t> reakcija L + C</a:t>
            </a:r>
            <a:r>
              <a:rPr lang="hr-HR" baseline="-25000" dirty="0" smtClean="0"/>
              <a:t>3</a:t>
            </a:r>
            <a:r>
              <a:rPr lang="hr-HR" dirty="0" smtClean="0"/>
              <a:t>S(s) daje C</a:t>
            </a:r>
            <a:r>
              <a:rPr lang="hr-HR" baseline="-25000" dirty="0" smtClean="0"/>
              <a:t>2</a:t>
            </a:r>
            <a:r>
              <a:rPr lang="hr-HR" dirty="0" smtClean="0"/>
              <a:t>S+C</a:t>
            </a:r>
            <a:r>
              <a:rPr lang="hr-HR" baseline="-25000" dirty="0" smtClean="0"/>
              <a:t>3</a:t>
            </a:r>
            <a:r>
              <a:rPr lang="hr-HR" dirty="0" smtClean="0"/>
              <a:t>A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L+C</a:t>
            </a:r>
            <a:r>
              <a:rPr lang="hr-HR" b="1" baseline="-25000" dirty="0" smtClean="0">
                <a:solidFill>
                  <a:srgbClr val="FF0000"/>
                </a:solidFill>
              </a:rPr>
              <a:t>2</a:t>
            </a:r>
            <a:r>
              <a:rPr lang="hr-HR" b="1" dirty="0" smtClean="0">
                <a:solidFill>
                  <a:srgbClr val="FF0000"/>
                </a:solidFill>
              </a:rPr>
              <a:t>S+C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 </a:t>
            </a:r>
            <a:r>
              <a:rPr lang="hr-HR" b="1" dirty="0">
                <a:solidFill>
                  <a:srgbClr val="FF0000"/>
                </a:solidFill>
              </a:rPr>
              <a:t>(s</a:t>
            </a:r>
            <a:r>
              <a:rPr lang="hr-HR" b="1" dirty="0" smtClean="0">
                <a:solidFill>
                  <a:srgbClr val="FF0000"/>
                </a:solidFill>
              </a:rPr>
              <a:t>) (Q 1455°C!);</a:t>
            </a:r>
            <a:r>
              <a:rPr lang="hr-HR" b="1" dirty="0"/>
              <a:t>	</a:t>
            </a:r>
            <a:r>
              <a:rPr lang="hr-HR" b="1" dirty="0" smtClean="0"/>
              <a:t>E</a:t>
            </a:r>
            <a:r>
              <a:rPr lang="hr-HR" b="1" baseline="-25000" dirty="0" smtClean="0"/>
              <a:t>1</a:t>
            </a:r>
            <a:r>
              <a:rPr lang="hr-HR" b="1" dirty="0" smtClean="0"/>
              <a:t> </a:t>
            </a:r>
            <a:r>
              <a:rPr lang="hr-HR" b="1" dirty="0"/>
              <a:t>1335°C==</a:t>
            </a:r>
            <a:r>
              <a:rPr lang="hr-HR" b="1" dirty="0" smtClean="0"/>
              <a:t>C</a:t>
            </a:r>
            <a:r>
              <a:rPr lang="hr-HR" b="1" baseline="-25000" dirty="0" smtClean="0"/>
              <a:t>3</a:t>
            </a:r>
            <a:r>
              <a:rPr lang="hr-HR" b="1" dirty="0" smtClean="0"/>
              <a:t>A,C</a:t>
            </a:r>
            <a:r>
              <a:rPr lang="hr-HR" b="1" baseline="-25000" dirty="0" smtClean="0"/>
              <a:t>2</a:t>
            </a:r>
            <a:r>
              <a:rPr lang="hr-HR" b="1" dirty="0" smtClean="0"/>
              <a:t>S,</a:t>
            </a:r>
            <a:r>
              <a:rPr lang="hr-HR" b="1" dirty="0" smtClean="0">
                <a:solidFill>
                  <a:srgbClr val="FF0000"/>
                </a:solidFill>
              </a:rPr>
              <a:t>C</a:t>
            </a:r>
            <a:r>
              <a:rPr lang="hr-HR" b="1" baseline="-25000" dirty="0" smtClean="0">
                <a:solidFill>
                  <a:srgbClr val="FF0000"/>
                </a:solidFill>
              </a:rPr>
              <a:t>12</a:t>
            </a:r>
            <a:r>
              <a:rPr lang="hr-HR" b="1" dirty="0" smtClean="0">
                <a:solidFill>
                  <a:srgbClr val="FF0000"/>
                </a:solidFill>
              </a:rPr>
              <a:t>A</a:t>
            </a:r>
            <a:r>
              <a:rPr lang="hr-HR" b="1" baseline="-25000" dirty="0" smtClean="0">
                <a:solidFill>
                  <a:srgbClr val="FF0000"/>
                </a:solidFill>
              </a:rPr>
              <a:t>7</a:t>
            </a:r>
            <a:endParaRPr lang="hr-HR" b="1" baseline="-25000" dirty="0">
              <a:solidFill>
                <a:srgbClr val="FF0000"/>
              </a:solidFill>
            </a:endParaRPr>
          </a:p>
          <a:p>
            <a:r>
              <a:rPr lang="hr-HR" i="1" dirty="0" smtClean="0"/>
              <a:t>Pripada polju primarne kristalizacije </a:t>
            </a:r>
            <a:r>
              <a:rPr lang="hr-HR" dirty="0" smtClean="0"/>
              <a:t>C</a:t>
            </a:r>
            <a:r>
              <a:rPr lang="hr-HR" baseline="-25000" dirty="0" smtClean="0"/>
              <a:t>3</a:t>
            </a:r>
            <a:r>
              <a:rPr lang="hr-HR" dirty="0" smtClean="0"/>
              <a:t>A(s)</a:t>
            </a:r>
          </a:p>
          <a:p>
            <a:r>
              <a:rPr lang="hr-HR" i="1" dirty="0" smtClean="0"/>
              <a:t>Pripada podsustavu C</a:t>
            </a:r>
            <a:r>
              <a:rPr lang="hr-HR" i="1" baseline="-25000" dirty="0" smtClean="0"/>
              <a:t>2</a:t>
            </a:r>
            <a:r>
              <a:rPr lang="hr-HR" i="1" dirty="0" smtClean="0"/>
              <a:t>S-C</a:t>
            </a:r>
            <a:r>
              <a:rPr lang="hr-HR" i="1" baseline="-25000" dirty="0" smtClean="0"/>
              <a:t>3</a:t>
            </a:r>
            <a:r>
              <a:rPr lang="hr-HR" i="1" dirty="0" smtClean="0"/>
              <a:t>A-C</a:t>
            </a:r>
            <a:r>
              <a:rPr lang="hr-HR" i="1" baseline="-25000" dirty="0" smtClean="0"/>
              <a:t>12</a:t>
            </a:r>
            <a:r>
              <a:rPr lang="hr-HR" i="1" dirty="0" smtClean="0"/>
              <a:t>A</a:t>
            </a:r>
            <a:r>
              <a:rPr lang="hr-HR" i="1" baseline="-25000" dirty="0" smtClean="0"/>
              <a:t>7</a:t>
            </a:r>
            <a:endParaRPr lang="hr-HR" i="1" dirty="0" smtClean="0"/>
          </a:p>
          <a:p>
            <a:r>
              <a:rPr lang="hr-HR" i="1" dirty="0" smtClean="0"/>
              <a:t>Kristalizacija </a:t>
            </a:r>
            <a:r>
              <a:rPr lang="hr-HR" i="1" dirty="0" err="1" smtClean="0"/>
              <a:t>taline</a:t>
            </a:r>
            <a:r>
              <a:rPr lang="hr-HR" i="1" dirty="0" smtClean="0"/>
              <a:t> u </a:t>
            </a:r>
            <a:r>
              <a:rPr lang="hr-HR" i="1" dirty="0" err="1" smtClean="0"/>
              <a:t>eutektičkoj</a:t>
            </a:r>
            <a:r>
              <a:rPr lang="hr-HR" i="1" dirty="0" smtClean="0"/>
              <a:t> točci pri 1335°C, nastaje </a:t>
            </a:r>
            <a:r>
              <a:rPr lang="hr-HR" b="1" dirty="0" smtClean="0"/>
              <a:t>C</a:t>
            </a:r>
            <a:r>
              <a:rPr lang="hr-HR" b="1" baseline="-25000" dirty="0" smtClean="0"/>
              <a:t>12</a:t>
            </a:r>
            <a:r>
              <a:rPr lang="hr-HR" b="1" dirty="0" smtClean="0"/>
              <a:t>A</a:t>
            </a:r>
            <a:r>
              <a:rPr lang="hr-HR" b="1" baseline="-25000" dirty="0" smtClean="0"/>
              <a:t>7</a:t>
            </a:r>
            <a:r>
              <a:rPr lang="hr-HR" i="1" dirty="0" smtClean="0"/>
              <a:t>. Konačni sastav je</a:t>
            </a:r>
            <a:r>
              <a:rPr lang="hr-HR" i="1" dirty="0"/>
              <a:t>: </a:t>
            </a:r>
            <a:r>
              <a:rPr lang="hr-HR" b="1" dirty="0" smtClean="0"/>
              <a:t>C</a:t>
            </a:r>
            <a:r>
              <a:rPr lang="hr-HR" b="1" baseline="-25000" dirty="0" smtClean="0"/>
              <a:t>3</a:t>
            </a:r>
            <a:r>
              <a:rPr lang="hr-HR" b="1" dirty="0" smtClean="0"/>
              <a:t>A, C</a:t>
            </a:r>
            <a:r>
              <a:rPr lang="hr-HR" b="1" baseline="-25000" dirty="0" smtClean="0"/>
              <a:t>2</a:t>
            </a:r>
            <a:r>
              <a:rPr lang="hr-HR" b="1" dirty="0" smtClean="0"/>
              <a:t>S i C</a:t>
            </a:r>
            <a:r>
              <a:rPr lang="hr-HR" b="1" baseline="-25000" dirty="0" smtClean="0"/>
              <a:t>12</a:t>
            </a:r>
            <a:r>
              <a:rPr lang="hr-HR" b="1" dirty="0" smtClean="0"/>
              <a:t>A</a:t>
            </a:r>
            <a:r>
              <a:rPr lang="hr-HR" b="1" baseline="-25000" dirty="0" smtClean="0"/>
              <a:t>7</a:t>
            </a:r>
            <a:r>
              <a:rPr lang="hr-HR" b="1" dirty="0" smtClean="0"/>
              <a:t>.</a:t>
            </a:r>
            <a:endParaRPr lang="hr-HR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899767" y="2967335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sym typeface="Symbol"/>
              </a:rPr>
              <a:t>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02138" y="2756560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sym typeface="Symbol"/>
              </a:rPr>
              <a:t></a:t>
            </a:r>
            <a:r>
              <a:rPr lang="hr-HR" sz="2400" dirty="0" smtClean="0">
                <a:solidFill>
                  <a:srgbClr val="FF0000"/>
                </a:solidFill>
              </a:rPr>
              <a:t>  P 1470°C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18636" y="2305900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sym typeface="Symbol"/>
              </a:rPr>
              <a:t>   </a:t>
            </a:r>
            <a:r>
              <a:rPr lang="hr-HR" sz="2400" dirty="0" smtClean="0">
                <a:solidFill>
                  <a:srgbClr val="FF0000"/>
                </a:solidFill>
              </a:rPr>
              <a:t>Q 1455°C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-670070" y="2929336"/>
            <a:ext cx="2016224" cy="4416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21998" y="2996952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• w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 flipH="1" flipV="1">
            <a:off x="1331640" y="2881964"/>
            <a:ext cx="594514" cy="29069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217800" y="5617706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°       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992" y="2751311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E</a:t>
            </a:r>
            <a:r>
              <a:rPr lang="hr-HR" sz="2400" baseline="-25000" dirty="0" smtClean="0">
                <a:solidFill>
                  <a:srgbClr val="FF0000"/>
                </a:solidFill>
              </a:rPr>
              <a:t>1</a:t>
            </a:r>
            <a:r>
              <a:rPr lang="hr-HR" sz="2400" dirty="0" smtClean="0">
                <a:solidFill>
                  <a:srgbClr val="FF0000"/>
                </a:solidFill>
              </a:rPr>
              <a:t> 1335°C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 flipH="1">
            <a:off x="1899042" y="5793126"/>
            <a:ext cx="1512000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1691680" y="2492896"/>
            <a:ext cx="234474" cy="33002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20834" y="5618268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x  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2060" y="3429000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P-C</a:t>
            </a:r>
            <a:r>
              <a:rPr lang="hr-HR" sz="2800" b="1" baseline="-25000" dirty="0" smtClean="0">
                <a:solidFill>
                  <a:srgbClr val="FF0000"/>
                </a:solidFill>
              </a:rPr>
              <a:t>3</a:t>
            </a:r>
            <a:r>
              <a:rPr lang="hr-HR" sz="2800" b="1" dirty="0" smtClean="0">
                <a:solidFill>
                  <a:srgbClr val="FF0000"/>
                </a:solidFill>
              </a:rPr>
              <a:t>A-Q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03648" y="3327375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 °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15616" y="34290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S</a:t>
            </a:r>
            <a:r>
              <a:rPr lang="hr-HR" b="1" baseline="-25000" dirty="0" smtClean="0">
                <a:solidFill>
                  <a:srgbClr val="FF0000"/>
                </a:solidFill>
              </a:rPr>
              <a:t>13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853797" y="2948759"/>
            <a:ext cx="574187" cy="1297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23221" y="3085611"/>
            <a:ext cx="637902" cy="1278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475656" y="1907540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L+C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A+C</a:t>
            </a:r>
            <a:r>
              <a:rPr lang="hr-HR" b="1" baseline="-25000" dirty="0" smtClean="0">
                <a:solidFill>
                  <a:srgbClr val="FF0000"/>
                </a:solidFill>
              </a:rPr>
              <a:t>2</a:t>
            </a:r>
            <a:r>
              <a:rPr lang="hr-HR" b="1" dirty="0" smtClean="0">
                <a:solidFill>
                  <a:srgbClr val="FF0000"/>
                </a:solidFill>
              </a:rPr>
              <a:t>S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1520008" y="2693316"/>
            <a:ext cx="357216" cy="29111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562904" y="3126024"/>
            <a:ext cx="357216" cy="2664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524804" y="2492896"/>
            <a:ext cx="144016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547664" y="3131676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L+C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A(s</a:t>
            </a:r>
            <a:r>
              <a:rPr lang="hr-HR" b="1" dirty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cxnSp>
        <p:nvCxnSpPr>
          <p:cNvPr id="60" name="Straight Arrow Connector 59"/>
          <p:cNvCxnSpPr>
            <a:cxnSpLocks noChangeAspect="1"/>
          </p:cNvCxnSpPr>
          <p:nvPr/>
        </p:nvCxnSpPr>
        <p:spPr>
          <a:xfrm flipV="1">
            <a:off x="1532432" y="2603004"/>
            <a:ext cx="72000" cy="108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5496" y="2267580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L+C</a:t>
            </a:r>
            <a:r>
              <a:rPr lang="hr-HR" b="1" baseline="-25000" dirty="0" smtClean="0">
                <a:solidFill>
                  <a:srgbClr val="FF0000"/>
                </a:solidFill>
              </a:rPr>
              <a:t>3</a:t>
            </a:r>
            <a:r>
              <a:rPr lang="hr-HR" b="1" dirty="0" smtClean="0">
                <a:solidFill>
                  <a:srgbClr val="FF0000"/>
                </a:solidFill>
              </a:rPr>
              <a:t>A+</a:t>
            </a:r>
            <a:r>
              <a:rPr lang="hr-HR" b="1" dirty="0" smtClean="0"/>
              <a:t>C</a:t>
            </a:r>
            <a:r>
              <a:rPr lang="hr-HR" b="1" baseline="-25000" dirty="0" smtClean="0"/>
              <a:t>3</a:t>
            </a:r>
            <a:r>
              <a:rPr lang="hr-HR" b="1" dirty="0" smtClean="0"/>
              <a:t>S</a:t>
            </a:r>
            <a:r>
              <a:rPr lang="hr-HR" b="1" dirty="0" smtClean="0">
                <a:solidFill>
                  <a:srgbClr val="FF0000"/>
                </a:solidFill>
              </a:rPr>
              <a:t>(s</a:t>
            </a:r>
            <a:r>
              <a:rPr lang="hr-HR" b="1" dirty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215278" y="2792358"/>
            <a:ext cx="574187" cy="1297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629661" y="2671202"/>
            <a:ext cx="574187" cy="1297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051720" y="2556333"/>
            <a:ext cx="574187" cy="1297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693557" y="2492896"/>
            <a:ext cx="574187" cy="1297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8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/>
      <p:bldP spid="9" grpId="0"/>
      <p:bldP spid="56" grpId="0"/>
      <p:bldP spid="57" grpId="0"/>
      <p:bldP spid="37" grpId="0"/>
      <p:bldP spid="59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sz="8800" dirty="0"/>
              <a:t>KRAJ	</a:t>
            </a:r>
            <a:r>
              <a:rPr lang="hr-HR" sz="8800" dirty="0" err="1"/>
              <a:t>KRAJ</a:t>
            </a:r>
            <a:r>
              <a:rPr lang="hr-HR" sz="8800" dirty="0"/>
              <a:t>	KRAJ</a:t>
            </a:r>
            <a:endParaRPr lang="en-US" sz="8800" dirty="0"/>
          </a:p>
          <a:p>
            <a:pPr marL="0" indent="0">
              <a:buNone/>
            </a:pPr>
            <a:r>
              <a:rPr lang="hr-HR" sz="8800" dirty="0"/>
              <a:t>KRAJ	</a:t>
            </a:r>
            <a:r>
              <a:rPr lang="hr-HR" sz="8800" dirty="0" err="1"/>
              <a:t>KRAJ</a:t>
            </a:r>
            <a:r>
              <a:rPr lang="hr-HR" sz="8800" dirty="0"/>
              <a:t>	KRAJ</a:t>
            </a:r>
            <a:endParaRPr lang="en-US" sz="8800" dirty="0"/>
          </a:p>
          <a:p>
            <a:pPr marL="0" indent="0">
              <a:buNone/>
            </a:pPr>
            <a:r>
              <a:rPr lang="hr-HR" sz="8800" dirty="0" smtClean="0"/>
              <a:t>KRAJ	</a:t>
            </a:r>
            <a:r>
              <a:rPr lang="hr-HR" sz="8800" dirty="0" err="1" smtClean="0"/>
              <a:t>KRAJ</a:t>
            </a:r>
            <a:r>
              <a:rPr lang="hr-HR" sz="8800" dirty="0" smtClean="0"/>
              <a:t>	KRAJ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3001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9500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Aspect="1"/>
          </p:cNvCxnSpPr>
          <p:nvPr/>
        </p:nvCxnSpPr>
        <p:spPr>
          <a:xfrm flipV="1">
            <a:off x="525993" y="5218658"/>
            <a:ext cx="5193373" cy="934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86685" y="508699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°  P 1470°C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90756" y="687600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1</a:t>
            </a:r>
            <a:r>
              <a:rPr lang="hr-HR" dirty="0" smtClean="0">
                <a:solidFill>
                  <a:srgbClr val="FF0000"/>
                </a:solidFill>
              </a:rPr>
              <a:t> 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6804" y="4271229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 °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77" y="44624"/>
            <a:ext cx="223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bg2">
                    <a:lumMod val="90000"/>
                  </a:schemeClr>
                </a:solidFill>
              </a:rPr>
              <a:t>S</a:t>
            </a:r>
            <a:r>
              <a:rPr lang="hr-HR" sz="1400" baseline="-25000" dirty="0" smtClean="0">
                <a:solidFill>
                  <a:schemeClr val="bg2">
                    <a:lumMod val="90000"/>
                  </a:schemeClr>
                </a:solidFill>
              </a:rPr>
              <a:t>1</a:t>
            </a:r>
            <a:r>
              <a:rPr lang="hr-HR" sz="1400" dirty="0" smtClean="0">
                <a:solidFill>
                  <a:schemeClr val="bg2">
                    <a:lumMod val="90000"/>
                  </a:schemeClr>
                </a:solidFill>
              </a:rPr>
              <a:t> 3%SiO</a:t>
            </a:r>
            <a:r>
              <a:rPr lang="hr-HR" sz="1400" baseline="-25000" dirty="0" smtClean="0">
                <a:solidFill>
                  <a:schemeClr val="bg2">
                    <a:lumMod val="90000"/>
                  </a:schemeClr>
                </a:solidFill>
              </a:rPr>
              <a:t>2</a:t>
            </a:r>
            <a:r>
              <a:rPr lang="hr-HR" sz="1400" dirty="0" smtClean="0">
                <a:solidFill>
                  <a:schemeClr val="bg2">
                    <a:lumMod val="90000"/>
                  </a:schemeClr>
                </a:solidFill>
              </a:rPr>
              <a:t>, 25%Al</a:t>
            </a:r>
            <a:r>
              <a:rPr lang="hr-HR" sz="1400" baseline="-25000" dirty="0" smtClean="0">
                <a:solidFill>
                  <a:schemeClr val="bg2">
                    <a:lumMod val="90000"/>
                  </a:schemeClr>
                </a:solidFill>
              </a:rPr>
              <a:t>2</a:t>
            </a:r>
            <a:r>
              <a:rPr lang="hr-HR" sz="1400" dirty="0" smtClean="0">
                <a:solidFill>
                  <a:schemeClr val="bg2">
                    <a:lumMod val="90000"/>
                  </a:schemeClr>
                </a:solidFill>
              </a:rPr>
              <a:t>O</a:t>
            </a:r>
            <a:r>
              <a:rPr lang="hr-HR" sz="1400" baseline="-25000" dirty="0" smtClean="0">
                <a:solidFill>
                  <a:schemeClr val="bg2">
                    <a:lumMod val="90000"/>
                  </a:schemeClr>
                </a:solidFill>
              </a:rPr>
              <a:t>3</a:t>
            </a:r>
            <a:r>
              <a:rPr lang="hr-HR" sz="1400" dirty="0" smtClean="0">
                <a:solidFill>
                  <a:schemeClr val="bg2">
                    <a:lumMod val="90000"/>
                  </a:schemeClr>
                </a:solidFill>
              </a:rPr>
              <a:t> 1990°C</a:t>
            </a:r>
            <a:endParaRPr lang="hr-HR" sz="1400" baseline="-25000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hr-HR" sz="1400" dirty="0" smtClean="0"/>
              <a:t>S</a:t>
            </a:r>
            <a:r>
              <a:rPr lang="hr-HR" sz="1400" baseline="-25000" dirty="0"/>
              <a:t>2</a:t>
            </a:r>
            <a:r>
              <a:rPr lang="hr-HR" sz="1400" dirty="0" smtClean="0"/>
              <a:t> 14%SiO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, 5%Al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O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 2300°C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cxnSpLocks noChangeAspect="1"/>
          </p:cNvCxnSpPr>
          <p:nvPr/>
        </p:nvCxnSpPr>
        <p:spPr>
          <a:xfrm flipV="1">
            <a:off x="556481" y="3719357"/>
            <a:ext cx="2340644" cy="2423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539550" y="3443827"/>
            <a:ext cx="2621520" cy="2713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 noChangeAspect="1"/>
          </p:cNvCxnSpPr>
          <p:nvPr/>
        </p:nvCxnSpPr>
        <p:spPr>
          <a:xfrm flipV="1">
            <a:off x="646230" y="3338324"/>
            <a:ext cx="2621520" cy="2713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67750" y="3338324"/>
            <a:ext cx="296138" cy="3067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63888" y="3626356"/>
            <a:ext cx="373162" cy="3067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23928" y="3933056"/>
            <a:ext cx="360040" cy="3067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83968" y="4232993"/>
            <a:ext cx="360040" cy="27612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496" y="620688"/>
            <a:ext cx="24481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S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 </a:t>
            </a:r>
            <a:r>
              <a:rPr lang="hr-HR" sz="1400" i="1" dirty="0" smtClean="0"/>
              <a:t>T</a:t>
            </a:r>
            <a:r>
              <a:rPr lang="hr-HR" sz="1400" dirty="0" smtClean="0"/>
              <a:t> &gt; 2300°C </a:t>
            </a:r>
            <a:r>
              <a:rPr lang="hr-HR" sz="1400" dirty="0" err="1" smtClean="0"/>
              <a:t>liquid</a:t>
            </a:r>
            <a:r>
              <a:rPr lang="hr-HR" sz="1400" dirty="0" smtClean="0"/>
              <a:t>, </a:t>
            </a:r>
            <a:r>
              <a:rPr lang="hr-HR" sz="1400" b="1" dirty="0" smtClean="0">
                <a:solidFill>
                  <a:srgbClr val="0070C0"/>
                </a:solidFill>
              </a:rPr>
              <a:t>L</a:t>
            </a:r>
            <a:r>
              <a:rPr lang="hr-HR" sz="1400" dirty="0" smtClean="0"/>
              <a:t> (</a:t>
            </a:r>
            <a:r>
              <a:rPr lang="hr-HR" sz="1400" dirty="0" err="1" smtClean="0"/>
              <a:t>talina</a:t>
            </a:r>
            <a:r>
              <a:rPr lang="hr-HR" sz="1400" dirty="0" smtClean="0"/>
              <a:t>)</a:t>
            </a:r>
          </a:p>
          <a:p>
            <a:r>
              <a:rPr lang="hr-HR" sz="1400" i="1" dirty="0" smtClean="0"/>
              <a:t>T</a:t>
            </a:r>
            <a:r>
              <a:rPr lang="hr-HR" sz="1400" dirty="0" smtClean="0"/>
              <a:t> &lt; 2300°C </a:t>
            </a:r>
            <a:r>
              <a:rPr lang="hr-HR" sz="1400" b="1" dirty="0" smtClean="0">
                <a:solidFill>
                  <a:srgbClr val="0070C0"/>
                </a:solidFill>
              </a:rPr>
              <a:t>L </a:t>
            </a:r>
            <a:r>
              <a:rPr lang="hr-HR" sz="1400" dirty="0" smtClean="0"/>
              <a:t>+ </a:t>
            </a:r>
            <a:r>
              <a:rPr lang="hr-HR" sz="1400" dirty="0" err="1" smtClean="0"/>
              <a:t>CaO</a:t>
            </a:r>
            <a:r>
              <a:rPr lang="hr-HR" sz="1400" dirty="0" smtClean="0"/>
              <a:t>(s)</a:t>
            </a:r>
          </a:p>
          <a:p>
            <a:r>
              <a:rPr lang="hr-HR" sz="1400" i="1" dirty="0" smtClean="0"/>
              <a:t>T</a:t>
            </a:r>
            <a:r>
              <a:rPr lang="hr-HR" sz="1400" dirty="0" smtClean="0"/>
              <a:t> &lt; </a:t>
            </a:r>
            <a:r>
              <a:rPr lang="hr-HR" sz="1400" dirty="0" smtClean="0">
                <a:sym typeface="Symbol"/>
              </a:rPr>
              <a:t></a:t>
            </a:r>
            <a:r>
              <a:rPr lang="hr-HR" sz="1400" dirty="0" smtClean="0"/>
              <a:t>1985°C </a:t>
            </a:r>
            <a:r>
              <a:rPr lang="hr-HR" sz="1400" b="1" dirty="0" smtClean="0">
                <a:solidFill>
                  <a:srgbClr val="0070C0"/>
                </a:solidFill>
              </a:rPr>
              <a:t>L </a:t>
            </a:r>
            <a:r>
              <a:rPr lang="hr-HR" sz="1400" dirty="0" smtClean="0"/>
              <a:t>+ </a:t>
            </a:r>
            <a:r>
              <a:rPr lang="hr-HR" sz="1400" dirty="0" err="1" smtClean="0"/>
              <a:t>CaO</a:t>
            </a:r>
            <a:r>
              <a:rPr lang="hr-HR" sz="1400" dirty="0" smtClean="0"/>
              <a:t>(s) + C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S(s)</a:t>
            </a:r>
          </a:p>
          <a:p>
            <a:r>
              <a:rPr lang="hr-HR" sz="1400" dirty="0" smtClean="0"/>
              <a:t>T=1470°C </a:t>
            </a:r>
            <a:r>
              <a:rPr lang="hr-HR" sz="1400" b="1" dirty="0" smtClean="0">
                <a:solidFill>
                  <a:srgbClr val="0070C0"/>
                </a:solidFill>
              </a:rPr>
              <a:t>L(P) </a:t>
            </a:r>
            <a:r>
              <a:rPr lang="hr-HR" sz="1400" dirty="0" smtClean="0">
                <a:solidFill>
                  <a:srgbClr val="0070C0"/>
                </a:solidFill>
              </a:rPr>
              <a:t>+ </a:t>
            </a:r>
            <a:r>
              <a:rPr lang="hr-HR" sz="1400" dirty="0" err="1" smtClean="0"/>
              <a:t>CaO</a:t>
            </a:r>
            <a:r>
              <a:rPr lang="hr-HR" sz="1400" dirty="0" smtClean="0"/>
              <a:t>(s) + C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S(s)</a:t>
            </a:r>
            <a:endParaRPr lang="en-US" sz="1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644008" y="4509977"/>
            <a:ext cx="360040" cy="27612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004048" y="4786104"/>
            <a:ext cx="360040" cy="227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364088" y="5013176"/>
            <a:ext cx="36004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 noChangeAspect="1"/>
          </p:cNvCxnSpPr>
          <p:nvPr/>
        </p:nvCxnSpPr>
        <p:spPr>
          <a:xfrm flipV="1">
            <a:off x="537431" y="2832414"/>
            <a:ext cx="1888048" cy="333289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 noChangeAspect="1"/>
          </p:cNvCxnSpPr>
          <p:nvPr/>
        </p:nvCxnSpPr>
        <p:spPr>
          <a:xfrm>
            <a:off x="2409610" y="2855579"/>
            <a:ext cx="3307292" cy="236836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39550" y="5224120"/>
            <a:ext cx="5184578" cy="92848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068311" y="2861929"/>
            <a:ext cx="345917" cy="3021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496" y="1484784"/>
            <a:ext cx="2149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primijenimo pravilo poluge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1947962" y="574595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° A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-45124" y="1753652"/>
            <a:ext cx="294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i="1" dirty="0" smtClean="0"/>
              <a:t>w</a:t>
            </a:r>
            <a:r>
              <a:rPr lang="hr-HR" sz="1400" dirty="0" smtClean="0"/>
              <a:t>(C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S)=(A…</a:t>
            </a:r>
            <a:r>
              <a:rPr lang="hr-HR" sz="1400" dirty="0" smtClean="0">
                <a:solidFill>
                  <a:srgbClr val="FF0000"/>
                </a:solidFill>
              </a:rPr>
              <a:t>S</a:t>
            </a:r>
            <a:r>
              <a:rPr lang="hr-HR" sz="1400" baseline="-25000" dirty="0" smtClean="0">
                <a:solidFill>
                  <a:srgbClr val="FF0000"/>
                </a:solidFill>
              </a:rPr>
              <a:t>2</a:t>
            </a:r>
            <a:r>
              <a:rPr lang="hr-HR" sz="1400" dirty="0" smtClean="0"/>
              <a:t>)/(A…</a:t>
            </a:r>
            <a:r>
              <a:rPr lang="hr-HR" sz="1400" dirty="0" smtClean="0">
                <a:solidFill>
                  <a:srgbClr val="FF0000"/>
                </a:solidFill>
              </a:rPr>
              <a:t>3CaO.SiO</a:t>
            </a:r>
            <a:r>
              <a:rPr lang="hr-HR" sz="1400" baseline="-25000" dirty="0" smtClean="0">
                <a:solidFill>
                  <a:srgbClr val="FF0000"/>
                </a:solidFill>
              </a:rPr>
              <a:t>2</a:t>
            </a:r>
            <a:r>
              <a:rPr lang="hr-HR" sz="1400" dirty="0" smtClean="0"/>
              <a:t>)</a:t>
            </a:r>
          </a:p>
          <a:p>
            <a:r>
              <a:rPr lang="hr-HR" sz="1400" i="1" dirty="0" smtClean="0"/>
              <a:t>w</a:t>
            </a:r>
            <a:r>
              <a:rPr lang="hr-HR" sz="1400" dirty="0" smtClean="0"/>
              <a:t>(</a:t>
            </a:r>
            <a:r>
              <a:rPr lang="hr-HR" sz="1400" b="1" dirty="0" smtClean="0">
                <a:solidFill>
                  <a:srgbClr val="0070C0"/>
                </a:solidFill>
              </a:rPr>
              <a:t>L</a:t>
            </a:r>
            <a:r>
              <a:rPr lang="hr-HR" sz="1400" dirty="0" smtClean="0"/>
              <a:t>(</a:t>
            </a:r>
            <a:r>
              <a:rPr lang="hr-HR" sz="1400" dirty="0" smtClean="0">
                <a:solidFill>
                  <a:srgbClr val="FF0000"/>
                </a:solidFill>
              </a:rPr>
              <a:t>P</a:t>
            </a:r>
            <a:r>
              <a:rPr lang="hr-HR" sz="1400" dirty="0" smtClean="0"/>
              <a:t>))=(1-</a:t>
            </a:r>
            <a:r>
              <a:rPr lang="hr-HR" sz="1400" i="1" dirty="0" smtClean="0"/>
              <a:t>w</a:t>
            </a:r>
            <a:r>
              <a:rPr lang="hr-HR" sz="1400" dirty="0" smtClean="0"/>
              <a:t>(C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S))*(</a:t>
            </a:r>
            <a:r>
              <a:rPr lang="hr-HR" sz="1400" dirty="0" err="1" smtClean="0">
                <a:solidFill>
                  <a:srgbClr val="FF0000"/>
                </a:solidFill>
              </a:rPr>
              <a:t>CaO</a:t>
            </a:r>
            <a:r>
              <a:rPr lang="hr-HR" sz="1400" dirty="0" smtClean="0"/>
              <a:t>…A)/(</a:t>
            </a:r>
            <a:r>
              <a:rPr lang="hr-HR" sz="1400" dirty="0" err="1" smtClean="0">
                <a:solidFill>
                  <a:srgbClr val="FF0000"/>
                </a:solidFill>
              </a:rPr>
              <a:t>CaO</a:t>
            </a:r>
            <a:r>
              <a:rPr lang="hr-HR" sz="1400" dirty="0" smtClean="0">
                <a:solidFill>
                  <a:srgbClr val="FF0000"/>
                </a:solidFill>
              </a:rPr>
              <a:t>…P</a:t>
            </a:r>
            <a:r>
              <a:rPr lang="hr-HR" sz="1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930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0" grpId="0"/>
      <p:bldP spid="32" grpId="0"/>
      <p:bldP spid="51" grpId="0"/>
      <p:bldP spid="52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95000" cy="687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</p:pic>
      <p:cxnSp>
        <p:nvCxnSpPr>
          <p:cNvPr id="6" name="Straight Connector 5"/>
          <p:cNvCxnSpPr>
            <a:cxnSpLocks noChangeAspect="1"/>
          </p:cNvCxnSpPr>
          <p:nvPr/>
        </p:nvCxnSpPr>
        <p:spPr>
          <a:xfrm flipV="1">
            <a:off x="525993" y="5218658"/>
            <a:ext cx="5193373" cy="934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86685" y="508699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°  P 1470°C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0482" y="6889157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1</a:t>
            </a:r>
            <a:r>
              <a:rPr lang="hr-HR" dirty="0" smtClean="0">
                <a:solidFill>
                  <a:srgbClr val="FF0000"/>
                </a:solidFill>
              </a:rPr>
              <a:t> 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6804" y="4271229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 °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77" y="44624"/>
            <a:ext cx="223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bg2">
                    <a:lumMod val="90000"/>
                  </a:schemeClr>
                </a:solidFill>
              </a:rPr>
              <a:t>S</a:t>
            </a:r>
            <a:r>
              <a:rPr lang="hr-HR" sz="1400" baseline="-25000" dirty="0" smtClean="0">
                <a:solidFill>
                  <a:schemeClr val="bg2">
                    <a:lumMod val="90000"/>
                  </a:schemeClr>
                </a:solidFill>
              </a:rPr>
              <a:t>1</a:t>
            </a:r>
            <a:r>
              <a:rPr lang="hr-HR" sz="1400" dirty="0" smtClean="0">
                <a:solidFill>
                  <a:schemeClr val="bg2">
                    <a:lumMod val="90000"/>
                  </a:schemeClr>
                </a:solidFill>
              </a:rPr>
              <a:t> 3%SiO</a:t>
            </a:r>
            <a:r>
              <a:rPr lang="hr-HR" sz="1400" baseline="-25000" dirty="0" smtClean="0">
                <a:solidFill>
                  <a:schemeClr val="bg2">
                    <a:lumMod val="90000"/>
                  </a:schemeClr>
                </a:solidFill>
              </a:rPr>
              <a:t>2</a:t>
            </a:r>
            <a:r>
              <a:rPr lang="hr-HR" sz="1400" dirty="0" smtClean="0">
                <a:solidFill>
                  <a:schemeClr val="bg2">
                    <a:lumMod val="90000"/>
                  </a:schemeClr>
                </a:solidFill>
              </a:rPr>
              <a:t>, 25%Al</a:t>
            </a:r>
            <a:r>
              <a:rPr lang="hr-HR" sz="1400" baseline="-25000" dirty="0" smtClean="0">
                <a:solidFill>
                  <a:schemeClr val="bg2">
                    <a:lumMod val="90000"/>
                  </a:schemeClr>
                </a:solidFill>
              </a:rPr>
              <a:t>2</a:t>
            </a:r>
            <a:r>
              <a:rPr lang="hr-HR" sz="1400" dirty="0" smtClean="0">
                <a:solidFill>
                  <a:schemeClr val="bg2">
                    <a:lumMod val="90000"/>
                  </a:schemeClr>
                </a:solidFill>
              </a:rPr>
              <a:t>O</a:t>
            </a:r>
            <a:r>
              <a:rPr lang="hr-HR" sz="1400" baseline="-25000" dirty="0" smtClean="0">
                <a:solidFill>
                  <a:schemeClr val="bg2">
                    <a:lumMod val="90000"/>
                  </a:schemeClr>
                </a:solidFill>
              </a:rPr>
              <a:t>3</a:t>
            </a:r>
            <a:r>
              <a:rPr lang="hr-HR" sz="1400" dirty="0" smtClean="0">
                <a:solidFill>
                  <a:schemeClr val="bg2">
                    <a:lumMod val="90000"/>
                  </a:schemeClr>
                </a:solidFill>
              </a:rPr>
              <a:t> 1990°C</a:t>
            </a:r>
            <a:endParaRPr lang="hr-HR" sz="1400" baseline="-25000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hr-HR" sz="1400" dirty="0" smtClean="0"/>
              <a:t>S</a:t>
            </a:r>
            <a:r>
              <a:rPr lang="hr-HR" sz="1400" baseline="-25000" dirty="0"/>
              <a:t>2</a:t>
            </a:r>
            <a:r>
              <a:rPr lang="hr-HR" sz="1400" dirty="0" smtClean="0"/>
              <a:t> 14%SiO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, 5%Al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O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 2300°C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5496" y="620688"/>
            <a:ext cx="24481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S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 </a:t>
            </a:r>
            <a:r>
              <a:rPr lang="hr-HR" sz="1400" i="1" dirty="0" smtClean="0"/>
              <a:t>T</a:t>
            </a:r>
            <a:r>
              <a:rPr lang="hr-HR" sz="1400" dirty="0" smtClean="0"/>
              <a:t> &gt; 2300°C </a:t>
            </a:r>
            <a:r>
              <a:rPr lang="hr-HR" sz="1400" dirty="0" err="1" smtClean="0"/>
              <a:t>liquid</a:t>
            </a:r>
            <a:r>
              <a:rPr lang="hr-HR" sz="1400" dirty="0" smtClean="0"/>
              <a:t>, </a:t>
            </a:r>
            <a:r>
              <a:rPr lang="hr-HR" sz="1400" b="1" dirty="0" smtClean="0">
                <a:solidFill>
                  <a:srgbClr val="0070C0"/>
                </a:solidFill>
              </a:rPr>
              <a:t>L</a:t>
            </a:r>
            <a:r>
              <a:rPr lang="hr-HR" sz="1400" dirty="0" smtClean="0"/>
              <a:t> (</a:t>
            </a:r>
            <a:r>
              <a:rPr lang="hr-HR" sz="1400" dirty="0" err="1" smtClean="0"/>
              <a:t>talina</a:t>
            </a:r>
            <a:r>
              <a:rPr lang="hr-HR" sz="1400" dirty="0" smtClean="0"/>
              <a:t>)</a:t>
            </a:r>
          </a:p>
          <a:p>
            <a:r>
              <a:rPr lang="hr-HR" sz="1400" i="1" dirty="0" smtClean="0"/>
              <a:t>T</a:t>
            </a:r>
            <a:r>
              <a:rPr lang="hr-HR" sz="1400" dirty="0" smtClean="0"/>
              <a:t> &lt; 2300°C </a:t>
            </a:r>
            <a:r>
              <a:rPr lang="hr-HR" sz="1400" b="1" dirty="0" smtClean="0">
                <a:solidFill>
                  <a:srgbClr val="0070C0"/>
                </a:solidFill>
              </a:rPr>
              <a:t>L </a:t>
            </a:r>
            <a:r>
              <a:rPr lang="hr-HR" sz="1400" dirty="0" smtClean="0"/>
              <a:t>+ </a:t>
            </a:r>
            <a:r>
              <a:rPr lang="hr-HR" sz="1400" dirty="0" err="1" smtClean="0"/>
              <a:t>CaO</a:t>
            </a:r>
            <a:r>
              <a:rPr lang="hr-HR" sz="1400" dirty="0" smtClean="0"/>
              <a:t>(s)</a:t>
            </a:r>
          </a:p>
          <a:p>
            <a:r>
              <a:rPr lang="hr-HR" sz="1400" i="1" dirty="0" smtClean="0"/>
              <a:t>T</a:t>
            </a:r>
            <a:r>
              <a:rPr lang="hr-HR" sz="1400" dirty="0" smtClean="0"/>
              <a:t> &lt; 1985°C </a:t>
            </a:r>
            <a:r>
              <a:rPr lang="hr-HR" sz="1400" b="1" dirty="0" smtClean="0">
                <a:solidFill>
                  <a:srgbClr val="0070C0"/>
                </a:solidFill>
              </a:rPr>
              <a:t>L </a:t>
            </a:r>
            <a:r>
              <a:rPr lang="hr-HR" sz="1400" dirty="0" smtClean="0"/>
              <a:t>+ </a:t>
            </a:r>
            <a:r>
              <a:rPr lang="hr-HR" sz="1400" dirty="0" err="1" smtClean="0"/>
              <a:t>CaO</a:t>
            </a:r>
            <a:r>
              <a:rPr lang="hr-HR" sz="1400" dirty="0" smtClean="0"/>
              <a:t>(s) + C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S(s)</a:t>
            </a:r>
          </a:p>
          <a:p>
            <a:r>
              <a:rPr lang="hr-HR" sz="1400" dirty="0" smtClean="0"/>
              <a:t>T=1470°C </a:t>
            </a:r>
            <a:r>
              <a:rPr lang="hr-HR" sz="1400" b="1" dirty="0" smtClean="0">
                <a:solidFill>
                  <a:srgbClr val="0070C0"/>
                </a:solidFill>
              </a:rPr>
              <a:t>L(P) </a:t>
            </a:r>
            <a:r>
              <a:rPr lang="hr-HR" sz="1400" dirty="0" smtClean="0">
                <a:solidFill>
                  <a:srgbClr val="0070C0"/>
                </a:solidFill>
              </a:rPr>
              <a:t>+ </a:t>
            </a:r>
            <a:r>
              <a:rPr lang="hr-HR" sz="1400" dirty="0" err="1" smtClean="0"/>
              <a:t>CaO</a:t>
            </a:r>
            <a:r>
              <a:rPr lang="hr-HR" sz="1400" dirty="0" smtClean="0"/>
              <a:t>(s) + C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S(s)</a:t>
            </a:r>
            <a:endParaRPr lang="en-US" sz="1400" dirty="0"/>
          </a:p>
        </p:txBody>
      </p:sp>
      <p:cxnSp>
        <p:nvCxnSpPr>
          <p:cNvPr id="39" name="Straight Connector 38"/>
          <p:cNvCxnSpPr>
            <a:cxnSpLocks noChangeAspect="1"/>
          </p:cNvCxnSpPr>
          <p:nvPr/>
        </p:nvCxnSpPr>
        <p:spPr>
          <a:xfrm flipV="1">
            <a:off x="537431" y="2832414"/>
            <a:ext cx="1888048" cy="333289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 noChangeAspect="1"/>
          </p:cNvCxnSpPr>
          <p:nvPr/>
        </p:nvCxnSpPr>
        <p:spPr>
          <a:xfrm>
            <a:off x="2416836" y="2855579"/>
            <a:ext cx="3307292" cy="236836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39550" y="5224120"/>
            <a:ext cx="5184578" cy="92848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068311" y="2861929"/>
            <a:ext cx="345917" cy="3021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496" y="1484784"/>
            <a:ext cx="2149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primijenimo pravilo poluge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1947962" y="574595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° A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-45124" y="1753652"/>
            <a:ext cx="294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i="1" dirty="0" smtClean="0"/>
              <a:t>w</a:t>
            </a:r>
            <a:r>
              <a:rPr lang="hr-HR" sz="1400" dirty="0" smtClean="0"/>
              <a:t>(C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S)=(A…</a:t>
            </a:r>
            <a:r>
              <a:rPr lang="hr-HR" sz="1400" dirty="0" smtClean="0">
                <a:solidFill>
                  <a:srgbClr val="FF0000"/>
                </a:solidFill>
              </a:rPr>
              <a:t>S</a:t>
            </a:r>
            <a:r>
              <a:rPr lang="hr-HR" sz="1400" baseline="-25000" dirty="0" smtClean="0">
                <a:solidFill>
                  <a:srgbClr val="FF0000"/>
                </a:solidFill>
              </a:rPr>
              <a:t>2</a:t>
            </a:r>
            <a:r>
              <a:rPr lang="hr-HR" sz="1400" dirty="0" smtClean="0"/>
              <a:t>)/(A…</a:t>
            </a:r>
            <a:r>
              <a:rPr lang="hr-HR" sz="1400" dirty="0" smtClean="0">
                <a:solidFill>
                  <a:srgbClr val="FF0000"/>
                </a:solidFill>
              </a:rPr>
              <a:t>3CaO.SiO</a:t>
            </a:r>
            <a:r>
              <a:rPr lang="hr-HR" sz="1400" baseline="-25000" dirty="0" smtClean="0">
                <a:solidFill>
                  <a:srgbClr val="FF0000"/>
                </a:solidFill>
              </a:rPr>
              <a:t>2</a:t>
            </a:r>
            <a:r>
              <a:rPr lang="hr-HR" sz="1400" dirty="0" smtClean="0"/>
              <a:t>)</a:t>
            </a:r>
          </a:p>
          <a:p>
            <a:r>
              <a:rPr lang="hr-HR" sz="1400" i="1" dirty="0" smtClean="0"/>
              <a:t>w</a:t>
            </a:r>
            <a:r>
              <a:rPr lang="hr-HR" sz="1400" dirty="0" smtClean="0"/>
              <a:t>(</a:t>
            </a:r>
            <a:r>
              <a:rPr lang="hr-HR" sz="1400" b="1" dirty="0" smtClean="0">
                <a:solidFill>
                  <a:srgbClr val="0070C0"/>
                </a:solidFill>
              </a:rPr>
              <a:t>L</a:t>
            </a:r>
            <a:r>
              <a:rPr lang="hr-HR" sz="1400" dirty="0" smtClean="0"/>
              <a:t>(</a:t>
            </a:r>
            <a:r>
              <a:rPr lang="hr-HR" sz="1400" dirty="0" smtClean="0">
                <a:solidFill>
                  <a:srgbClr val="FF0000"/>
                </a:solidFill>
              </a:rPr>
              <a:t>P</a:t>
            </a:r>
            <a:r>
              <a:rPr lang="hr-HR" sz="1400" dirty="0" smtClean="0"/>
              <a:t>))=(1-</a:t>
            </a:r>
            <a:r>
              <a:rPr lang="hr-HR" sz="1400" i="1" dirty="0" smtClean="0"/>
              <a:t>w</a:t>
            </a:r>
            <a:r>
              <a:rPr lang="hr-HR" sz="1400" dirty="0" smtClean="0"/>
              <a:t>(C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S))*(</a:t>
            </a:r>
            <a:r>
              <a:rPr lang="hr-HR" sz="1400" dirty="0" err="1" smtClean="0">
                <a:solidFill>
                  <a:srgbClr val="FF0000"/>
                </a:solidFill>
              </a:rPr>
              <a:t>CaO</a:t>
            </a:r>
            <a:r>
              <a:rPr lang="hr-HR" sz="1400" dirty="0" smtClean="0"/>
              <a:t>…A)/(</a:t>
            </a:r>
            <a:r>
              <a:rPr lang="hr-HR" sz="1400" dirty="0" err="1" smtClean="0">
                <a:solidFill>
                  <a:srgbClr val="FF0000"/>
                </a:solidFill>
              </a:rPr>
              <a:t>CaO</a:t>
            </a:r>
            <a:r>
              <a:rPr lang="hr-HR" sz="1400" dirty="0" smtClean="0">
                <a:solidFill>
                  <a:srgbClr val="FF0000"/>
                </a:solidFill>
              </a:rPr>
              <a:t>…P</a:t>
            </a:r>
            <a:r>
              <a:rPr lang="hr-HR" sz="1400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2515" y="5212055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°z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94091" y="5229200"/>
            <a:ext cx="614797" cy="10800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Aspect="1"/>
          </p:cNvCxnSpPr>
          <p:nvPr/>
        </p:nvCxnSpPr>
        <p:spPr>
          <a:xfrm flipH="1" flipV="1">
            <a:off x="1619672" y="4255988"/>
            <a:ext cx="4104000" cy="965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61160" y="399478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B  </a:t>
            </a:r>
            <a:r>
              <a:rPr lang="hr-HR" baseline="-25000" dirty="0" smtClean="0"/>
              <a:t>•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-36512" y="2204864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i="1" dirty="0" smtClean="0"/>
              <a:t>w</a:t>
            </a:r>
            <a:r>
              <a:rPr lang="hr-HR" sz="1400" dirty="0" smtClean="0"/>
              <a:t>(</a:t>
            </a:r>
            <a:r>
              <a:rPr lang="hr-HR" sz="1400" b="1" dirty="0" smtClean="0">
                <a:solidFill>
                  <a:srgbClr val="0070C0"/>
                </a:solidFill>
              </a:rPr>
              <a:t>L</a:t>
            </a:r>
            <a:r>
              <a:rPr lang="hr-HR" sz="1400" dirty="0" smtClean="0"/>
              <a:t>(</a:t>
            </a:r>
            <a:r>
              <a:rPr lang="hr-HR" sz="1400" dirty="0" smtClean="0">
                <a:solidFill>
                  <a:srgbClr val="FF0000"/>
                </a:solidFill>
              </a:rPr>
              <a:t>P</a:t>
            </a:r>
            <a:r>
              <a:rPr lang="hr-HR" sz="1400" dirty="0" smtClean="0"/>
              <a:t>))=(B</a:t>
            </a:r>
            <a:r>
              <a:rPr lang="hr-HR" sz="1400" dirty="0" smtClean="0">
                <a:solidFill>
                  <a:srgbClr val="FF0000"/>
                </a:solidFill>
              </a:rPr>
              <a:t>…S</a:t>
            </a:r>
            <a:r>
              <a:rPr lang="hr-HR" sz="1400" baseline="-25000" dirty="0" smtClean="0">
                <a:solidFill>
                  <a:srgbClr val="FF0000"/>
                </a:solidFill>
              </a:rPr>
              <a:t>2</a:t>
            </a:r>
            <a:r>
              <a:rPr lang="hr-HR" sz="1400" dirty="0" smtClean="0"/>
              <a:t>)/(B</a:t>
            </a:r>
            <a:r>
              <a:rPr lang="hr-HR" sz="1400" dirty="0" smtClean="0">
                <a:solidFill>
                  <a:srgbClr val="FF0000"/>
                </a:solidFill>
              </a:rPr>
              <a:t>…P</a:t>
            </a:r>
            <a:r>
              <a:rPr lang="hr-HR" sz="1400" dirty="0" smtClean="0"/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11414" y="5354632"/>
            <a:ext cx="10759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rgbClr val="FF0000"/>
                </a:solidFill>
              </a:rPr>
              <a:t>32.7% Al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2</a:t>
            </a:r>
            <a:r>
              <a:rPr lang="hr-HR" sz="1400" b="1" dirty="0" smtClean="0">
                <a:solidFill>
                  <a:srgbClr val="FF0000"/>
                </a:solidFill>
              </a:rPr>
              <a:t>O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hr-HR" sz="1400" b="1" dirty="0" smtClean="0">
                <a:solidFill>
                  <a:srgbClr val="FF0000"/>
                </a:solidFill>
              </a:rPr>
              <a:t>7.4% SiO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hr-HR" sz="1400" b="1" dirty="0" smtClean="0">
                <a:solidFill>
                  <a:srgbClr val="FF0000"/>
                </a:solidFill>
              </a:rPr>
              <a:t>59.9% </a:t>
            </a:r>
            <a:r>
              <a:rPr lang="hr-HR" sz="1400" b="1" dirty="0" err="1" smtClean="0">
                <a:solidFill>
                  <a:srgbClr val="FF0000"/>
                </a:solidFill>
              </a:rPr>
              <a:t>CaO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36512" y="2420888"/>
            <a:ext cx="26548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i="1" dirty="0" smtClean="0"/>
              <a:t>w</a:t>
            </a:r>
            <a:r>
              <a:rPr lang="hr-HR" sz="1400" dirty="0" smtClean="0"/>
              <a:t>(</a:t>
            </a:r>
            <a:r>
              <a:rPr lang="hr-HR" sz="1400" b="1" dirty="0" smtClean="0">
                <a:solidFill>
                  <a:srgbClr val="0070C0"/>
                </a:solidFill>
              </a:rPr>
              <a:t>L</a:t>
            </a:r>
            <a:r>
              <a:rPr lang="hr-HR" sz="1400" dirty="0" smtClean="0"/>
              <a:t>(</a:t>
            </a:r>
            <a:r>
              <a:rPr lang="hr-HR" sz="1400" dirty="0" smtClean="0">
                <a:solidFill>
                  <a:srgbClr val="FF0000"/>
                </a:solidFill>
              </a:rPr>
              <a:t>P</a:t>
            </a:r>
            <a:r>
              <a:rPr lang="hr-HR" sz="1400" dirty="0" smtClean="0"/>
              <a:t>))=</a:t>
            </a:r>
            <a:r>
              <a:rPr lang="hr-HR" sz="1400" i="1" dirty="0" smtClean="0"/>
              <a:t>w</a:t>
            </a:r>
            <a:r>
              <a:rPr lang="hr-HR" sz="1400" dirty="0" smtClean="0"/>
              <a:t>(Al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O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,</a:t>
            </a:r>
            <a:r>
              <a:rPr lang="hr-HR" sz="1400" dirty="0" smtClean="0">
                <a:solidFill>
                  <a:srgbClr val="FF0000"/>
                </a:solidFill>
              </a:rPr>
              <a:t>S</a:t>
            </a:r>
            <a:r>
              <a:rPr lang="hr-HR" sz="1400" baseline="-25000" dirty="0" smtClean="0">
                <a:solidFill>
                  <a:srgbClr val="FF0000"/>
                </a:solidFill>
              </a:rPr>
              <a:t>2</a:t>
            </a:r>
            <a:r>
              <a:rPr lang="hr-HR" sz="1400" dirty="0" smtClean="0"/>
              <a:t>)/</a:t>
            </a:r>
            <a:r>
              <a:rPr lang="hr-HR" sz="1400" i="1" dirty="0" smtClean="0"/>
              <a:t>w</a:t>
            </a:r>
            <a:r>
              <a:rPr lang="hr-HR" sz="1400" dirty="0" smtClean="0"/>
              <a:t>(Al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O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,</a:t>
            </a:r>
            <a:r>
              <a:rPr lang="hr-HR" sz="1400" b="1" dirty="0">
                <a:solidFill>
                  <a:srgbClr val="0070C0"/>
                </a:solidFill>
              </a:rPr>
              <a:t> </a:t>
            </a:r>
            <a:r>
              <a:rPr lang="hr-HR" sz="1400" b="1" dirty="0" smtClean="0">
                <a:solidFill>
                  <a:srgbClr val="0070C0"/>
                </a:solidFill>
              </a:rPr>
              <a:t>L</a:t>
            </a:r>
            <a:r>
              <a:rPr lang="hr-HR" sz="1400" dirty="0" smtClean="0">
                <a:solidFill>
                  <a:srgbClr val="FF0000"/>
                </a:solidFill>
              </a:rPr>
              <a:t>(P)</a:t>
            </a:r>
            <a:r>
              <a:rPr lang="hr-HR" sz="1400" dirty="0" smtClean="0"/>
              <a:t>)</a:t>
            </a:r>
          </a:p>
          <a:p>
            <a:r>
              <a:rPr lang="hr-HR" sz="1400" dirty="0" smtClean="0"/>
              <a:t>=5/32.7=15.29%</a:t>
            </a:r>
          </a:p>
          <a:p>
            <a:endParaRPr lang="hr-HR" sz="1400" dirty="0" smtClean="0"/>
          </a:p>
        </p:txBody>
      </p:sp>
    </p:spTree>
    <p:extLst>
      <p:ext uri="{BB962C8B-B14F-4D97-AF65-F5344CB8AC3E}">
        <p14:creationId xmlns:p14="http://schemas.microsoft.com/office/powerpoint/2010/main" val="389277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4" grpId="0"/>
      <p:bldP spid="4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hr-HR" sz="2800" dirty="0" smtClean="0"/>
              <a:t>Proračun mase </a:t>
            </a:r>
            <a:r>
              <a:rPr lang="hr-HR" sz="2800" dirty="0" err="1" smtClean="0"/>
              <a:t>CaO</a:t>
            </a:r>
            <a:r>
              <a:rPr lang="hr-HR" sz="2800" dirty="0" smtClean="0"/>
              <a:t> koja reagira s L(P) pri 1470 °C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/>
              <a:t>https://www.wolframalpha.com/input/?i=systems+of+equations+calculator&amp;assumption=%7B%22F%22%2C+%22SolveSystemOf2EquationsCalculator%22%2C+%22equation1%22%7D+-%3E%220.37735849+x+-+0.327+y++%3D+0%22&amp;assumption=%22FSelect%22+-%3E+%7B%7B%22SolveSystemOf2EquationsCalculator%22%7D%7D&amp;assumption=%7B%22F%22%2C+%22SolveSystemOf2EquationsCalculator%22%2C+%22equation2%22%7D+-%3E%22-0.2631625+x+-+0.074+y+%3D+-</a:t>
            </a:r>
            <a:r>
              <a:rPr lang="en-US" sz="1100" dirty="0" smtClean="0"/>
              <a:t>26.31625%22</a:t>
            </a:r>
            <a:endParaRPr lang="hr-HR" sz="1100" dirty="0" smtClean="0"/>
          </a:p>
          <a:p>
            <a:pPr marL="0" indent="0">
              <a:buNone/>
            </a:pPr>
            <a:endParaRPr lang="hr-HR" sz="1100" dirty="0"/>
          </a:p>
          <a:p>
            <a:pPr marL="0" indent="0">
              <a:buNone/>
            </a:pPr>
            <a:r>
              <a:rPr lang="hr-HR" sz="1600" b="1" dirty="0" smtClean="0"/>
              <a:t>PRETPOSTAVKA:</a:t>
            </a:r>
            <a:r>
              <a:rPr lang="hr-HR" sz="1600" dirty="0" smtClean="0"/>
              <a:t> x grama C3A i (100-x) grama C3S daju sastav točke „z”</a:t>
            </a:r>
          </a:p>
          <a:p>
            <a:pPr marL="0" indent="0">
              <a:buNone/>
            </a:pPr>
            <a:r>
              <a:rPr lang="hr-HR" sz="1600" dirty="0" smtClean="0"/>
              <a:t>Isti taj sastav moguće je postići reakcijom y grama </a:t>
            </a:r>
            <a:r>
              <a:rPr lang="hr-HR" sz="1600" dirty="0" err="1" smtClean="0"/>
              <a:t>taline</a:t>
            </a:r>
            <a:r>
              <a:rPr lang="hr-HR" sz="1600" dirty="0" smtClean="0"/>
              <a:t> L(P) i (100-y) grama  </a:t>
            </a:r>
            <a:r>
              <a:rPr lang="hr-HR" sz="1600" dirty="0" err="1" smtClean="0"/>
              <a:t>CaO</a:t>
            </a:r>
            <a:r>
              <a:rPr lang="hr-HR" sz="1600" dirty="0" smtClean="0"/>
              <a:t>(s) !</a:t>
            </a:r>
          </a:p>
          <a:p>
            <a:pPr marL="0" indent="0">
              <a:buNone/>
            </a:pPr>
            <a:r>
              <a:rPr lang="hr-HR" sz="1600" dirty="0" smtClean="0"/>
              <a:t>Slijedi:  x(C3A) + (100-x) (C3S) = y (L(P)) + (100-y) (</a:t>
            </a:r>
            <a:r>
              <a:rPr lang="hr-HR" sz="1600" dirty="0" err="1" smtClean="0"/>
              <a:t>CaO</a:t>
            </a:r>
            <a:r>
              <a:rPr lang="hr-HR" sz="1600" dirty="0" smtClean="0"/>
              <a:t>)</a:t>
            </a:r>
          </a:p>
          <a:p>
            <a:pPr marL="0" indent="0">
              <a:buNone/>
            </a:pPr>
            <a:r>
              <a:rPr lang="hr-HR" sz="1600" dirty="0" smtClean="0"/>
              <a:t>Bilanca Al2O3:</a:t>
            </a:r>
          </a:p>
          <a:p>
            <a:pPr marL="0" indent="0">
              <a:buNone/>
            </a:pPr>
            <a:r>
              <a:rPr lang="hr-HR" sz="1600" dirty="0" smtClean="0"/>
              <a:t> x*w(Al2O3, C3A) + (100-x)*w(Al2O3, C3S) = y*w(Al2O3, L(P)) + (100-y)*</a:t>
            </a:r>
            <a:r>
              <a:rPr lang="hr-HR" sz="1600" dirty="0"/>
              <a:t> w(Al2O3, </a:t>
            </a:r>
            <a:r>
              <a:rPr lang="hr-HR" sz="1600" dirty="0" err="1" smtClean="0"/>
              <a:t>CaO</a:t>
            </a:r>
            <a:r>
              <a:rPr lang="hr-HR" sz="1600" dirty="0" smtClean="0"/>
              <a:t>)</a:t>
            </a:r>
          </a:p>
          <a:p>
            <a:pPr marL="0" indent="0">
              <a:buNone/>
            </a:pPr>
            <a:r>
              <a:rPr lang="hr-HR" sz="1600" dirty="0" smtClean="0"/>
              <a:t> x*w(Al2O3</a:t>
            </a:r>
            <a:r>
              <a:rPr lang="hr-HR" sz="1600" dirty="0"/>
              <a:t>, C3A</a:t>
            </a:r>
            <a:r>
              <a:rPr lang="hr-HR" sz="1600" dirty="0" smtClean="0"/>
              <a:t>) +         0                               </a:t>
            </a:r>
            <a:r>
              <a:rPr lang="hr-HR" sz="1600" dirty="0"/>
              <a:t>= y*w(Al2O3, L(P)) </a:t>
            </a:r>
            <a:r>
              <a:rPr lang="hr-HR" sz="1600" dirty="0" smtClean="0"/>
              <a:t>+             0</a:t>
            </a:r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600" dirty="0" smtClean="0"/>
              <a:t>Bilanca SiO2:  x*w(SiO2, </a:t>
            </a:r>
            <a:r>
              <a:rPr lang="hr-HR" sz="1600" dirty="0"/>
              <a:t>C3A</a:t>
            </a:r>
            <a:r>
              <a:rPr lang="hr-HR" sz="1600" dirty="0" smtClean="0"/>
              <a:t>) + </a:t>
            </a:r>
            <a:r>
              <a:rPr lang="hr-HR" sz="1600" dirty="0"/>
              <a:t>(100-x)*</a:t>
            </a:r>
            <a:r>
              <a:rPr lang="hr-HR" sz="1600" dirty="0" smtClean="0"/>
              <a:t>w(SiO2, </a:t>
            </a:r>
            <a:r>
              <a:rPr lang="hr-HR" sz="1600" dirty="0"/>
              <a:t>C3S) </a:t>
            </a:r>
            <a:r>
              <a:rPr lang="hr-HR" sz="1600" dirty="0" smtClean="0"/>
              <a:t> =  y*w(SiO2, </a:t>
            </a:r>
            <a:r>
              <a:rPr lang="hr-HR" sz="1600" dirty="0"/>
              <a:t>L(P)) + (100-y)* </a:t>
            </a:r>
            <a:r>
              <a:rPr lang="hr-HR" sz="1600" dirty="0" smtClean="0"/>
              <a:t>w(SiO2, </a:t>
            </a:r>
            <a:r>
              <a:rPr lang="hr-HR" sz="1600" dirty="0" err="1"/>
              <a:t>CaO</a:t>
            </a:r>
            <a:r>
              <a:rPr lang="hr-HR" sz="1600" dirty="0"/>
              <a:t>)</a:t>
            </a:r>
          </a:p>
          <a:p>
            <a:pPr marL="0" indent="0">
              <a:buNone/>
            </a:pPr>
            <a:r>
              <a:rPr lang="hr-HR" sz="1600" dirty="0"/>
              <a:t>	</a:t>
            </a:r>
            <a:r>
              <a:rPr lang="hr-HR" sz="1600" dirty="0" smtClean="0"/>
              <a:t>      0                         + (100-x)*w(SiO2, C3S)  </a:t>
            </a:r>
            <a:r>
              <a:rPr lang="hr-HR" sz="1600" dirty="0"/>
              <a:t>= </a:t>
            </a:r>
            <a:r>
              <a:rPr lang="hr-HR" sz="1600" dirty="0" smtClean="0"/>
              <a:t>  y*w(SiO2, </a:t>
            </a:r>
            <a:r>
              <a:rPr lang="hr-HR" sz="1600" dirty="0"/>
              <a:t>L(P)) </a:t>
            </a:r>
            <a:r>
              <a:rPr lang="hr-HR" sz="1600" dirty="0" smtClean="0"/>
              <a:t>+           0</a:t>
            </a:r>
          </a:p>
          <a:p>
            <a:pPr marL="0" indent="0">
              <a:buNone/>
            </a:pPr>
            <a:r>
              <a:rPr lang="hr-HR" sz="1600" dirty="0" smtClean="0"/>
              <a:t>Slijedi:</a:t>
            </a:r>
          </a:p>
          <a:p>
            <a:pPr marL="0" indent="0">
              <a:buNone/>
            </a:pPr>
            <a:r>
              <a:rPr lang="hr-HR" sz="1600" dirty="0" smtClean="0"/>
              <a:t>	</a:t>
            </a:r>
            <a:r>
              <a:rPr lang="es-ES" sz="1600" dirty="0" smtClean="0"/>
              <a:t>0.37735849 </a:t>
            </a:r>
            <a:r>
              <a:rPr lang="es-ES" sz="1600" dirty="0"/>
              <a:t>x - 0.327 y  = </a:t>
            </a:r>
            <a:r>
              <a:rPr lang="es-ES" sz="1600" dirty="0" smtClean="0"/>
              <a:t>0</a:t>
            </a:r>
            <a:endParaRPr lang="hr-HR" sz="1600" dirty="0" smtClean="0"/>
          </a:p>
          <a:p>
            <a:pPr marL="0" indent="0">
              <a:buNone/>
            </a:pPr>
            <a:r>
              <a:rPr lang="hr-HR" sz="1600" dirty="0" smtClean="0"/>
              <a:t>	</a:t>
            </a:r>
            <a:r>
              <a:rPr lang="es-ES" sz="1600" dirty="0" smtClean="0"/>
              <a:t>0.2631625 x</a:t>
            </a:r>
            <a:r>
              <a:rPr lang="hr-HR" sz="1600" dirty="0" smtClean="0"/>
              <a:t> + </a:t>
            </a:r>
            <a:r>
              <a:rPr lang="es-ES" sz="1600" dirty="0" smtClean="0"/>
              <a:t>0.074 </a:t>
            </a:r>
            <a:r>
              <a:rPr lang="es-ES" sz="1600" dirty="0"/>
              <a:t>y = </a:t>
            </a:r>
            <a:r>
              <a:rPr lang="hr-HR" sz="1600" dirty="0" smtClean="0"/>
              <a:t>2</a:t>
            </a:r>
            <a:r>
              <a:rPr lang="es-ES" sz="1600" dirty="0" smtClean="0"/>
              <a:t>6.31625</a:t>
            </a:r>
            <a:endParaRPr lang="hr-HR" sz="1600" dirty="0" smtClean="0"/>
          </a:p>
          <a:p>
            <a:pPr marL="0" indent="0">
              <a:buNone/>
            </a:pPr>
            <a:r>
              <a:rPr lang="hr-HR" sz="1600" dirty="0" smtClean="0"/>
              <a:t>Rješenje:</a:t>
            </a:r>
          </a:p>
          <a:p>
            <a:pPr marL="0" indent="0">
              <a:buNone/>
            </a:pPr>
            <a:r>
              <a:rPr lang="hr-HR" sz="1600" b="1" dirty="0" smtClean="0"/>
              <a:t>	x == 75.5002 	 y == 87.1274</a:t>
            </a:r>
          </a:p>
          <a:p>
            <a:pPr marL="0" indent="0">
              <a:buNone/>
            </a:pPr>
            <a:r>
              <a:rPr lang="hr-HR" sz="1600" b="1" dirty="0" smtClean="0"/>
              <a:t>Znači, 12.8726 g </a:t>
            </a:r>
            <a:r>
              <a:rPr lang="hr-HR" sz="1600" b="1" dirty="0" err="1" smtClean="0"/>
              <a:t>CaO</a:t>
            </a:r>
            <a:r>
              <a:rPr lang="hr-HR" sz="1600" b="1" dirty="0" smtClean="0"/>
              <a:t>(s) reagira s 87.1274 g L(P)), dajući 75.5 g C3A i 24.5 g C3S.</a:t>
            </a:r>
          </a:p>
          <a:p>
            <a:pPr marL="0" indent="0">
              <a:buNone/>
            </a:pPr>
            <a:r>
              <a:rPr lang="hr-HR" sz="1600" b="1" dirty="0" smtClean="0"/>
              <a:t>15.29 g L(P) pri 1470°C reagira s 2.259 g </a:t>
            </a:r>
            <a:r>
              <a:rPr lang="hr-HR" sz="1600" b="1" dirty="0" err="1" smtClean="0"/>
              <a:t>CaO</a:t>
            </a:r>
            <a:r>
              <a:rPr lang="hr-HR" sz="1600" b="1" dirty="0" smtClean="0"/>
              <a:t>(s) dajući: 13.2495 g C3A i 4.2995 g C3S.</a:t>
            </a:r>
            <a:endParaRPr lang="hr-HR" sz="1600" b="1" dirty="0"/>
          </a:p>
        </p:txBody>
      </p:sp>
    </p:spTree>
    <p:extLst>
      <p:ext uri="{BB962C8B-B14F-4D97-AF65-F5344CB8AC3E}">
        <p14:creationId xmlns:p14="http://schemas.microsoft.com/office/powerpoint/2010/main" val="28364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Sastav S</a:t>
            </a:r>
            <a:r>
              <a:rPr lang="hr-HR" sz="2800" baseline="-25000" dirty="0" smtClean="0"/>
              <a:t>2</a:t>
            </a:r>
            <a:r>
              <a:rPr lang="hr-HR" sz="2800" dirty="0" smtClean="0"/>
              <a:t> pri 1470°C sastoji se od </a:t>
            </a:r>
            <a:r>
              <a:rPr lang="hr-HR" sz="2800" dirty="0">
                <a:solidFill>
                  <a:srgbClr val="0070C0"/>
                </a:solidFill>
              </a:rPr>
              <a:t>L</a:t>
            </a:r>
            <a:r>
              <a:rPr lang="hr-HR" sz="2800" dirty="0"/>
              <a:t>(</a:t>
            </a:r>
            <a:r>
              <a:rPr lang="hr-HR" sz="2800" dirty="0">
                <a:solidFill>
                  <a:srgbClr val="FF0000"/>
                </a:solidFill>
              </a:rPr>
              <a:t>P</a:t>
            </a:r>
            <a:r>
              <a:rPr lang="hr-HR" sz="2800" dirty="0" smtClean="0"/>
              <a:t>)+C</a:t>
            </a:r>
            <a:r>
              <a:rPr lang="hr-HR" sz="2800" baseline="-25000" dirty="0" smtClean="0"/>
              <a:t>3</a:t>
            </a:r>
            <a:r>
              <a:rPr lang="hr-HR" sz="2800" dirty="0" smtClean="0"/>
              <a:t>S(s)+</a:t>
            </a:r>
            <a:r>
              <a:rPr lang="hr-HR" sz="2800" dirty="0" err="1" smtClean="0"/>
              <a:t>CaO</a:t>
            </a:r>
            <a:r>
              <a:rPr lang="hr-HR" sz="2800" dirty="0" smtClean="0"/>
              <a:t>(s)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600" dirty="0" smtClean="0"/>
              <a:t>S</a:t>
            </a:r>
            <a:r>
              <a:rPr lang="hr-HR" sz="2600" baseline="-25000" dirty="0" smtClean="0"/>
              <a:t>2</a:t>
            </a:r>
            <a:r>
              <a:rPr lang="hr-HR" sz="2600" dirty="0" smtClean="0"/>
              <a:t>=81%</a:t>
            </a:r>
            <a:r>
              <a:rPr lang="hr-HR" sz="2600" dirty="0" err="1" smtClean="0"/>
              <a:t>CaO</a:t>
            </a:r>
            <a:r>
              <a:rPr lang="hr-HR" sz="2600" dirty="0" smtClean="0"/>
              <a:t>, 5%Al</a:t>
            </a:r>
            <a:r>
              <a:rPr lang="hr-HR" sz="2600" baseline="-25000" dirty="0" smtClean="0"/>
              <a:t>2</a:t>
            </a:r>
            <a:r>
              <a:rPr lang="hr-HR" sz="2600" dirty="0" smtClean="0"/>
              <a:t>O</a:t>
            </a:r>
            <a:r>
              <a:rPr lang="hr-HR" sz="2600" baseline="-25000" dirty="0" smtClean="0"/>
              <a:t>3</a:t>
            </a:r>
            <a:r>
              <a:rPr lang="hr-HR" sz="2600" dirty="0" smtClean="0"/>
              <a:t>,  14%SiO</a:t>
            </a:r>
            <a:r>
              <a:rPr lang="hr-HR" sz="2600" baseline="-25000" dirty="0" smtClean="0"/>
              <a:t>2</a:t>
            </a:r>
            <a:endParaRPr lang="hr-HR" sz="2600" dirty="0" smtClean="0"/>
          </a:p>
          <a:p>
            <a:pPr marL="0" indent="0">
              <a:buNone/>
            </a:pPr>
            <a:r>
              <a:rPr lang="hr-HR" sz="2600" dirty="0" smtClean="0"/>
              <a:t>L(P)=</a:t>
            </a:r>
            <a:r>
              <a:rPr lang="hr-HR" sz="2600" b="1" dirty="0" smtClean="0">
                <a:solidFill>
                  <a:srgbClr val="FF0000"/>
                </a:solidFill>
              </a:rPr>
              <a:t>59.9</a:t>
            </a:r>
            <a:r>
              <a:rPr lang="hr-HR" sz="2600" b="1" dirty="0">
                <a:solidFill>
                  <a:srgbClr val="FF0000"/>
                </a:solidFill>
              </a:rPr>
              <a:t>% </a:t>
            </a:r>
            <a:r>
              <a:rPr lang="hr-HR" sz="2600" b="1" dirty="0" err="1" smtClean="0">
                <a:solidFill>
                  <a:srgbClr val="FF0000"/>
                </a:solidFill>
              </a:rPr>
              <a:t>CaO</a:t>
            </a:r>
            <a:r>
              <a:rPr lang="hr-HR" sz="2600" b="1" dirty="0" smtClean="0">
                <a:solidFill>
                  <a:srgbClr val="FF0000"/>
                </a:solidFill>
              </a:rPr>
              <a:t>, 32.7</a:t>
            </a:r>
            <a:r>
              <a:rPr lang="hr-HR" sz="2600" b="1" dirty="0">
                <a:solidFill>
                  <a:srgbClr val="FF0000"/>
                </a:solidFill>
              </a:rPr>
              <a:t>% </a:t>
            </a:r>
            <a:r>
              <a:rPr lang="hr-HR" sz="2600" b="1" dirty="0" smtClean="0">
                <a:solidFill>
                  <a:srgbClr val="FF0000"/>
                </a:solidFill>
              </a:rPr>
              <a:t>Al</a:t>
            </a:r>
            <a:r>
              <a:rPr lang="hr-HR" sz="2600" b="1" baseline="-25000" dirty="0" smtClean="0">
                <a:solidFill>
                  <a:srgbClr val="FF0000"/>
                </a:solidFill>
              </a:rPr>
              <a:t>2</a:t>
            </a:r>
            <a:r>
              <a:rPr lang="hr-HR" sz="2600" b="1" dirty="0" smtClean="0">
                <a:solidFill>
                  <a:srgbClr val="FF0000"/>
                </a:solidFill>
              </a:rPr>
              <a:t>O</a:t>
            </a:r>
            <a:r>
              <a:rPr lang="hr-HR" sz="2600" b="1" baseline="-25000" dirty="0" smtClean="0">
                <a:solidFill>
                  <a:srgbClr val="FF0000"/>
                </a:solidFill>
              </a:rPr>
              <a:t>3</a:t>
            </a:r>
            <a:r>
              <a:rPr lang="hr-HR" sz="2600" b="1" dirty="0" smtClean="0">
                <a:solidFill>
                  <a:srgbClr val="FF0000"/>
                </a:solidFill>
              </a:rPr>
              <a:t>, 7.4</a:t>
            </a:r>
            <a:r>
              <a:rPr lang="hr-HR" sz="2600" b="1" dirty="0">
                <a:solidFill>
                  <a:srgbClr val="FF0000"/>
                </a:solidFill>
              </a:rPr>
              <a:t>% </a:t>
            </a:r>
            <a:r>
              <a:rPr lang="hr-HR" sz="2600" b="1" dirty="0" smtClean="0">
                <a:solidFill>
                  <a:srgbClr val="FF0000"/>
                </a:solidFill>
              </a:rPr>
              <a:t>SiO</a:t>
            </a:r>
            <a:r>
              <a:rPr lang="hr-HR" sz="2600" b="1" baseline="-25000" dirty="0" smtClean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hr-HR" sz="800" b="1" dirty="0">
                <a:solidFill>
                  <a:srgbClr val="FF0000"/>
                </a:solidFill>
              </a:rPr>
              <a:t>https://www.wolframalpha.com/input/?i=systems+of+equations+calculator&amp;assumption=%7B%22F%22%2C+%22SolveSystemOf3EquationsCalculator%22%2C+%22equation1%22%7D+-%3E%220.599+x+%2B+0.7368375+y+%2B+1+z+%3D+81%22&amp;assumption=%22FSelect%22+-%3E+%7B%7B%22SolveSystemOf3EquationsCalculator%22%7D%7D&amp;assumption=%7B%22F%22%2C+%22SolveSystemOf3EquationsCalculator%22%2C+%22equation2%22%7D+-%3E%220.327+x++++++++++++++++++++++++++++++++++%3D+5%22&amp;assumption=%7B%22F%22%2C+%22SolveSystemOf3EquationsCalculator%22%2C+%22equation3%22%7D+-%3E%220.074+x+%2B+0.2631625+y++++++++++%3D+14%22</a:t>
            </a:r>
            <a:endParaRPr lang="hr-HR" sz="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600" b="1" dirty="0" smtClean="0">
                <a:solidFill>
                  <a:srgbClr val="FF0000"/>
                </a:solidFill>
              </a:rPr>
              <a:t>Rješenje (link </a:t>
            </a:r>
            <a:r>
              <a:rPr lang="hr-HR" sz="2600" b="1" dirty="0" smtClean="0">
                <a:solidFill>
                  <a:srgbClr val="FF0000"/>
                </a:solidFill>
                <a:sym typeface="Symbol"/>
              </a:rPr>
              <a:t> </a:t>
            </a:r>
            <a:r>
              <a:rPr lang="hr-HR" sz="2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)</a:t>
            </a:r>
            <a:r>
              <a:rPr lang="hr-HR" sz="26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hr-HR" sz="2600" b="1" dirty="0" smtClean="0">
                <a:solidFill>
                  <a:srgbClr val="FF0000"/>
                </a:solidFill>
              </a:rPr>
              <a:t>L(P)</a:t>
            </a:r>
            <a:r>
              <a:rPr lang="en-US" sz="2600" b="1" dirty="0" smtClean="0">
                <a:solidFill>
                  <a:srgbClr val="FF0000"/>
                </a:solidFill>
              </a:rPr>
              <a:t>≈15.291</a:t>
            </a:r>
            <a:r>
              <a:rPr lang="hr-HR" sz="2600" b="1" dirty="0" smtClean="0">
                <a:solidFill>
                  <a:srgbClr val="FF0000"/>
                </a:solidFill>
              </a:rPr>
              <a:t> g, C3S</a:t>
            </a:r>
            <a:r>
              <a:rPr lang="en-US" sz="2600" b="1" dirty="0" smtClean="0">
                <a:solidFill>
                  <a:srgbClr val="FF0000"/>
                </a:solidFill>
              </a:rPr>
              <a:t>≈</a:t>
            </a:r>
            <a:r>
              <a:rPr lang="en-US" sz="2600" b="1" dirty="0">
                <a:solidFill>
                  <a:srgbClr val="FF0000"/>
                </a:solidFill>
              </a:rPr>
              <a:t>48.899 </a:t>
            </a:r>
            <a:r>
              <a:rPr lang="hr-HR" sz="2600" b="1" dirty="0" smtClean="0">
                <a:solidFill>
                  <a:srgbClr val="FF0000"/>
                </a:solidFill>
              </a:rPr>
              <a:t>g, </a:t>
            </a:r>
            <a:r>
              <a:rPr lang="hr-HR" sz="2600" b="1" dirty="0" err="1" smtClean="0">
                <a:solidFill>
                  <a:srgbClr val="FF0000"/>
                </a:solidFill>
              </a:rPr>
              <a:t>CaO</a:t>
            </a:r>
            <a:r>
              <a:rPr lang="en-US" sz="2600" b="1" dirty="0" smtClean="0">
                <a:solidFill>
                  <a:srgbClr val="FF0000"/>
                </a:solidFill>
              </a:rPr>
              <a:t>≈35.810</a:t>
            </a:r>
            <a:r>
              <a:rPr lang="hr-HR" sz="2600" b="1" dirty="0" smtClean="0">
                <a:solidFill>
                  <a:srgbClr val="FF0000"/>
                </a:solidFill>
              </a:rPr>
              <a:t> g</a:t>
            </a:r>
          </a:p>
          <a:p>
            <a:pPr marL="0" indent="0">
              <a:buNone/>
            </a:pPr>
            <a:r>
              <a:rPr lang="hr-HR" sz="2600" b="1" dirty="0"/>
              <a:t>15.29 g L(P) pri 1470°C reagira s 2.259 g </a:t>
            </a:r>
            <a:r>
              <a:rPr lang="hr-HR" sz="2600" b="1" dirty="0" err="1"/>
              <a:t>CaO</a:t>
            </a:r>
            <a:r>
              <a:rPr lang="hr-HR" sz="2600" b="1" dirty="0"/>
              <a:t>(s) dajući: 13.2495 g </a:t>
            </a:r>
            <a:r>
              <a:rPr lang="hr-HR" sz="2600" b="1" dirty="0" smtClean="0"/>
              <a:t>C</a:t>
            </a:r>
            <a:r>
              <a:rPr lang="hr-HR" sz="2600" b="1" baseline="-25000" dirty="0" smtClean="0"/>
              <a:t>3</a:t>
            </a:r>
            <a:r>
              <a:rPr lang="hr-HR" sz="2600" b="1" dirty="0" smtClean="0"/>
              <a:t>A </a:t>
            </a:r>
            <a:r>
              <a:rPr lang="hr-HR" sz="2600" b="1" dirty="0"/>
              <a:t>i 4.2995 g </a:t>
            </a:r>
            <a:r>
              <a:rPr lang="hr-HR" sz="2600" b="1" dirty="0" smtClean="0"/>
              <a:t>C</a:t>
            </a:r>
            <a:r>
              <a:rPr lang="hr-HR" sz="2600" b="1" baseline="-25000" dirty="0" smtClean="0"/>
              <a:t>3</a:t>
            </a:r>
            <a:r>
              <a:rPr lang="hr-HR" sz="2600" b="1" dirty="0" smtClean="0"/>
              <a:t>S</a:t>
            </a:r>
            <a:r>
              <a:rPr lang="hr-HR" sz="2600" b="1" dirty="0"/>
              <a:t>.</a:t>
            </a:r>
          </a:p>
          <a:p>
            <a:r>
              <a:rPr lang="hr-HR" sz="2600" dirty="0" smtClean="0"/>
              <a:t>Ravnotežni </a:t>
            </a:r>
            <a:r>
              <a:rPr lang="hr-HR" sz="2600" dirty="0"/>
              <a:t>sastav:</a:t>
            </a:r>
          </a:p>
          <a:p>
            <a:r>
              <a:rPr lang="hr-HR" sz="2600" dirty="0"/>
              <a:t>C</a:t>
            </a:r>
            <a:r>
              <a:rPr lang="hr-HR" sz="2600" baseline="-25000" dirty="0"/>
              <a:t>3</a:t>
            </a:r>
            <a:r>
              <a:rPr lang="hr-HR" sz="2600" dirty="0"/>
              <a:t>A = 13.25%, C</a:t>
            </a:r>
            <a:r>
              <a:rPr lang="hr-HR" sz="2600" baseline="-25000" dirty="0"/>
              <a:t>3</a:t>
            </a:r>
            <a:r>
              <a:rPr lang="hr-HR" sz="2600" dirty="0"/>
              <a:t>S =53.20%, </a:t>
            </a:r>
            <a:r>
              <a:rPr lang="hr-HR" sz="2600" dirty="0" err="1"/>
              <a:t>CaO</a:t>
            </a:r>
            <a:r>
              <a:rPr lang="hr-HR" sz="2600" dirty="0"/>
              <a:t>=33.55%</a:t>
            </a:r>
          </a:p>
          <a:p>
            <a:pPr marL="0" indent="0">
              <a:buNone/>
            </a:pPr>
            <a:endParaRPr lang="hr-H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95000" cy="687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</p:pic>
      <p:cxnSp>
        <p:nvCxnSpPr>
          <p:cNvPr id="6" name="Straight Connector 5"/>
          <p:cNvCxnSpPr>
            <a:cxnSpLocks noChangeAspect="1"/>
          </p:cNvCxnSpPr>
          <p:nvPr/>
        </p:nvCxnSpPr>
        <p:spPr>
          <a:xfrm flipV="1">
            <a:off x="525993" y="5218658"/>
            <a:ext cx="5193373" cy="934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86685" y="508699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°  P 1470°C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0253" y="687600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1</a:t>
            </a:r>
            <a:r>
              <a:rPr lang="hr-HR" dirty="0" smtClean="0">
                <a:solidFill>
                  <a:srgbClr val="FF0000"/>
                </a:solidFill>
              </a:rPr>
              <a:t> 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6804" y="4271229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 °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77" y="44624"/>
            <a:ext cx="223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solidFill>
                  <a:schemeClr val="bg2">
                    <a:lumMod val="90000"/>
                  </a:schemeClr>
                </a:solidFill>
              </a:rPr>
              <a:t>S</a:t>
            </a:r>
            <a:r>
              <a:rPr lang="hr-HR" sz="1400" baseline="-25000" dirty="0" smtClean="0">
                <a:solidFill>
                  <a:schemeClr val="bg2">
                    <a:lumMod val="90000"/>
                  </a:schemeClr>
                </a:solidFill>
              </a:rPr>
              <a:t>1</a:t>
            </a:r>
            <a:r>
              <a:rPr lang="hr-HR" sz="1400" dirty="0" smtClean="0">
                <a:solidFill>
                  <a:schemeClr val="bg2">
                    <a:lumMod val="90000"/>
                  </a:schemeClr>
                </a:solidFill>
              </a:rPr>
              <a:t> 3%SiO</a:t>
            </a:r>
            <a:r>
              <a:rPr lang="hr-HR" sz="1400" baseline="-25000" dirty="0" smtClean="0">
                <a:solidFill>
                  <a:schemeClr val="bg2">
                    <a:lumMod val="90000"/>
                  </a:schemeClr>
                </a:solidFill>
              </a:rPr>
              <a:t>2</a:t>
            </a:r>
            <a:r>
              <a:rPr lang="hr-HR" sz="1400" dirty="0" smtClean="0">
                <a:solidFill>
                  <a:schemeClr val="bg2">
                    <a:lumMod val="90000"/>
                  </a:schemeClr>
                </a:solidFill>
              </a:rPr>
              <a:t>, 25%Al</a:t>
            </a:r>
            <a:r>
              <a:rPr lang="hr-HR" sz="1400" baseline="-25000" dirty="0" smtClean="0">
                <a:solidFill>
                  <a:schemeClr val="bg2">
                    <a:lumMod val="90000"/>
                  </a:schemeClr>
                </a:solidFill>
              </a:rPr>
              <a:t>2</a:t>
            </a:r>
            <a:r>
              <a:rPr lang="hr-HR" sz="1400" dirty="0" smtClean="0">
                <a:solidFill>
                  <a:schemeClr val="bg2">
                    <a:lumMod val="90000"/>
                  </a:schemeClr>
                </a:solidFill>
              </a:rPr>
              <a:t>O</a:t>
            </a:r>
            <a:r>
              <a:rPr lang="hr-HR" sz="1400" baseline="-25000" dirty="0" smtClean="0">
                <a:solidFill>
                  <a:schemeClr val="bg2">
                    <a:lumMod val="90000"/>
                  </a:schemeClr>
                </a:solidFill>
              </a:rPr>
              <a:t>3</a:t>
            </a:r>
            <a:r>
              <a:rPr lang="hr-HR" sz="1400" dirty="0" smtClean="0">
                <a:solidFill>
                  <a:schemeClr val="bg2">
                    <a:lumMod val="90000"/>
                  </a:schemeClr>
                </a:solidFill>
              </a:rPr>
              <a:t> 1990°C</a:t>
            </a:r>
            <a:endParaRPr lang="hr-HR" sz="1400" baseline="-25000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hr-HR" sz="1400" dirty="0" smtClean="0"/>
              <a:t>S</a:t>
            </a:r>
            <a:r>
              <a:rPr lang="hr-HR" sz="1400" baseline="-25000" dirty="0"/>
              <a:t>2</a:t>
            </a:r>
            <a:r>
              <a:rPr lang="hr-HR" sz="1400" dirty="0" smtClean="0"/>
              <a:t> 14%SiO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, 5%Al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O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 2300°C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5496" y="620688"/>
            <a:ext cx="24481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S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 </a:t>
            </a:r>
            <a:r>
              <a:rPr lang="hr-HR" sz="1400" i="1" dirty="0" smtClean="0"/>
              <a:t>T</a:t>
            </a:r>
            <a:r>
              <a:rPr lang="hr-HR" sz="1400" dirty="0" smtClean="0"/>
              <a:t> &gt; 2300°C </a:t>
            </a:r>
            <a:r>
              <a:rPr lang="hr-HR" sz="1400" dirty="0" err="1" smtClean="0"/>
              <a:t>liquid</a:t>
            </a:r>
            <a:r>
              <a:rPr lang="hr-HR" sz="1400" dirty="0" smtClean="0"/>
              <a:t>, </a:t>
            </a:r>
            <a:r>
              <a:rPr lang="hr-HR" sz="1400" b="1" dirty="0" smtClean="0">
                <a:solidFill>
                  <a:srgbClr val="0070C0"/>
                </a:solidFill>
              </a:rPr>
              <a:t>L</a:t>
            </a:r>
            <a:r>
              <a:rPr lang="hr-HR" sz="1400" dirty="0" smtClean="0"/>
              <a:t> (</a:t>
            </a:r>
            <a:r>
              <a:rPr lang="hr-HR" sz="1400" dirty="0" err="1" smtClean="0"/>
              <a:t>talina</a:t>
            </a:r>
            <a:r>
              <a:rPr lang="hr-HR" sz="1400" dirty="0" smtClean="0"/>
              <a:t>)</a:t>
            </a:r>
          </a:p>
          <a:p>
            <a:r>
              <a:rPr lang="hr-HR" sz="1400" i="1" dirty="0" smtClean="0"/>
              <a:t>T</a:t>
            </a:r>
            <a:r>
              <a:rPr lang="hr-HR" sz="1400" dirty="0" smtClean="0"/>
              <a:t> &lt; 2300°C </a:t>
            </a:r>
            <a:r>
              <a:rPr lang="hr-HR" sz="1400" b="1" dirty="0" smtClean="0">
                <a:solidFill>
                  <a:srgbClr val="0070C0"/>
                </a:solidFill>
              </a:rPr>
              <a:t>L </a:t>
            </a:r>
            <a:r>
              <a:rPr lang="hr-HR" sz="1400" dirty="0" smtClean="0"/>
              <a:t>+ </a:t>
            </a:r>
            <a:r>
              <a:rPr lang="hr-HR" sz="1400" dirty="0" err="1" smtClean="0"/>
              <a:t>CaO</a:t>
            </a:r>
            <a:r>
              <a:rPr lang="hr-HR" sz="1400" dirty="0" smtClean="0"/>
              <a:t>(s)</a:t>
            </a:r>
          </a:p>
          <a:p>
            <a:r>
              <a:rPr lang="hr-HR" sz="1400" i="1" dirty="0" smtClean="0"/>
              <a:t>T</a:t>
            </a:r>
            <a:r>
              <a:rPr lang="hr-HR" sz="1400" dirty="0" smtClean="0"/>
              <a:t> &lt; 1985°C </a:t>
            </a:r>
            <a:r>
              <a:rPr lang="hr-HR" sz="1400" b="1" dirty="0" smtClean="0">
                <a:solidFill>
                  <a:srgbClr val="0070C0"/>
                </a:solidFill>
              </a:rPr>
              <a:t>L </a:t>
            </a:r>
            <a:r>
              <a:rPr lang="hr-HR" sz="1400" dirty="0" smtClean="0"/>
              <a:t>+ </a:t>
            </a:r>
            <a:r>
              <a:rPr lang="hr-HR" sz="1400" dirty="0" err="1" smtClean="0"/>
              <a:t>CaO</a:t>
            </a:r>
            <a:r>
              <a:rPr lang="hr-HR" sz="1400" dirty="0" smtClean="0"/>
              <a:t>(s) + C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S(s)</a:t>
            </a:r>
          </a:p>
          <a:p>
            <a:r>
              <a:rPr lang="hr-HR" sz="1400" dirty="0" smtClean="0"/>
              <a:t>T=1470°C </a:t>
            </a:r>
            <a:r>
              <a:rPr lang="hr-HR" sz="1400" b="1" dirty="0" smtClean="0">
                <a:solidFill>
                  <a:srgbClr val="0070C0"/>
                </a:solidFill>
              </a:rPr>
              <a:t>L(P) </a:t>
            </a:r>
            <a:r>
              <a:rPr lang="hr-HR" sz="1400" dirty="0" smtClean="0">
                <a:solidFill>
                  <a:srgbClr val="0070C0"/>
                </a:solidFill>
              </a:rPr>
              <a:t>+ </a:t>
            </a:r>
            <a:r>
              <a:rPr lang="hr-HR" sz="1400" dirty="0" err="1" smtClean="0"/>
              <a:t>CaO</a:t>
            </a:r>
            <a:r>
              <a:rPr lang="hr-HR" sz="1400" dirty="0" smtClean="0"/>
              <a:t>(s) + C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S(s)</a:t>
            </a:r>
            <a:endParaRPr lang="en-US" sz="1400" dirty="0"/>
          </a:p>
        </p:txBody>
      </p:sp>
      <p:cxnSp>
        <p:nvCxnSpPr>
          <p:cNvPr id="39" name="Straight Connector 38"/>
          <p:cNvCxnSpPr>
            <a:cxnSpLocks noChangeAspect="1"/>
          </p:cNvCxnSpPr>
          <p:nvPr/>
        </p:nvCxnSpPr>
        <p:spPr>
          <a:xfrm flipV="1">
            <a:off x="537431" y="2832414"/>
            <a:ext cx="1888048" cy="333289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 noChangeAspect="1"/>
          </p:cNvCxnSpPr>
          <p:nvPr/>
        </p:nvCxnSpPr>
        <p:spPr>
          <a:xfrm>
            <a:off x="2416836" y="2855579"/>
            <a:ext cx="3307292" cy="236836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39550" y="5224120"/>
            <a:ext cx="5184578" cy="92848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068311" y="2861929"/>
            <a:ext cx="345917" cy="3021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496" y="1484784"/>
            <a:ext cx="2149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primijenimo pravilo poluge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1947962" y="574595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° A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-45124" y="1753652"/>
            <a:ext cx="294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i="1" dirty="0" smtClean="0"/>
              <a:t>w</a:t>
            </a:r>
            <a:r>
              <a:rPr lang="hr-HR" sz="1400" dirty="0" smtClean="0"/>
              <a:t>(C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S)=(A…</a:t>
            </a:r>
            <a:r>
              <a:rPr lang="hr-HR" sz="1400" dirty="0" smtClean="0">
                <a:solidFill>
                  <a:srgbClr val="FF0000"/>
                </a:solidFill>
              </a:rPr>
              <a:t>S</a:t>
            </a:r>
            <a:r>
              <a:rPr lang="hr-HR" sz="1400" baseline="-25000" dirty="0" smtClean="0">
                <a:solidFill>
                  <a:srgbClr val="FF0000"/>
                </a:solidFill>
              </a:rPr>
              <a:t>2</a:t>
            </a:r>
            <a:r>
              <a:rPr lang="hr-HR" sz="1400" dirty="0" smtClean="0"/>
              <a:t>)/(A…</a:t>
            </a:r>
            <a:r>
              <a:rPr lang="hr-HR" sz="1400" dirty="0" smtClean="0">
                <a:solidFill>
                  <a:srgbClr val="FF0000"/>
                </a:solidFill>
              </a:rPr>
              <a:t>3CaO.SiO</a:t>
            </a:r>
            <a:r>
              <a:rPr lang="hr-HR" sz="1400" baseline="-25000" dirty="0" smtClean="0">
                <a:solidFill>
                  <a:srgbClr val="FF0000"/>
                </a:solidFill>
              </a:rPr>
              <a:t>2</a:t>
            </a:r>
            <a:r>
              <a:rPr lang="hr-HR" sz="1400" dirty="0" smtClean="0"/>
              <a:t>)</a:t>
            </a:r>
          </a:p>
          <a:p>
            <a:r>
              <a:rPr lang="hr-HR" sz="1400" i="1" dirty="0" smtClean="0"/>
              <a:t>w</a:t>
            </a:r>
            <a:r>
              <a:rPr lang="hr-HR" sz="1400" dirty="0" smtClean="0"/>
              <a:t>(</a:t>
            </a:r>
            <a:r>
              <a:rPr lang="hr-HR" sz="1400" b="1" dirty="0" smtClean="0">
                <a:solidFill>
                  <a:srgbClr val="0070C0"/>
                </a:solidFill>
              </a:rPr>
              <a:t>L</a:t>
            </a:r>
            <a:r>
              <a:rPr lang="hr-HR" sz="1400" dirty="0" smtClean="0"/>
              <a:t>(</a:t>
            </a:r>
            <a:r>
              <a:rPr lang="hr-HR" sz="1400" dirty="0" smtClean="0">
                <a:solidFill>
                  <a:srgbClr val="FF0000"/>
                </a:solidFill>
              </a:rPr>
              <a:t>P</a:t>
            </a:r>
            <a:r>
              <a:rPr lang="hr-HR" sz="1400" dirty="0" smtClean="0"/>
              <a:t>))=(1-</a:t>
            </a:r>
            <a:r>
              <a:rPr lang="hr-HR" sz="1400" i="1" dirty="0" smtClean="0"/>
              <a:t>w</a:t>
            </a:r>
            <a:r>
              <a:rPr lang="hr-HR" sz="1400" dirty="0" smtClean="0"/>
              <a:t>(C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S))*(</a:t>
            </a:r>
            <a:r>
              <a:rPr lang="hr-HR" sz="1400" dirty="0" err="1" smtClean="0">
                <a:solidFill>
                  <a:srgbClr val="FF0000"/>
                </a:solidFill>
              </a:rPr>
              <a:t>CaO</a:t>
            </a:r>
            <a:r>
              <a:rPr lang="hr-HR" sz="1400" dirty="0" smtClean="0"/>
              <a:t>…A)/(</a:t>
            </a:r>
            <a:r>
              <a:rPr lang="hr-HR" sz="1400" dirty="0" err="1" smtClean="0">
                <a:solidFill>
                  <a:srgbClr val="FF0000"/>
                </a:solidFill>
              </a:rPr>
              <a:t>CaO</a:t>
            </a:r>
            <a:r>
              <a:rPr lang="hr-HR" sz="1400" dirty="0" smtClean="0">
                <a:solidFill>
                  <a:srgbClr val="FF0000"/>
                </a:solidFill>
              </a:rPr>
              <a:t>…P</a:t>
            </a:r>
            <a:r>
              <a:rPr lang="hr-HR" sz="1400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040" y="522158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°z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94091" y="5229200"/>
            <a:ext cx="614797" cy="10800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14228" y="2855579"/>
            <a:ext cx="285564" cy="2890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30161" y="2832414"/>
            <a:ext cx="701678" cy="2855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16836" y="2832414"/>
            <a:ext cx="1520214" cy="2758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97124" y="2832414"/>
            <a:ext cx="2174876" cy="2573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97124" y="2832414"/>
            <a:ext cx="2534916" cy="2573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58219" y="490306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>
                <a:solidFill>
                  <a:srgbClr val="FF0000"/>
                </a:solidFill>
              </a:rPr>
              <a:t> 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06416" y="427937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4</a:t>
            </a:r>
            <a:r>
              <a:rPr lang="hr-HR" dirty="0" smtClean="0">
                <a:solidFill>
                  <a:srgbClr val="FF0000"/>
                </a:solidFill>
              </a:rPr>
              <a:t>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94323" y="477810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5</a:t>
            </a:r>
            <a:r>
              <a:rPr lang="hr-HR" dirty="0" smtClean="0">
                <a:solidFill>
                  <a:srgbClr val="FF0000"/>
                </a:solidFill>
              </a:rPr>
              <a:t> 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81078" y="5013176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6</a:t>
            </a:r>
            <a:r>
              <a:rPr lang="hr-HR" dirty="0" smtClean="0">
                <a:solidFill>
                  <a:srgbClr val="FF0000"/>
                </a:solidFill>
              </a:rPr>
              <a:t> 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48311" y="4639419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7</a:t>
            </a:r>
            <a:r>
              <a:rPr lang="hr-HR" dirty="0" smtClean="0">
                <a:solidFill>
                  <a:srgbClr val="FF0000"/>
                </a:solidFill>
              </a:rPr>
              <a:t> 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13237" y="4298429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8</a:t>
            </a:r>
            <a:r>
              <a:rPr lang="hr-HR" dirty="0" smtClean="0">
                <a:solidFill>
                  <a:srgbClr val="FF0000"/>
                </a:solidFill>
              </a:rPr>
              <a:t> 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11414" y="5354632"/>
            <a:ext cx="10759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rgbClr val="FF0000"/>
                </a:solidFill>
              </a:rPr>
              <a:t>32.7% Al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2</a:t>
            </a:r>
            <a:r>
              <a:rPr lang="hr-HR" sz="1400" b="1" dirty="0" smtClean="0">
                <a:solidFill>
                  <a:srgbClr val="FF0000"/>
                </a:solidFill>
              </a:rPr>
              <a:t>O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hr-HR" sz="1400" b="1" dirty="0" smtClean="0">
                <a:solidFill>
                  <a:srgbClr val="FF0000"/>
                </a:solidFill>
              </a:rPr>
              <a:t>7.4% SiO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hr-HR" sz="1400" b="1" dirty="0" smtClean="0">
                <a:solidFill>
                  <a:srgbClr val="FF0000"/>
                </a:solidFill>
              </a:rPr>
              <a:t>59.9% </a:t>
            </a:r>
            <a:r>
              <a:rPr lang="hr-HR" sz="1400" b="1" dirty="0" err="1" smtClean="0">
                <a:solidFill>
                  <a:srgbClr val="FF0000"/>
                </a:solidFill>
              </a:rPr>
              <a:t>CaO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8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4" grpId="0"/>
      <p:bldP spid="4" grpId="0"/>
      <p:bldP spid="30" grpId="0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95000" cy="687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</p:pic>
      <p:cxnSp>
        <p:nvCxnSpPr>
          <p:cNvPr id="6" name="Straight Connector 5"/>
          <p:cNvCxnSpPr>
            <a:cxnSpLocks noChangeAspect="1"/>
          </p:cNvCxnSpPr>
          <p:nvPr/>
        </p:nvCxnSpPr>
        <p:spPr>
          <a:xfrm flipV="1">
            <a:off x="525993" y="5218658"/>
            <a:ext cx="5193373" cy="934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86685" y="508699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°  P 1470°C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6804" y="4271229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2</a:t>
            </a:r>
            <a:r>
              <a:rPr lang="hr-HR" dirty="0" smtClean="0">
                <a:solidFill>
                  <a:srgbClr val="FF0000"/>
                </a:solidFill>
              </a:rPr>
              <a:t> °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77" y="44624"/>
            <a:ext cx="2234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S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 14%SiO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, 5%Al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O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 2300°C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5496" y="314653"/>
            <a:ext cx="24481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S</a:t>
            </a:r>
            <a:r>
              <a:rPr lang="hr-HR" sz="1400" baseline="-25000" dirty="0" smtClean="0"/>
              <a:t>2</a:t>
            </a:r>
            <a:r>
              <a:rPr lang="hr-HR" sz="1400" dirty="0" smtClean="0"/>
              <a:t> </a:t>
            </a:r>
            <a:r>
              <a:rPr lang="hr-HR" sz="1400" i="1" dirty="0" smtClean="0"/>
              <a:t>T</a:t>
            </a:r>
            <a:r>
              <a:rPr lang="hr-HR" sz="1400" dirty="0" smtClean="0"/>
              <a:t> &gt; 2300°C </a:t>
            </a:r>
            <a:r>
              <a:rPr lang="hr-HR" sz="1400" dirty="0" err="1" smtClean="0"/>
              <a:t>liquid</a:t>
            </a:r>
            <a:r>
              <a:rPr lang="hr-HR" sz="1400" dirty="0" smtClean="0"/>
              <a:t>, </a:t>
            </a:r>
            <a:r>
              <a:rPr lang="hr-HR" sz="1400" b="1" dirty="0" smtClean="0">
                <a:solidFill>
                  <a:srgbClr val="0070C0"/>
                </a:solidFill>
              </a:rPr>
              <a:t>L</a:t>
            </a:r>
            <a:r>
              <a:rPr lang="hr-HR" sz="1400" dirty="0" smtClean="0"/>
              <a:t> (</a:t>
            </a:r>
            <a:r>
              <a:rPr lang="hr-HR" sz="1400" dirty="0" err="1" smtClean="0"/>
              <a:t>talina</a:t>
            </a:r>
            <a:r>
              <a:rPr lang="hr-HR" sz="1400" dirty="0" smtClean="0"/>
              <a:t>)</a:t>
            </a:r>
          </a:p>
          <a:p>
            <a:r>
              <a:rPr lang="hr-HR" sz="1400" i="1" dirty="0" smtClean="0"/>
              <a:t>T</a:t>
            </a:r>
            <a:r>
              <a:rPr lang="hr-HR" sz="1400" dirty="0" smtClean="0"/>
              <a:t> &lt; 2300°C </a:t>
            </a:r>
            <a:r>
              <a:rPr lang="hr-HR" sz="1400" b="1" dirty="0" smtClean="0">
                <a:solidFill>
                  <a:srgbClr val="0070C0"/>
                </a:solidFill>
              </a:rPr>
              <a:t>L </a:t>
            </a:r>
            <a:r>
              <a:rPr lang="hr-HR" sz="1400" dirty="0" smtClean="0"/>
              <a:t>+ </a:t>
            </a:r>
            <a:r>
              <a:rPr lang="hr-HR" sz="1400" dirty="0" err="1" smtClean="0"/>
              <a:t>CaO</a:t>
            </a:r>
            <a:r>
              <a:rPr lang="hr-HR" sz="1400" dirty="0" smtClean="0"/>
              <a:t>(s)</a:t>
            </a:r>
          </a:p>
          <a:p>
            <a:r>
              <a:rPr lang="hr-HR" sz="1400" i="1" dirty="0" smtClean="0"/>
              <a:t>T</a:t>
            </a:r>
            <a:r>
              <a:rPr lang="hr-HR" sz="1400" dirty="0" smtClean="0"/>
              <a:t> &lt; 1985°C </a:t>
            </a:r>
            <a:r>
              <a:rPr lang="hr-HR" sz="1400" b="1" dirty="0" smtClean="0">
                <a:solidFill>
                  <a:srgbClr val="0070C0"/>
                </a:solidFill>
              </a:rPr>
              <a:t>L </a:t>
            </a:r>
            <a:r>
              <a:rPr lang="hr-HR" sz="1400" dirty="0" smtClean="0"/>
              <a:t>+ </a:t>
            </a:r>
            <a:r>
              <a:rPr lang="hr-HR" sz="1400" dirty="0" err="1" smtClean="0"/>
              <a:t>CaO</a:t>
            </a:r>
            <a:r>
              <a:rPr lang="hr-HR" sz="1400" dirty="0" smtClean="0"/>
              <a:t>(s) + C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S(s)</a:t>
            </a:r>
          </a:p>
          <a:p>
            <a:r>
              <a:rPr lang="hr-HR" sz="1400" dirty="0" smtClean="0"/>
              <a:t>T=1470°C </a:t>
            </a:r>
            <a:r>
              <a:rPr lang="hr-HR" sz="1400" b="1" dirty="0" smtClean="0">
                <a:solidFill>
                  <a:srgbClr val="0070C0"/>
                </a:solidFill>
              </a:rPr>
              <a:t>L(P) </a:t>
            </a:r>
            <a:r>
              <a:rPr lang="hr-HR" sz="1400" dirty="0" smtClean="0">
                <a:solidFill>
                  <a:srgbClr val="0070C0"/>
                </a:solidFill>
              </a:rPr>
              <a:t>+ </a:t>
            </a:r>
            <a:r>
              <a:rPr lang="hr-HR" sz="1400" dirty="0" err="1" smtClean="0"/>
              <a:t>CaO</a:t>
            </a:r>
            <a:r>
              <a:rPr lang="hr-HR" sz="1400" dirty="0" smtClean="0"/>
              <a:t>(s) + C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S(s)</a:t>
            </a:r>
            <a:endParaRPr lang="en-US" sz="1400" dirty="0"/>
          </a:p>
        </p:txBody>
      </p:sp>
      <p:cxnSp>
        <p:nvCxnSpPr>
          <p:cNvPr id="39" name="Straight Connector 38"/>
          <p:cNvCxnSpPr>
            <a:cxnSpLocks noChangeAspect="1"/>
          </p:cNvCxnSpPr>
          <p:nvPr/>
        </p:nvCxnSpPr>
        <p:spPr>
          <a:xfrm flipV="1">
            <a:off x="537431" y="2832414"/>
            <a:ext cx="1888048" cy="333289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 noChangeAspect="1"/>
          </p:cNvCxnSpPr>
          <p:nvPr/>
        </p:nvCxnSpPr>
        <p:spPr>
          <a:xfrm>
            <a:off x="2416836" y="2855579"/>
            <a:ext cx="3307292" cy="236836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39550" y="5224120"/>
            <a:ext cx="5184578" cy="92848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068311" y="2861929"/>
            <a:ext cx="345917" cy="3021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496" y="1196752"/>
            <a:ext cx="2149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primijenimo pravilo poluge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1947962" y="574595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° A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-45124" y="1556792"/>
            <a:ext cx="294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i="1" dirty="0" smtClean="0"/>
              <a:t>w</a:t>
            </a:r>
            <a:r>
              <a:rPr lang="hr-HR" sz="1400" dirty="0" smtClean="0"/>
              <a:t>(C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S)=(A…</a:t>
            </a:r>
            <a:r>
              <a:rPr lang="hr-HR" sz="1400" dirty="0" smtClean="0">
                <a:solidFill>
                  <a:srgbClr val="FF0000"/>
                </a:solidFill>
              </a:rPr>
              <a:t>S</a:t>
            </a:r>
            <a:r>
              <a:rPr lang="hr-HR" sz="1400" baseline="-25000" dirty="0" smtClean="0">
                <a:solidFill>
                  <a:srgbClr val="FF0000"/>
                </a:solidFill>
              </a:rPr>
              <a:t>2</a:t>
            </a:r>
            <a:r>
              <a:rPr lang="hr-HR" sz="1400" dirty="0" smtClean="0"/>
              <a:t>)/(A…</a:t>
            </a:r>
            <a:r>
              <a:rPr lang="hr-HR" sz="1400" dirty="0" smtClean="0">
                <a:solidFill>
                  <a:srgbClr val="FF0000"/>
                </a:solidFill>
              </a:rPr>
              <a:t>3CaO.SiO</a:t>
            </a:r>
            <a:r>
              <a:rPr lang="hr-HR" sz="1400" baseline="-25000" dirty="0" smtClean="0">
                <a:solidFill>
                  <a:srgbClr val="FF0000"/>
                </a:solidFill>
              </a:rPr>
              <a:t>2</a:t>
            </a:r>
            <a:r>
              <a:rPr lang="hr-HR" sz="1400" dirty="0" smtClean="0"/>
              <a:t>)</a:t>
            </a:r>
          </a:p>
          <a:p>
            <a:r>
              <a:rPr lang="hr-HR" sz="1400" i="1" dirty="0" smtClean="0"/>
              <a:t>w</a:t>
            </a:r>
            <a:r>
              <a:rPr lang="hr-HR" sz="1400" dirty="0" smtClean="0"/>
              <a:t>(</a:t>
            </a:r>
            <a:r>
              <a:rPr lang="hr-HR" sz="1400" b="1" dirty="0" smtClean="0">
                <a:solidFill>
                  <a:srgbClr val="0070C0"/>
                </a:solidFill>
              </a:rPr>
              <a:t>L</a:t>
            </a:r>
            <a:r>
              <a:rPr lang="hr-HR" sz="1400" dirty="0" smtClean="0"/>
              <a:t>(</a:t>
            </a:r>
            <a:r>
              <a:rPr lang="hr-HR" sz="1400" dirty="0" smtClean="0">
                <a:solidFill>
                  <a:srgbClr val="FF0000"/>
                </a:solidFill>
              </a:rPr>
              <a:t>P</a:t>
            </a:r>
            <a:r>
              <a:rPr lang="hr-HR" sz="1400" dirty="0" smtClean="0"/>
              <a:t>))=(1-</a:t>
            </a:r>
            <a:r>
              <a:rPr lang="hr-HR" sz="1400" i="1" dirty="0" smtClean="0"/>
              <a:t>w</a:t>
            </a:r>
            <a:r>
              <a:rPr lang="hr-HR" sz="1400" dirty="0" smtClean="0"/>
              <a:t>(C</a:t>
            </a:r>
            <a:r>
              <a:rPr lang="hr-HR" sz="1400" baseline="-25000" dirty="0" smtClean="0"/>
              <a:t>3</a:t>
            </a:r>
            <a:r>
              <a:rPr lang="hr-HR" sz="1400" dirty="0" smtClean="0"/>
              <a:t>S))*(</a:t>
            </a:r>
            <a:r>
              <a:rPr lang="hr-HR" sz="1400" dirty="0" err="1" smtClean="0">
                <a:solidFill>
                  <a:srgbClr val="FF0000"/>
                </a:solidFill>
              </a:rPr>
              <a:t>CaO</a:t>
            </a:r>
            <a:r>
              <a:rPr lang="hr-HR" sz="1400" dirty="0" smtClean="0"/>
              <a:t>…A)/(</a:t>
            </a:r>
            <a:r>
              <a:rPr lang="hr-HR" sz="1400" dirty="0" err="1" smtClean="0">
                <a:solidFill>
                  <a:srgbClr val="FF0000"/>
                </a:solidFill>
              </a:rPr>
              <a:t>CaO</a:t>
            </a:r>
            <a:r>
              <a:rPr lang="hr-HR" sz="1400" dirty="0" smtClean="0">
                <a:solidFill>
                  <a:srgbClr val="FF0000"/>
                </a:solidFill>
              </a:rPr>
              <a:t>…P</a:t>
            </a:r>
            <a:r>
              <a:rPr lang="hr-HR" sz="1400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040" y="522158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>°z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94091" y="5229200"/>
            <a:ext cx="614797" cy="10800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14228" y="2855579"/>
            <a:ext cx="285564" cy="2890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30161" y="2832414"/>
            <a:ext cx="701678" cy="2855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16836" y="2832414"/>
            <a:ext cx="1520214" cy="2758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97124" y="2832414"/>
            <a:ext cx="2174876" cy="2573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97124" y="2832414"/>
            <a:ext cx="2534916" cy="2573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58219" y="490306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3</a:t>
            </a:r>
            <a:r>
              <a:rPr lang="hr-HR" dirty="0" smtClean="0">
                <a:solidFill>
                  <a:srgbClr val="FF0000"/>
                </a:solidFill>
              </a:rPr>
              <a:t> 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06416" y="427937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4</a:t>
            </a:r>
            <a:r>
              <a:rPr lang="hr-HR" dirty="0" smtClean="0">
                <a:solidFill>
                  <a:srgbClr val="FF0000"/>
                </a:solidFill>
              </a:rPr>
              <a:t>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94323" y="477810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5</a:t>
            </a:r>
            <a:r>
              <a:rPr lang="hr-HR" dirty="0" smtClean="0">
                <a:solidFill>
                  <a:srgbClr val="FF0000"/>
                </a:solidFill>
              </a:rPr>
              <a:t> 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81078" y="5013176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6</a:t>
            </a:r>
            <a:r>
              <a:rPr lang="hr-HR" dirty="0" smtClean="0">
                <a:solidFill>
                  <a:srgbClr val="FF0000"/>
                </a:solidFill>
              </a:rPr>
              <a:t> 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48311" y="4639419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7</a:t>
            </a:r>
            <a:r>
              <a:rPr lang="hr-HR" dirty="0" smtClean="0">
                <a:solidFill>
                  <a:srgbClr val="FF0000"/>
                </a:solidFill>
              </a:rPr>
              <a:t> 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13237" y="4298429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baseline="-25000" dirty="0" smtClean="0">
                <a:solidFill>
                  <a:srgbClr val="FF0000"/>
                </a:solidFill>
              </a:rPr>
              <a:t>8</a:t>
            </a:r>
            <a:r>
              <a:rPr lang="hr-HR" dirty="0" smtClean="0">
                <a:solidFill>
                  <a:srgbClr val="FF0000"/>
                </a:solidFill>
              </a:rPr>
              <a:t> °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644008" y="4509977"/>
            <a:ext cx="360040" cy="27612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004048" y="4786104"/>
            <a:ext cx="360040" cy="227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359650" y="5006238"/>
            <a:ext cx="360040" cy="227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37431" y="4300767"/>
            <a:ext cx="3818545" cy="1851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360835" y="4293096"/>
            <a:ext cx="360040" cy="27612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11414" y="5354632"/>
            <a:ext cx="10759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rgbClr val="FF0000"/>
                </a:solidFill>
              </a:rPr>
              <a:t>32.7% Al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2</a:t>
            </a:r>
            <a:r>
              <a:rPr lang="hr-HR" sz="1400" b="1" dirty="0" smtClean="0">
                <a:solidFill>
                  <a:srgbClr val="FF0000"/>
                </a:solidFill>
              </a:rPr>
              <a:t>O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hr-HR" sz="1400" b="1" dirty="0" smtClean="0">
                <a:solidFill>
                  <a:srgbClr val="FF0000"/>
                </a:solidFill>
              </a:rPr>
              <a:t>7.4% SiO</a:t>
            </a:r>
            <a:r>
              <a:rPr lang="hr-HR" sz="1400" b="1" baseline="-25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hr-HR" sz="1400" b="1" dirty="0" smtClean="0">
                <a:solidFill>
                  <a:srgbClr val="FF0000"/>
                </a:solidFill>
              </a:rPr>
              <a:t>59.9% </a:t>
            </a:r>
            <a:r>
              <a:rPr lang="hr-HR" sz="1400" b="1" dirty="0" err="1" smtClean="0">
                <a:solidFill>
                  <a:srgbClr val="FF0000"/>
                </a:solidFill>
              </a:rPr>
              <a:t>CaO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9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4" grpId="0"/>
      <p:bldP spid="4" grpId="0"/>
      <p:bldP spid="30" grpId="0"/>
      <p:bldP spid="31" grpId="0"/>
      <p:bldP spid="33" grpId="0"/>
      <p:bldP spid="34" grpId="0"/>
      <p:bldP spid="35" grpId="0"/>
      <p:bldP spid="36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100" dirty="0" smtClean="0"/>
              <a:t>https://www.wolframalpha.com/input/?i=systems+of+equations+calculator&amp;assumption=%7B%22F%22%2C+%22SolveSystemOf3EquationsCalculator%22%2C+%22equation1%22%7D+-%3E%220.62264151+x+%2B+0.736837494+y+%2B+1+z+%3D+72%22&amp;assumption=%22FSelect%22+-%3E+%7B%7B%22SolveSystemOf3EquationsCalculator%22%7D%7D&amp;assumption=%7B%22F%22%2C+%22SolveSystemOf3EquationsCalculator%22%2C+%22equation2%22%7D+-%3E%220.37735849+x++%3D+25%22&amp;assumption=%7B%22F%22%2C+%22SolveSystemOf3EquationsCalculator%22%2C+%22equation3%22%7D+-%3E%22+++++++++++++++++++++++++++++0.263162505+y+%3D+3%22</a:t>
            </a:r>
            <a:endParaRPr lang="en-US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Ravnotežno hlađenje sastava S</a:t>
            </a:r>
            <a:r>
              <a:rPr lang="hr-HR" baseline="-25000" dirty="0" smtClean="0"/>
              <a:t>1</a:t>
            </a:r>
            <a:endParaRPr lang="hr-HR" dirty="0" smtClean="0"/>
          </a:p>
          <a:p>
            <a:r>
              <a:rPr lang="hr-HR" dirty="0" smtClean="0"/>
              <a:t>S</a:t>
            </a:r>
            <a:r>
              <a:rPr lang="hr-HR" baseline="-25000" dirty="0" smtClean="0"/>
              <a:t>1</a:t>
            </a:r>
            <a:r>
              <a:rPr lang="hr-HR" dirty="0" smtClean="0"/>
              <a:t> 3% SiO</a:t>
            </a:r>
            <a:r>
              <a:rPr lang="hr-HR" baseline="-25000" dirty="0" smtClean="0"/>
              <a:t>2</a:t>
            </a:r>
            <a:r>
              <a:rPr lang="hr-HR" dirty="0" smtClean="0"/>
              <a:t>, 25%Al</a:t>
            </a:r>
            <a:r>
              <a:rPr lang="hr-HR" baseline="-25000" dirty="0" smtClean="0"/>
              <a:t>2</a:t>
            </a:r>
            <a:r>
              <a:rPr lang="hr-HR" dirty="0" smtClean="0"/>
              <a:t>O</a:t>
            </a:r>
            <a:r>
              <a:rPr lang="hr-HR" baseline="-25000" dirty="0" smtClean="0"/>
              <a:t>3</a:t>
            </a:r>
            <a:r>
              <a:rPr lang="hr-HR" dirty="0" smtClean="0"/>
              <a:t>, 72% </a:t>
            </a:r>
            <a:r>
              <a:rPr lang="hr-HR" dirty="0" err="1" smtClean="0"/>
              <a:t>CaO</a:t>
            </a:r>
            <a:r>
              <a:rPr lang="hr-HR" dirty="0" smtClean="0"/>
              <a:t>, 1990°C</a:t>
            </a:r>
          </a:p>
          <a:p>
            <a:r>
              <a:rPr lang="hr-HR" dirty="0" smtClean="0"/>
              <a:t>Ravnotežni sastav (link </a:t>
            </a:r>
            <a:r>
              <a:rPr lang="hr-HR" dirty="0" smtClean="0">
                <a:sym typeface="Symbol"/>
              </a:rPr>
              <a:t>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r>
              <a:rPr lang="hr-HR" dirty="0" smtClean="0">
                <a:sym typeface="Symbol"/>
              </a:rPr>
              <a:t>)</a:t>
            </a:r>
            <a:r>
              <a:rPr lang="hr-HR" dirty="0" smtClean="0"/>
              <a:t>:</a:t>
            </a:r>
          </a:p>
          <a:p>
            <a:r>
              <a:rPr lang="hr-HR" dirty="0" smtClean="0"/>
              <a:t>C</a:t>
            </a:r>
            <a:r>
              <a:rPr lang="hr-HR" baseline="-25000" dirty="0" smtClean="0"/>
              <a:t>3</a:t>
            </a:r>
            <a:r>
              <a:rPr lang="hr-HR" dirty="0" smtClean="0"/>
              <a:t>A = 66.25%, C</a:t>
            </a:r>
            <a:r>
              <a:rPr lang="hr-HR" baseline="-25000" dirty="0"/>
              <a:t>3</a:t>
            </a:r>
            <a:r>
              <a:rPr lang="hr-HR" dirty="0" smtClean="0"/>
              <a:t>S =11.40%, </a:t>
            </a:r>
            <a:r>
              <a:rPr lang="hr-HR" dirty="0" err="1" smtClean="0"/>
              <a:t>CaO</a:t>
            </a:r>
            <a:r>
              <a:rPr lang="hr-HR" dirty="0" smtClean="0"/>
              <a:t>=22.35%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1767</Words>
  <Application>Microsoft Office PowerPoint</Application>
  <PresentationFormat>On-screen Show (4:3)</PresentationFormat>
  <Paragraphs>375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Tijek ravnotežne kristalizacije taline u trokomponentnom sustavu  CaO-Al2O3-SiO2</vt:lpstr>
      <vt:lpstr>https://www.wolframalpha.com/input/?i=systems+of+equations+calculator&amp;assumption=%7B%22F%22%2C+%22SolveSystemOf3EquationsCalculator%22%2C+%22equation1%22%7D+-%3E%220.62264151+x+%2B+0.736837494+y+%2B+1+z+%3D+81%22&amp;assumption=%22FSelect%22+-%3E+%7B%7B%22SolveSystemOf3EquationsCalculator%22%7D%7D&amp;assumption=%7B%22F%22%2C+%22SolveSystemOf3EquationsCalculator%22%2C+%22equation2%22%7D+-%3E%220.37735849+x++%3D+5%22&amp;assumption=%7B%22F%22%2C+%22SolveSystemOf3EquationsCalculator%22%2C+%22equation3%22%7D+-%3E%22+++++++++++++++++++++++++++++0.263162505+y+%3D+14%22</vt:lpstr>
      <vt:lpstr>PowerPoint Presentation</vt:lpstr>
      <vt:lpstr>PowerPoint Presentation</vt:lpstr>
      <vt:lpstr>Proračun mase CaO koja reagira s L(P) pri 1470 °C</vt:lpstr>
      <vt:lpstr>Sastav S2 pri 1470°C sastoji se od L(P)+C3S(s)+CaO(s)</vt:lpstr>
      <vt:lpstr>PowerPoint Presentation</vt:lpstr>
      <vt:lpstr>PowerPoint Presentation</vt:lpstr>
      <vt:lpstr>https://www.wolframalpha.com/input/?i=systems+of+equations+calculator&amp;assumption=%7B%22F%22%2C+%22SolveSystemOf3EquationsCalculator%22%2C+%22equation1%22%7D+-%3E%220.62264151+x+%2B+0.736837494+y+%2B+1+z+%3D+72%22&amp;assumption=%22FSelect%22+-%3E+%7B%7B%22SolveSystemOf3EquationsCalculator%22%7D%7D&amp;assumption=%7B%22F%22%2C+%22SolveSystemOf3EquationsCalculator%22%2C+%22equation2%22%7D+-%3E%220.37735849+x++%3D+25%22&amp;assumption=%7B%22F%22%2C+%22SolveSystemOf3EquationsCalculator%22%2C+%22equation3%22%7D+-%3E%22+++++++++++++++++++++++++++++0.263162505+y+%3D+3%22</vt:lpstr>
      <vt:lpstr>PowerPoint Presentation</vt:lpstr>
      <vt:lpstr>Koji sastavi završavaju peritektičkom reakcijom pri 1470 °C ?</vt:lpstr>
      <vt:lpstr>PowerPoint Presentation</vt:lpstr>
      <vt:lpstr>Koji sastavi završavaju peritektičkom reakcijom pri 1455 °C ?</vt:lpstr>
      <vt:lpstr>PowerPoint Presentation</vt:lpstr>
      <vt:lpstr>Koji sastavi završavaju u eutektiku pri 1335 °C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85</cp:revision>
  <dcterms:created xsi:type="dcterms:W3CDTF">2021-01-15T08:05:14Z</dcterms:created>
  <dcterms:modified xsi:type="dcterms:W3CDTF">2021-01-20T07:42:31Z</dcterms:modified>
</cp:coreProperties>
</file>