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49" r:id="rId2"/>
    <p:sldId id="287" r:id="rId3"/>
    <p:sldId id="279" r:id="rId4"/>
    <p:sldId id="358" r:id="rId5"/>
    <p:sldId id="361" r:id="rId6"/>
    <p:sldId id="277" r:id="rId7"/>
    <p:sldId id="282" r:id="rId8"/>
    <p:sldId id="362" r:id="rId9"/>
    <p:sldId id="364" r:id="rId10"/>
    <p:sldId id="280" r:id="rId11"/>
    <p:sldId id="357" r:id="rId12"/>
    <p:sldId id="350" r:id="rId13"/>
    <p:sldId id="348" r:id="rId14"/>
    <p:sldId id="388" r:id="rId15"/>
    <p:sldId id="346" r:id="rId16"/>
    <p:sldId id="365" r:id="rId17"/>
    <p:sldId id="351" r:id="rId18"/>
    <p:sldId id="363" r:id="rId19"/>
    <p:sldId id="391" r:id="rId20"/>
    <p:sldId id="393" r:id="rId21"/>
    <p:sldId id="387" r:id="rId22"/>
    <p:sldId id="353" r:id="rId23"/>
    <p:sldId id="284" r:id="rId24"/>
    <p:sldId id="347" r:id="rId25"/>
    <p:sldId id="352" r:id="rId26"/>
    <p:sldId id="368" r:id="rId27"/>
    <p:sldId id="390" r:id="rId28"/>
    <p:sldId id="286" r:id="rId29"/>
    <p:sldId id="385" r:id="rId30"/>
    <p:sldId id="399" r:id="rId31"/>
    <p:sldId id="338" r:id="rId32"/>
    <p:sldId id="354" r:id="rId33"/>
    <p:sldId id="389" r:id="rId34"/>
    <p:sldId id="384" r:id="rId35"/>
    <p:sldId id="373" r:id="rId36"/>
    <p:sldId id="374" r:id="rId37"/>
    <p:sldId id="377" r:id="rId38"/>
    <p:sldId id="378" r:id="rId39"/>
    <p:sldId id="381" r:id="rId40"/>
    <p:sldId id="379" r:id="rId41"/>
    <p:sldId id="382" r:id="rId42"/>
    <p:sldId id="383" r:id="rId43"/>
    <p:sldId id="401" r:id="rId44"/>
    <p:sldId id="386" r:id="rId45"/>
    <p:sldId id="394" r:id="rId46"/>
    <p:sldId id="404" r:id="rId47"/>
    <p:sldId id="395" r:id="rId48"/>
    <p:sldId id="397" r:id="rId49"/>
    <p:sldId id="400" r:id="rId50"/>
  </p:sldIdLst>
  <p:sldSz cx="9144000" cy="6858000" type="screen4x3"/>
  <p:notesSz cx="7099300" cy="10234613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FF"/>
    <a:srgbClr val="7979FF"/>
    <a:srgbClr val="E2E2F6"/>
    <a:srgbClr val="D6ECEE"/>
    <a:srgbClr val="FDECE3"/>
    <a:srgbClr val="FFFFD9"/>
    <a:srgbClr val="990033"/>
    <a:srgbClr val="336600"/>
    <a:srgbClr val="DCDCF4"/>
    <a:srgbClr val="FFF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66" autoAdjust="0"/>
    <p:restoredTop sz="94656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25" d="100"/>
          <a:sy n="125" d="100"/>
        </p:scale>
        <p:origin x="-1086" y="384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10" Type="http://schemas.openxmlformats.org/officeDocument/2006/relationships/image" Target="../media/image42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4EB21FD0-5120-4B4F-84EC-5722EF5A9D5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866775" y="9718675"/>
            <a:ext cx="55895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048" tIns="49524" rIns="99048" bIns="49524" anchor="b"/>
          <a:lstStyle/>
          <a:p>
            <a:pPr algn="ctr" defTabSz="990600">
              <a:defRPr/>
            </a:pPr>
            <a:r>
              <a:rPr lang="en-US" sz="1300" baseline="30000">
                <a:cs typeface="Arial" charset="0"/>
              </a:rPr>
              <a:t>©</a:t>
            </a:r>
            <a:r>
              <a:rPr lang="hr-HR" sz="1300" baseline="30000">
                <a:cs typeface="Arial" charset="0"/>
              </a:rPr>
              <a:t> </a:t>
            </a:r>
            <a:r>
              <a:rPr lang="hr-HR" sz="1100"/>
              <a:t>N.Bolf, Modeliranje procesa, Fakultet kemijskog inženjerstva i tehnologije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EDC56-1F34-4AE9-AC06-D8DE4101AF00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5D0C8-2D77-46A1-9E53-465AB4199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063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5D0C8-2D77-46A1-9E53-465AB41997E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768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D7BE6-408E-414E-88B2-292718FFA6D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05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D7BE6-408E-414E-88B2-292718FFA6D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21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5D0C8-2D77-46A1-9E53-465AB41997E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485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5D0C8-2D77-46A1-9E53-465AB41997E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807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5D0C8-2D77-46A1-9E53-465AB41997E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98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5D0C8-2D77-46A1-9E53-465AB41997E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73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5D0C8-2D77-46A1-9E53-465AB41997E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891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5D0C8-2D77-46A1-9E53-465AB41997E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680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5D0C8-2D77-46A1-9E53-465AB41997E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49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5363" y="769938"/>
            <a:ext cx="5110162" cy="383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2"/>
            <a:ext cx="5206153" cy="460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64789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8DA12-77F2-42EA-A376-B28CFD5B357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6932F-ED06-4F6F-9B03-3007CDD6815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B20A1-A344-4097-A055-AF05078C64B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D2FC4-9FC1-470C-9C6F-CFA26EA65B7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0C55D-72C0-453B-BF53-B4EC01EF7276}" type="datetimeFigureOut">
              <a:rPr lang="hr-HR"/>
              <a:pPr>
                <a:defRPr/>
              </a:pPr>
              <a:t>04.12.2023.</a:t>
            </a:fld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C6162-9801-4558-A251-928F4DB99B1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19317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5080FEB0-6D66-FB42-9EF2-CE81237E9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1" y="609600"/>
            <a:ext cx="7886700" cy="1016510"/>
          </a:xfrm>
        </p:spPr>
        <p:txBody>
          <a:bodyPr anchor="t" anchorCtr="0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289431"/>
            <a:ext cx="1920240" cy="40283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040881" y="6406220"/>
            <a:ext cx="1781899" cy="549674"/>
          </a:xfrm>
          <a:prstGeom prst="rect">
            <a:avLst/>
          </a:prstGeom>
          <a:noFill/>
        </p:spPr>
        <p:txBody>
          <a:bodyPr wrap="square" lIns="102398" tIns="51199" rIns="102398" bIns="51199" rtlCol="0">
            <a:spAutoFit/>
          </a:bodyPr>
          <a:lstStyle/>
          <a:p>
            <a:pPr marL="0" marR="0" indent="0" algn="l" defTabSz="102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baseline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#</a:t>
            </a:r>
            <a:r>
              <a:rPr lang="en-US" sz="1000" b="0" i="0" kern="1200" baseline="0" dirty="0" err="1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PIWorld</a:t>
            </a:r>
            <a:r>
              <a:rPr lang="en-US" sz="1000" b="0" i="0" kern="1200" baseline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     </a:t>
            </a:r>
            <a:r>
              <a:rPr lang="en-US" sz="800" b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8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2018 OSIsoft, </a:t>
            </a: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LLC</a:t>
            </a:r>
            <a:endParaRPr lang="en-US" sz="800" b="1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100" b="0" i="0" baseline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594360" y="1825625"/>
            <a:ext cx="7886700" cy="4351338"/>
          </a:xfrm>
          <a:prstGeom prst="rect">
            <a:avLst/>
          </a:prstGeom>
        </p:spPr>
        <p:txBody>
          <a:bodyPr vert="horz" lIns="102398" tIns="51199" rIns="102398" bIns="51199" rtlCol="0">
            <a:normAutofit/>
          </a:bodyPr>
          <a:lstStyle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28711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FE6AD-E2B3-43A5-A8D9-4C20C652644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46D03-DBA3-4E87-9D01-2819A1EAB56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B22FC-1247-41ED-9D30-2CCFB62D7E2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405C9-91EF-405C-9439-579EFD9F5C9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F5D7E-6F32-44EA-A97D-AC158B07D91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40D14-8D43-45AA-AA8C-4060DD0D587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01934-4E23-4270-861C-A2F86B8F0D9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03E4E-3A43-4015-B562-5C061F5D845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Click to edit Master text styles</a:t>
            </a:r>
          </a:p>
          <a:p>
            <a:pPr lvl="1"/>
            <a:r>
              <a:rPr lang="hr-HR"/>
              <a:t>Second level</a:t>
            </a:r>
          </a:p>
          <a:p>
            <a:pPr lvl="2"/>
            <a:r>
              <a:rPr lang="hr-HR"/>
              <a:t>Third level</a:t>
            </a:r>
          </a:p>
          <a:p>
            <a:pPr lvl="3"/>
            <a:r>
              <a:rPr lang="hr-HR"/>
              <a:t>Fourth level</a:t>
            </a:r>
          </a:p>
          <a:p>
            <a:pPr lvl="4"/>
            <a:r>
              <a:rPr lang="hr-H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E2FE3BE-78B6-4729-B4CF-91AE8347C55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6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39.wmf"/><Relationship Id="rId3" Type="http://schemas.openxmlformats.org/officeDocument/2006/relationships/image" Target="../media/image6.png"/><Relationship Id="rId21" Type="http://schemas.openxmlformats.org/officeDocument/2006/relationships/oleObject" Target="../embeddings/oleObject16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14.bin"/><Relationship Id="rId25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11.bin"/><Relationship Id="rId24" Type="http://schemas.openxmlformats.org/officeDocument/2006/relationships/image" Target="../media/image42.wmf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17.bin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32.pn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37.wmf"/><Relationship Id="rId22" Type="http://schemas.openxmlformats.org/officeDocument/2006/relationships/image" Target="../media/image4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56.emf"/><Relationship Id="rId4" Type="http://schemas.openxmlformats.org/officeDocument/2006/relationships/oleObject" Target="../embeddings/oleObject1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30.png"/><Relationship Id="rId4" Type="http://schemas.openxmlformats.org/officeDocument/2006/relationships/image" Target="../media/image5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png"/><Relationship Id="rId4" Type="http://schemas.openxmlformats.org/officeDocument/2006/relationships/image" Target="../media/image6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2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dloga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6632"/>
            <a:ext cx="9144000" cy="6858000"/>
          </a:xfr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2619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 altLang="sr-Latn-RS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4237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 altLang="sr-Latn-RS" dirty="0"/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287337" y="1860798"/>
            <a:ext cx="8569325" cy="200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UMJETNE</a:t>
            </a:r>
            <a:br>
              <a:rPr lang="hr-HR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NEURONSKE MREŽE</a:t>
            </a:r>
            <a:br>
              <a:rPr lang="hr-HR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36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Artifical</a:t>
            </a:r>
            <a:r>
              <a:rPr lang="hr-HR" sz="36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36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Neural</a:t>
            </a:r>
            <a:r>
              <a:rPr lang="hr-HR" sz="36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36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Networks</a:t>
            </a:r>
            <a:r>
              <a:rPr lang="hr-HR" sz="36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(ANN)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1239382" y="5222480"/>
            <a:ext cx="63373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hr-H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Željka Ujević </a:t>
            </a:r>
            <a:r>
              <a:rPr lang="hr-H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Andrijić</a:t>
            </a:r>
            <a:endParaRPr lang="hr-H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hr-H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Nenad </a:t>
            </a:r>
            <a:r>
              <a:rPr lang="hr-H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Bolf</a:t>
            </a: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xmlns="" id="{7080F2F5-426D-4AB2-9C98-118741B49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969" y="248874"/>
            <a:ext cx="5475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sr-Latn-R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hr-HR" altLang="en-US" dirty="0"/>
              <a:t>Fakultet kemijskog inženjerstva i tehnologije</a:t>
            </a:r>
          </a:p>
          <a:p>
            <a:r>
              <a:rPr lang="hr-H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Metode umjetne inteligencije u kemijskom inženjerstvu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72593"/>
            <a:ext cx="1800199" cy="61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70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2619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4237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2055" name="Picture 18" descr="NN_Prijenosne_funkci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89248"/>
            <a:ext cx="6186230" cy="42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19"/>
          <p:cNvSpPr>
            <a:spLocks noChangeArrowheads="1"/>
          </p:cNvSpPr>
          <p:nvPr/>
        </p:nvSpPr>
        <p:spPr bwMode="auto">
          <a:xfrm>
            <a:off x="285750" y="1263243"/>
            <a:ext cx="867873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84163" indent="-284163">
              <a:buFont typeface="Wingdings" pitchFamily="2" charset="2"/>
              <a:buChar char="§"/>
            </a:pPr>
            <a:r>
              <a:rPr lang="hr-HR" dirty="0"/>
              <a:t>  Obično </a:t>
            </a:r>
            <a:r>
              <a:rPr lang="hr-HR" b="1" dirty="0"/>
              <a:t>nelinearna</a:t>
            </a:r>
            <a:r>
              <a:rPr lang="hr-HR" dirty="0"/>
              <a:t> funkcija koja uči nelinearne funkcijske ovisnosti;</a:t>
            </a:r>
            <a:br>
              <a:rPr lang="hr-HR" dirty="0"/>
            </a:br>
            <a:endParaRPr lang="hr-HR" dirty="0"/>
          </a:p>
          <a:p>
            <a:pPr marL="284163" indent="-284163">
              <a:buFont typeface="Wingdings" pitchFamily="2" charset="2"/>
              <a:buChar char="§"/>
            </a:pPr>
            <a:r>
              <a:rPr lang="hr-HR" dirty="0"/>
              <a:t>  Najčešće funkcije: sigmoidna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vi-VN" sz="1800" dirty="0"/>
              <a:t> tangens-hiperbolna</a:t>
            </a:r>
            <a:r>
              <a:rPr lang="en-US" sz="1800" dirty="0"/>
              <a:t> </a:t>
            </a:r>
            <a:r>
              <a:rPr lang="en-US" dirty="0"/>
              <a:t>- </a:t>
            </a:r>
            <a:r>
              <a:rPr lang="vi-VN" sz="1800" dirty="0"/>
              <a:t>kontinuirane funkcije koje </a:t>
            </a:r>
            <a:endParaRPr lang="en-US" sz="1800" dirty="0"/>
          </a:p>
          <a:p>
            <a:r>
              <a:rPr lang="en-US" dirty="0"/>
              <a:t>       </a:t>
            </a:r>
            <a:r>
              <a:rPr lang="vi-VN" sz="1800" dirty="0"/>
              <a:t>su aproksimacija skokomične funkcije kakva se nalazi i u biološkom neuronu. </a:t>
            </a:r>
            <a:endParaRPr lang="en-US" sz="1800" dirty="0"/>
          </a:p>
          <a:p>
            <a:pPr marL="284163" indent="-284163">
              <a:buFont typeface="Wingdings" pitchFamily="2" charset="2"/>
              <a:buChar char="§"/>
            </a:pPr>
            <a:endParaRPr lang="hr-HR" dirty="0"/>
          </a:p>
        </p:txBody>
      </p:sp>
      <p:sp>
        <p:nvSpPr>
          <p:cNvPr id="2057" name="Text Box 20"/>
          <p:cNvSpPr txBox="1">
            <a:spLocks noChangeArrowheads="1"/>
          </p:cNvSpPr>
          <p:nvPr/>
        </p:nvSpPr>
        <p:spPr bwMode="auto">
          <a:xfrm>
            <a:off x="-2008" y="540751"/>
            <a:ext cx="9144000" cy="58399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r-HR" sz="2800" b="1" dirty="0">
                <a:solidFill>
                  <a:schemeClr val="accent2"/>
                </a:solidFill>
                <a:latin typeface="+mn-lt"/>
              </a:rPr>
              <a:t>	PRIJENOSNA (AKTIVACIJSKA) FUNKCIJA</a:t>
            </a:r>
          </a:p>
        </p:txBody>
      </p:sp>
      <p:pic>
        <p:nvPicPr>
          <p:cNvPr id="2058" name="Picture 21" descr="anim_neur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0708" y="534670"/>
            <a:ext cx="58578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3808" y="1326827"/>
            <a:ext cx="6298184" cy="273921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Sigmoidna funkcija</a:t>
            </a:r>
            <a:r>
              <a:rPr lang="hr-HR" dirty="0"/>
              <a:t> uvodi nelinearnost u model pri čemu izlazne veličine poprimaju vrijednosti od </a:t>
            </a:r>
            <a:r>
              <a:rPr lang="hr-HR" b="1" dirty="0"/>
              <a:t>0 do 1</a:t>
            </a:r>
            <a:r>
              <a:rPr lang="hr-HR" dirty="0"/>
              <a:t>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dirty="0"/>
              <a:t>N</a:t>
            </a:r>
            <a:r>
              <a:rPr lang="vi-VN" sz="1800" dirty="0"/>
              <a:t>ije centrirana oko nule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r>
              <a:rPr lang="vi-VN" sz="1800" dirty="0"/>
              <a:t> ažuriranje težinskih faktora može biti neefikasno</a:t>
            </a:r>
            <a:r>
              <a:rPr lang="hr-HR" sz="1800" dirty="0"/>
              <a:t>. Za </a:t>
            </a:r>
            <a:r>
              <a:rPr lang="hr-HR" sz="1800" dirty="0" err="1"/>
              <a:t>neskalirane</a:t>
            </a:r>
            <a:r>
              <a:rPr lang="hr-HR" sz="1800" dirty="0"/>
              <a:t> podatke </a:t>
            </a:r>
            <a:r>
              <a:rPr lang="hr-HR" sz="1800" dirty="0" smtClean="0"/>
              <a:t>(za veće vrijednosti ulaza) </a:t>
            </a:r>
            <a:r>
              <a:rPr lang="hr-HR" dirty="0" err="1" smtClean="0"/>
              <a:t>sigma</a:t>
            </a:r>
            <a:r>
              <a:rPr lang="hr-HR" dirty="0" smtClean="0"/>
              <a:t> </a:t>
            </a:r>
            <a:r>
              <a:rPr lang="hr-HR" dirty="0"/>
              <a:t>funkcija donosi aktivaciju na jedan od krajeva </a:t>
            </a:r>
            <a:r>
              <a:rPr lang="hr-HR" dirty="0" smtClean="0"/>
              <a:t>krivulje (0 ili 1) </a:t>
            </a:r>
            <a:r>
              <a:rPr lang="hr-HR" dirty="0"/>
              <a:t>te je gradijent pogreške u tom području gotovo ništavan</a:t>
            </a:r>
            <a:r>
              <a:rPr lang="en-US" dirty="0"/>
              <a:t>,</a:t>
            </a:r>
            <a:r>
              <a:rPr lang="hr-HR" dirty="0"/>
              <a:t> čime je onemogućeno učenje</a:t>
            </a:r>
            <a:r>
              <a:rPr lang="en-US" dirty="0"/>
              <a:t>,</a:t>
            </a:r>
            <a:r>
              <a:rPr lang="hr-HR" dirty="0"/>
              <a:t> tj. promjena težina. 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dirty="0"/>
              <a:t>Zbog faktora </a:t>
            </a:r>
            <a:r>
              <a:rPr lang="hr-HR" i="1" dirty="0"/>
              <a:t>e</a:t>
            </a:r>
            <a:r>
              <a:rPr lang="hr-HR" i="1" baseline="30000" dirty="0"/>
              <a:t>x</a:t>
            </a:r>
            <a:r>
              <a:rPr lang="hr-HR" dirty="0"/>
              <a:t> vrlo je zahtjevna za računanje.</a:t>
            </a:r>
          </a:p>
        </p:txBody>
      </p:sp>
      <p:sp>
        <p:nvSpPr>
          <p:cNvPr id="3" name="Text Box 20">
            <a:extLst>
              <a:ext uri="{FF2B5EF4-FFF2-40B4-BE49-F238E27FC236}">
                <a16:creationId xmlns:a16="http://schemas.microsoft.com/office/drawing/2014/main" xmlns="" id="{5B967FA9-1FB0-484D-B9B6-C862BC906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08" y="540751"/>
            <a:ext cx="9144000" cy="58399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r-HR" sz="2800" b="1" dirty="0">
                <a:solidFill>
                  <a:schemeClr val="accent2"/>
                </a:solidFill>
                <a:latin typeface="+mn-lt"/>
              </a:rPr>
              <a:t>	PRIJENOSNA (AKTIVACIJSKA) FUNKCIJA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675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 descr="NN_Prijenosne_funkcije">
            <a:extLst>
              <a:ext uri="{FF2B5EF4-FFF2-40B4-BE49-F238E27FC236}">
                <a16:creationId xmlns:a16="http://schemas.microsoft.com/office/drawing/2014/main" xmlns="" id="{F7A3E0D1-BD17-43F9-946F-63DD81103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48021" r="52447" b="9690"/>
          <a:stretch/>
        </p:blipFill>
        <p:spPr bwMode="auto">
          <a:xfrm>
            <a:off x="107504" y="1772817"/>
            <a:ext cx="2550649" cy="154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4C66F7E1-EA21-4B48-AEFF-B5B1BE97B947}"/>
                  </a:ext>
                </a:extLst>
              </p:cNvPr>
              <p:cNvSpPr txBox="1"/>
              <p:nvPr/>
            </p:nvSpPr>
            <p:spPr>
              <a:xfrm>
                <a:off x="1547664" y="2880390"/>
                <a:ext cx="1584176" cy="441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r-HR" sz="160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1 </m:t>
                        </m:r>
                      </m:num>
                      <m:den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r-HR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r-HR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r-HR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r>
                  <a:rPr lang="hr-HR" sz="1600" dirty="0"/>
                  <a:t>    </a:t>
                </a:r>
                <a:r>
                  <a:rPr lang="hr-HR" sz="1200" dirty="0"/>
                  <a:t>                                                                </a:t>
                </a:r>
                <a:endParaRPr lang="en-US" sz="1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66F7E1-EA21-4B48-AEFF-B5B1BE97B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880390"/>
                <a:ext cx="1584176" cy="4412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8" descr="NN_Prijenosne_funkcije">
            <a:extLst>
              <a:ext uri="{FF2B5EF4-FFF2-40B4-BE49-F238E27FC236}">
                <a16:creationId xmlns:a16="http://schemas.microsoft.com/office/drawing/2014/main" xmlns="" id="{AF07F43F-3CE4-4090-A456-F7F57AC6BA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47553" t="48410" r="2391"/>
          <a:stretch/>
        </p:blipFill>
        <p:spPr bwMode="auto">
          <a:xfrm>
            <a:off x="35496" y="4354302"/>
            <a:ext cx="2880320" cy="202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1874476-4F24-4111-902D-AC849B0C2D93}"/>
              </a:ext>
            </a:extLst>
          </p:cNvPr>
          <p:cNvSpPr txBox="1"/>
          <p:nvPr/>
        </p:nvSpPr>
        <p:spPr>
          <a:xfrm>
            <a:off x="2814639" y="4228053"/>
            <a:ext cx="6329361" cy="2185214"/>
          </a:xfrm>
          <a:prstGeom prst="rect">
            <a:avLst/>
          </a:prstGeom>
          <a:solidFill>
            <a:srgbClr val="D9EDEF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vi-VN" sz="1800" b="1" dirty="0"/>
              <a:t>Tangens-hiperbolna</a:t>
            </a:r>
            <a:r>
              <a:rPr lang="vi-VN" sz="1800" dirty="0"/>
              <a:t> funkcija poprima vrijednosti u intervalu </a:t>
            </a:r>
            <a:r>
              <a:rPr lang="vi-VN" sz="1800" b="1" dirty="0"/>
              <a:t>[-1,1] </a:t>
            </a:r>
            <a:r>
              <a:rPr lang="vi-VN" sz="1800" dirty="0"/>
              <a:t>i centrirana je oko nule. </a:t>
            </a:r>
            <a:r>
              <a:rPr lang="hr-HR" dirty="0"/>
              <a:t>Kod funkcije </a:t>
            </a:r>
            <a:r>
              <a:rPr lang="hr-HR" i="1" dirty="0"/>
              <a:t>tanh</a:t>
            </a:r>
            <a:r>
              <a:rPr lang="hr-HR" dirty="0"/>
              <a:t> gradijent </a:t>
            </a:r>
            <a:r>
              <a:rPr lang="en-US" dirty="0"/>
              <a:t>je </a:t>
            </a:r>
            <a:r>
              <a:rPr lang="hr-HR" dirty="0"/>
              <a:t>nešto veći nego kod sigmoidne funkcije.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dirty="0"/>
              <a:t>Problemi koji se javljaju kod funkcije </a:t>
            </a:r>
            <a:r>
              <a:rPr lang="hr-HR" i="1" dirty="0"/>
              <a:t>tanh</a:t>
            </a:r>
            <a:r>
              <a:rPr lang="hr-HR" dirty="0"/>
              <a:t>:</a:t>
            </a:r>
            <a:endParaRPr lang="en-US" dirty="0"/>
          </a:p>
          <a:p>
            <a:pPr marL="285750" lvl="0" indent="-285750">
              <a:buFontTx/>
              <a:buChar char="-"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Zasićeni neuron </a:t>
            </a:r>
            <a:r>
              <a:rPr lang="hr-HR" dirty="0"/>
              <a:t>(kada su izlazne vrijednosti neurona bliske vrijednostima –1 i 1</a:t>
            </a:r>
            <a:r>
              <a:rPr lang="en-US" dirty="0"/>
              <a:t>)</a:t>
            </a:r>
            <a:r>
              <a:rPr lang="hr-HR" dirty="0"/>
              <a:t> uzrokuje nestanak gradijenta. </a:t>
            </a:r>
          </a:p>
          <a:p>
            <a:pPr marL="285750" lvl="0" indent="-285750">
              <a:buFontTx/>
              <a:buChar char="-"/>
            </a:pPr>
            <a:r>
              <a:rPr lang="hr-HR" dirty="0"/>
              <a:t>Zbog člana funkcije </a:t>
            </a:r>
            <a:r>
              <a:rPr lang="hr-HR" i="1" dirty="0"/>
              <a:t>e</a:t>
            </a:r>
            <a:r>
              <a:rPr lang="hr-HR" baseline="30000" dirty="0"/>
              <a:t>x</a:t>
            </a:r>
            <a:r>
              <a:rPr lang="hr-HR" dirty="0"/>
              <a:t> zahtijeva puno računalne snage.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2" t="15567" r="17979" b="17200"/>
          <a:stretch/>
        </p:blipFill>
        <p:spPr bwMode="auto">
          <a:xfrm>
            <a:off x="1271008" y="5928616"/>
            <a:ext cx="1503189" cy="46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48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323528" y="332656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r-HR" sz="2400" b="1" dirty="0">
                <a:solidFill>
                  <a:schemeClr val="accent2"/>
                </a:solidFill>
                <a:latin typeface="+mn-lt"/>
              </a:rPr>
              <a:t>	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250" y="548680"/>
            <a:ext cx="9144000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anchor="ctr"/>
          <a:lstStyle>
            <a:defPPr>
              <a:defRPr lang="sr-Latn-R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r-H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RELU</a:t>
            </a:r>
            <a:r>
              <a:rPr lang="hr-HR" sz="2800" b="1" dirty="0">
                <a:solidFill>
                  <a:schemeClr val="accent2"/>
                </a:solidFill>
              </a:rPr>
              <a:t> PRIJENOSNA FUNKCIJA</a:t>
            </a:r>
            <a:endParaRPr lang="hr-HR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5122" name="Picture 2" descr="ReLU activation function |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17" y="1926124"/>
            <a:ext cx="3054337" cy="265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0" y="1628800"/>
            <a:ext cx="4608512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600" dirty="0"/>
              <a:t>Kod ReLU </a:t>
            </a:r>
            <a:r>
              <a:rPr lang="en-US" sz="1600" dirty="0" err="1"/>
              <a:t>funkcije</a:t>
            </a:r>
            <a:r>
              <a:rPr lang="en-US" sz="1600" dirty="0"/>
              <a:t> </a:t>
            </a:r>
            <a:r>
              <a:rPr lang="vi-VN" sz="1600" dirty="0"/>
              <a:t>problem </a:t>
            </a:r>
            <a:r>
              <a:rPr lang="hr-HR" sz="1600" dirty="0"/>
              <a:t>nestajućeg gradijenta </a:t>
            </a:r>
            <a:r>
              <a:rPr lang="vi-VN" sz="1600" dirty="0"/>
              <a:t>ne postoji, a konvergencija je brža.</a:t>
            </a:r>
            <a:endParaRPr lang="hr-HR" sz="16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1600" dirty="0"/>
              <a:t>No, </a:t>
            </a:r>
            <a:r>
              <a:rPr lang="vi-VN" sz="1600" b="1" dirty="0"/>
              <a:t>negativni</a:t>
            </a:r>
            <a:r>
              <a:rPr lang="vi-VN" sz="1600" dirty="0"/>
              <a:t> ulazi u neurone daj</a:t>
            </a:r>
            <a:r>
              <a:rPr lang="hr-HR" sz="1600" dirty="0"/>
              <a:t>u</a:t>
            </a:r>
            <a:r>
              <a:rPr lang="vi-VN" sz="1600" dirty="0"/>
              <a:t> izlaz 0</a:t>
            </a:r>
            <a:r>
              <a:rPr lang="en-US" sz="1600" dirty="0"/>
              <a:t>,</a:t>
            </a:r>
            <a:r>
              <a:rPr lang="vi-VN" sz="1600" dirty="0"/>
              <a:t> može </a:t>
            </a:r>
            <a:r>
              <a:rPr lang="hr-HR" sz="1600" dirty="0"/>
              <a:t>se </a:t>
            </a:r>
            <a:r>
              <a:rPr lang="vi-VN" sz="1600" dirty="0"/>
              <a:t>dogoditi da takvi neuroni nikada ne pridonesu ažuriranju težinskih faktora. </a:t>
            </a:r>
            <a:endParaRPr lang="en-US" sz="1600" dirty="0"/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-2008" y="540751"/>
            <a:ext cx="9144000" cy="58399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r-HR" sz="2800" b="1" dirty="0">
                <a:solidFill>
                  <a:schemeClr val="accent2"/>
                </a:solidFill>
                <a:latin typeface="+mn-lt"/>
              </a:rPr>
              <a:t>	PRIJENOSNA (AKTIVACIJSKA) FUNKCIJA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1340768"/>
            <a:ext cx="832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chemeClr val="accent2"/>
                </a:solidFill>
              </a:rPr>
              <a:t>ReLU</a:t>
            </a:r>
            <a:r>
              <a:rPr lang="en-US" b="1" dirty="0"/>
              <a:t> </a:t>
            </a:r>
            <a:r>
              <a:rPr lang="hr-HR" sz="1600" dirty="0"/>
              <a:t>(engl. </a:t>
            </a:r>
            <a:r>
              <a:rPr lang="vi-VN" sz="1600" i="1" dirty="0">
                <a:solidFill>
                  <a:srgbClr val="336600"/>
                </a:solidFill>
              </a:rPr>
              <a:t>rectified linear units</a:t>
            </a:r>
            <a:r>
              <a:rPr lang="hr-HR" sz="1600" i="1" dirty="0"/>
              <a:t>)</a:t>
            </a:r>
            <a:r>
              <a:rPr lang="en-US" sz="1600" i="1" dirty="0"/>
              <a:t> - </a:t>
            </a:r>
            <a:r>
              <a:rPr lang="vi-VN" sz="1600" dirty="0"/>
              <a:t>funkcij</a:t>
            </a:r>
            <a:r>
              <a:rPr lang="en-US" sz="1600" dirty="0"/>
              <a:t>a</a:t>
            </a:r>
            <a:r>
              <a:rPr lang="vi-VN" sz="1600" dirty="0"/>
              <a:t> „ispravljene linearne jedinice“</a:t>
            </a:r>
            <a:r>
              <a:rPr lang="hr-HR" sz="1600" dirty="0"/>
              <a:t> (tzv. zglobnica)</a:t>
            </a:r>
            <a:r>
              <a:rPr lang="vi-VN" sz="1600" dirty="0"/>
              <a:t> </a:t>
            </a:r>
            <a:endParaRPr 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F2182306-193D-42C6-A3F3-DD250B9F32EC}"/>
                  </a:ext>
                </a:extLst>
              </p:cNvPr>
              <p:cNvSpPr txBox="1"/>
              <p:nvPr/>
            </p:nvSpPr>
            <p:spPr>
              <a:xfrm>
                <a:off x="3481988" y="3517460"/>
                <a:ext cx="5760640" cy="726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r-HR" sz="16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r-HR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r-HR" dirty="0"/>
                  <a:t>                                                        </a:t>
                </a:r>
                <a:r>
                  <a:rPr lang="hr-HR" sz="1600" dirty="0"/>
                  <a:t>(1)</a:t>
                </a:r>
                <a:endParaRPr lang="en-US" sz="1600" dirty="0"/>
              </a:p>
              <a:p>
                <a14:m>
                  <m:oMath xmlns:m="http://schemas.openxmlformats.org/officeDocument/2006/math">
                    <m:r>
                      <a:rPr lang="hr-HR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16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hr-HR" sz="1600">
                        <a:latin typeface="Cambria Math" panose="02040503050406030204" pitchFamily="18" charset="0"/>
                      </a:rPr>
                      <m:t>max</m:t>
                    </m:r>
                    <m:r>
                      <a:rPr lang="hr-HR" sz="1600" b="0" i="1" smtClean="0">
                        <a:latin typeface="Cambria Math"/>
                      </a:rPr>
                      <m:t> </m:t>
                    </m:r>
                    <m:r>
                      <a:rPr lang="hr-HR" sz="1600" i="1">
                        <a:latin typeface="Cambria Math" panose="02040503050406030204" pitchFamily="18" charset="0"/>
                      </a:rPr>
                      <m:t>( 0 ,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600" i="1">
                            <a:latin typeface="Cambria Math"/>
                          </a:rPr>
                        </m:ctrlPr>
                      </m:naryPr>
                      <m:sub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r-HR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hr-H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r-HR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r-H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hr-HR" sz="1600" dirty="0"/>
                  <a:t>                                  (2)</a:t>
                </a:r>
                <a:endParaRPr lang="en-US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2182306-193D-42C6-A3F3-DD250B9F3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988" y="3517460"/>
                <a:ext cx="5760640" cy="726096"/>
              </a:xfrm>
              <a:prstGeom prst="rect">
                <a:avLst/>
              </a:prstGeom>
              <a:blipFill rotWithShape="1">
                <a:blip r:embed="rId3"/>
                <a:stretch>
                  <a:fillRect b="-79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817013-3821-4A6A-A190-D644E4CF598A}"/>
              </a:ext>
            </a:extLst>
          </p:cNvPr>
          <p:cNvSpPr txBox="1"/>
          <p:nvPr/>
        </p:nvSpPr>
        <p:spPr>
          <a:xfrm>
            <a:off x="323528" y="4873803"/>
            <a:ext cx="856895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1600" b="1" dirty="0"/>
              <a:t>ReLU funkcija </a:t>
            </a:r>
            <a:r>
              <a:rPr lang="hr-HR" sz="1600" dirty="0"/>
              <a:t>(1) za sve negativne vrijednosti daje nulu, a za sve pozitivne vrijednosti izbacuje istu tu vrijednost. Često se koristi zbog svoje jednostavnosti kod dubljih mreža.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r-HR" sz="1600" b="1" dirty="0"/>
              <a:t>Prednost</a:t>
            </a:r>
            <a:r>
              <a:rPr lang="en-US" sz="1600" dirty="0"/>
              <a:t> </a:t>
            </a:r>
            <a:r>
              <a:rPr lang="hr-HR" sz="1600" dirty="0"/>
              <a:t>- ne dolazi do zasićenja neurona kod velikih vrijednosti ulaza. </a:t>
            </a:r>
            <a:endParaRPr lang="en-US" sz="1600" dirty="0"/>
          </a:p>
          <a:p>
            <a:pPr marL="285750" indent="-285750">
              <a:buFontTx/>
              <a:buChar char="-"/>
            </a:pPr>
            <a:r>
              <a:rPr lang="hr-HR" sz="1600" b="1" dirty="0"/>
              <a:t>Nedosta</a:t>
            </a:r>
            <a:r>
              <a:rPr lang="en-US" sz="1600" b="1" dirty="0"/>
              <a:t>ci</a:t>
            </a:r>
            <a:r>
              <a:rPr lang="hr-HR" sz="1600" dirty="0"/>
              <a:t> - ne može opisati nelinearn</a:t>
            </a:r>
            <a:r>
              <a:rPr lang="en-US" sz="1600" dirty="0" err="1"/>
              <a:t>ost</a:t>
            </a:r>
            <a:r>
              <a:rPr lang="en-US" sz="1600" dirty="0"/>
              <a:t> </a:t>
            </a:r>
            <a:r>
              <a:rPr lang="hr-HR" sz="1600" dirty="0"/>
              <a:t>među podacima, </a:t>
            </a:r>
          </a:p>
          <a:p>
            <a:r>
              <a:rPr lang="hr-HR" sz="1600" dirty="0"/>
              <a:t>                       - ako suma svih otežanih ulaza ima veću negativnu vrijednost nego što iznosi    	         </a:t>
            </a:r>
            <a:r>
              <a:rPr lang="hr-HR" sz="1600" i="1" dirty="0" err="1" smtClean="0"/>
              <a:t>bias</a:t>
            </a:r>
            <a:r>
              <a:rPr lang="hr-HR" sz="1600" dirty="0" smtClean="0"/>
              <a:t> </a:t>
            </a:r>
            <a:r>
              <a:rPr lang="hr-HR" sz="1600" dirty="0"/>
              <a:t>(2) tada ne dolazi do aktivacije neurona.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675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29030"/>
            <a:ext cx="9144000" cy="523220"/>
          </a:xfr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hr-HR" sz="2800" b="1" kern="1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	VIŠESLOJNA NEURONSKA MREŽA</a:t>
            </a:r>
            <a:endParaRPr lang="en-US" sz="2800" b="1" kern="12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87624" y="1556792"/>
            <a:ext cx="6480720" cy="3682421"/>
            <a:chOff x="336" y="1104"/>
            <a:chExt cx="4560" cy="2562"/>
          </a:xfrm>
        </p:grpSpPr>
        <p:sp>
          <p:nvSpPr>
            <p:cNvPr id="14343" name="Oval 7"/>
            <p:cNvSpPr>
              <a:spLocks noChangeArrowheads="1"/>
            </p:cNvSpPr>
            <p:nvPr/>
          </p:nvSpPr>
          <p:spPr bwMode="auto">
            <a:xfrm>
              <a:off x="1584" y="1104"/>
              <a:ext cx="288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44" name="Oval 8"/>
            <p:cNvSpPr>
              <a:spLocks noChangeArrowheads="1"/>
            </p:cNvSpPr>
            <p:nvPr/>
          </p:nvSpPr>
          <p:spPr bwMode="auto">
            <a:xfrm>
              <a:off x="4080" y="1872"/>
              <a:ext cx="288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45" name="Oval 9"/>
            <p:cNvSpPr>
              <a:spLocks noChangeArrowheads="1"/>
            </p:cNvSpPr>
            <p:nvPr/>
          </p:nvSpPr>
          <p:spPr bwMode="auto">
            <a:xfrm>
              <a:off x="1584" y="1536"/>
              <a:ext cx="288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46" name="Oval 10"/>
            <p:cNvSpPr>
              <a:spLocks noChangeArrowheads="1"/>
            </p:cNvSpPr>
            <p:nvPr/>
          </p:nvSpPr>
          <p:spPr bwMode="auto">
            <a:xfrm>
              <a:off x="1584" y="1920"/>
              <a:ext cx="288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47" name="Oval 11"/>
            <p:cNvSpPr>
              <a:spLocks noChangeArrowheads="1"/>
            </p:cNvSpPr>
            <p:nvPr/>
          </p:nvSpPr>
          <p:spPr bwMode="auto">
            <a:xfrm>
              <a:off x="1584" y="2832"/>
              <a:ext cx="288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48" name="Oval 12"/>
            <p:cNvSpPr>
              <a:spLocks noChangeArrowheads="1"/>
            </p:cNvSpPr>
            <p:nvPr/>
          </p:nvSpPr>
          <p:spPr bwMode="auto">
            <a:xfrm>
              <a:off x="2976" y="1152"/>
              <a:ext cx="288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49" name="Oval 13"/>
            <p:cNvSpPr>
              <a:spLocks noChangeArrowheads="1"/>
            </p:cNvSpPr>
            <p:nvPr/>
          </p:nvSpPr>
          <p:spPr bwMode="auto">
            <a:xfrm>
              <a:off x="2976" y="1536"/>
              <a:ext cx="288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0" name="Oval 14"/>
            <p:cNvSpPr>
              <a:spLocks noChangeArrowheads="1"/>
            </p:cNvSpPr>
            <p:nvPr/>
          </p:nvSpPr>
          <p:spPr bwMode="auto">
            <a:xfrm>
              <a:off x="2976" y="1920"/>
              <a:ext cx="288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1" name="Oval 15"/>
            <p:cNvSpPr>
              <a:spLocks noChangeArrowheads="1"/>
            </p:cNvSpPr>
            <p:nvPr/>
          </p:nvSpPr>
          <p:spPr bwMode="auto">
            <a:xfrm>
              <a:off x="4080" y="2304"/>
              <a:ext cx="288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2" name="Oval 16"/>
            <p:cNvSpPr>
              <a:spLocks noChangeArrowheads="1"/>
            </p:cNvSpPr>
            <p:nvPr/>
          </p:nvSpPr>
          <p:spPr bwMode="auto">
            <a:xfrm>
              <a:off x="2976" y="2832"/>
              <a:ext cx="288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3" name="Oval 17"/>
            <p:cNvSpPr>
              <a:spLocks noChangeArrowheads="1"/>
            </p:cNvSpPr>
            <p:nvPr/>
          </p:nvSpPr>
          <p:spPr bwMode="auto">
            <a:xfrm>
              <a:off x="4080" y="1440"/>
              <a:ext cx="288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4" name="Oval 18"/>
            <p:cNvSpPr>
              <a:spLocks noChangeArrowheads="1"/>
            </p:cNvSpPr>
            <p:nvPr/>
          </p:nvSpPr>
          <p:spPr bwMode="auto">
            <a:xfrm>
              <a:off x="480" y="12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5" name="Oval 19"/>
            <p:cNvSpPr>
              <a:spLocks noChangeArrowheads="1"/>
            </p:cNvSpPr>
            <p:nvPr/>
          </p:nvSpPr>
          <p:spPr bwMode="auto">
            <a:xfrm>
              <a:off x="480" y="163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6" name="Oval 20"/>
            <p:cNvSpPr>
              <a:spLocks noChangeArrowheads="1"/>
            </p:cNvSpPr>
            <p:nvPr/>
          </p:nvSpPr>
          <p:spPr bwMode="auto">
            <a:xfrm>
              <a:off x="480" y="192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7" name="Oval 21"/>
            <p:cNvSpPr>
              <a:spLocks noChangeArrowheads="1"/>
            </p:cNvSpPr>
            <p:nvPr/>
          </p:nvSpPr>
          <p:spPr bwMode="auto">
            <a:xfrm>
              <a:off x="480" y="29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8" name="Oval 22"/>
            <p:cNvSpPr>
              <a:spLocks noChangeArrowheads="1"/>
            </p:cNvSpPr>
            <p:nvPr/>
          </p:nvSpPr>
          <p:spPr bwMode="auto">
            <a:xfrm>
              <a:off x="528" y="23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9" name="Oval 23"/>
            <p:cNvSpPr>
              <a:spLocks noChangeArrowheads="1"/>
            </p:cNvSpPr>
            <p:nvPr/>
          </p:nvSpPr>
          <p:spPr bwMode="auto">
            <a:xfrm>
              <a:off x="528" y="24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60" name="Oval 24"/>
            <p:cNvSpPr>
              <a:spLocks noChangeArrowheads="1"/>
            </p:cNvSpPr>
            <p:nvPr/>
          </p:nvSpPr>
          <p:spPr bwMode="auto">
            <a:xfrm>
              <a:off x="528" y="25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61" name="Oval 25"/>
            <p:cNvSpPr>
              <a:spLocks noChangeArrowheads="1"/>
            </p:cNvSpPr>
            <p:nvPr/>
          </p:nvSpPr>
          <p:spPr bwMode="auto">
            <a:xfrm>
              <a:off x="3072" y="23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62" name="Oval 26"/>
            <p:cNvSpPr>
              <a:spLocks noChangeArrowheads="1"/>
            </p:cNvSpPr>
            <p:nvPr/>
          </p:nvSpPr>
          <p:spPr bwMode="auto">
            <a:xfrm>
              <a:off x="1680" y="23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63" name="Oval 27"/>
            <p:cNvSpPr>
              <a:spLocks noChangeArrowheads="1"/>
            </p:cNvSpPr>
            <p:nvPr/>
          </p:nvSpPr>
          <p:spPr bwMode="auto">
            <a:xfrm>
              <a:off x="1680" y="24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64" name="Oval 28"/>
            <p:cNvSpPr>
              <a:spLocks noChangeArrowheads="1"/>
            </p:cNvSpPr>
            <p:nvPr/>
          </p:nvSpPr>
          <p:spPr bwMode="auto">
            <a:xfrm>
              <a:off x="1680" y="25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65" name="Oval 29"/>
            <p:cNvSpPr>
              <a:spLocks noChangeArrowheads="1"/>
            </p:cNvSpPr>
            <p:nvPr/>
          </p:nvSpPr>
          <p:spPr bwMode="auto">
            <a:xfrm>
              <a:off x="3072" y="24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66" name="Oval 30"/>
            <p:cNvSpPr>
              <a:spLocks noChangeArrowheads="1"/>
            </p:cNvSpPr>
            <p:nvPr/>
          </p:nvSpPr>
          <p:spPr bwMode="auto">
            <a:xfrm>
              <a:off x="3072" y="25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67" name="Line 31"/>
            <p:cNvSpPr>
              <a:spLocks noChangeShapeType="1"/>
            </p:cNvSpPr>
            <p:nvPr/>
          </p:nvSpPr>
          <p:spPr bwMode="auto">
            <a:xfrm flipV="1">
              <a:off x="576" y="1248"/>
              <a:ext cx="100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68" name="Line 32"/>
            <p:cNvSpPr>
              <a:spLocks noChangeShapeType="1"/>
            </p:cNvSpPr>
            <p:nvPr/>
          </p:nvSpPr>
          <p:spPr bwMode="auto">
            <a:xfrm>
              <a:off x="576" y="1344"/>
              <a:ext cx="100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69" name="Line 33"/>
            <p:cNvSpPr>
              <a:spLocks noChangeShapeType="1"/>
            </p:cNvSpPr>
            <p:nvPr/>
          </p:nvSpPr>
          <p:spPr bwMode="auto">
            <a:xfrm>
              <a:off x="576" y="1344"/>
              <a:ext cx="1008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70" name="Line 34"/>
            <p:cNvSpPr>
              <a:spLocks noChangeShapeType="1"/>
            </p:cNvSpPr>
            <p:nvPr/>
          </p:nvSpPr>
          <p:spPr bwMode="auto">
            <a:xfrm>
              <a:off x="576" y="1344"/>
              <a:ext cx="1008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71" name="Line 35"/>
            <p:cNvSpPr>
              <a:spLocks noChangeShapeType="1"/>
            </p:cNvSpPr>
            <p:nvPr/>
          </p:nvSpPr>
          <p:spPr bwMode="auto">
            <a:xfrm flipV="1">
              <a:off x="576" y="1248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72" name="Line 36"/>
            <p:cNvSpPr>
              <a:spLocks noChangeShapeType="1"/>
            </p:cNvSpPr>
            <p:nvPr/>
          </p:nvSpPr>
          <p:spPr bwMode="auto">
            <a:xfrm flipV="1">
              <a:off x="576" y="1632"/>
              <a:ext cx="100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73" name="Line 37"/>
            <p:cNvSpPr>
              <a:spLocks noChangeShapeType="1"/>
            </p:cNvSpPr>
            <p:nvPr/>
          </p:nvSpPr>
          <p:spPr bwMode="auto">
            <a:xfrm>
              <a:off x="576" y="1680"/>
              <a:ext cx="100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74" name="Line 38"/>
            <p:cNvSpPr>
              <a:spLocks noChangeShapeType="1"/>
            </p:cNvSpPr>
            <p:nvPr/>
          </p:nvSpPr>
          <p:spPr bwMode="auto">
            <a:xfrm>
              <a:off x="576" y="1680"/>
              <a:ext cx="1008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75" name="Line 39"/>
            <p:cNvSpPr>
              <a:spLocks noChangeShapeType="1"/>
            </p:cNvSpPr>
            <p:nvPr/>
          </p:nvSpPr>
          <p:spPr bwMode="auto">
            <a:xfrm flipV="1">
              <a:off x="576" y="1248"/>
              <a:ext cx="1008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76" name="Line 40"/>
            <p:cNvSpPr>
              <a:spLocks noChangeShapeType="1"/>
            </p:cNvSpPr>
            <p:nvPr/>
          </p:nvSpPr>
          <p:spPr bwMode="auto">
            <a:xfrm flipV="1">
              <a:off x="576" y="1632"/>
              <a:ext cx="100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77" name="Line 41"/>
            <p:cNvSpPr>
              <a:spLocks noChangeShapeType="1"/>
            </p:cNvSpPr>
            <p:nvPr/>
          </p:nvSpPr>
          <p:spPr bwMode="auto">
            <a:xfrm>
              <a:off x="576" y="1968"/>
              <a:ext cx="100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78" name="Line 42"/>
            <p:cNvSpPr>
              <a:spLocks noChangeShapeType="1"/>
            </p:cNvSpPr>
            <p:nvPr/>
          </p:nvSpPr>
          <p:spPr bwMode="auto">
            <a:xfrm>
              <a:off x="576" y="1968"/>
              <a:ext cx="100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79" name="Line 43"/>
            <p:cNvSpPr>
              <a:spLocks noChangeShapeType="1"/>
            </p:cNvSpPr>
            <p:nvPr/>
          </p:nvSpPr>
          <p:spPr bwMode="auto">
            <a:xfrm flipV="1">
              <a:off x="576" y="1248"/>
              <a:ext cx="1008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80" name="Line 44"/>
            <p:cNvSpPr>
              <a:spLocks noChangeShapeType="1"/>
            </p:cNvSpPr>
            <p:nvPr/>
          </p:nvSpPr>
          <p:spPr bwMode="auto">
            <a:xfrm flipV="1">
              <a:off x="576" y="1632"/>
              <a:ext cx="1008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81" name="Line 45"/>
            <p:cNvSpPr>
              <a:spLocks noChangeShapeType="1"/>
            </p:cNvSpPr>
            <p:nvPr/>
          </p:nvSpPr>
          <p:spPr bwMode="auto">
            <a:xfrm flipV="1">
              <a:off x="576" y="2064"/>
              <a:ext cx="1008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82" name="Line 46"/>
            <p:cNvSpPr>
              <a:spLocks noChangeShapeType="1"/>
            </p:cNvSpPr>
            <p:nvPr/>
          </p:nvSpPr>
          <p:spPr bwMode="auto">
            <a:xfrm>
              <a:off x="576" y="2976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83" name="Line 47"/>
            <p:cNvSpPr>
              <a:spLocks noChangeShapeType="1"/>
            </p:cNvSpPr>
            <p:nvPr/>
          </p:nvSpPr>
          <p:spPr bwMode="auto">
            <a:xfrm>
              <a:off x="1872" y="1248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84" name="Line 48"/>
            <p:cNvSpPr>
              <a:spLocks noChangeShapeType="1"/>
            </p:cNvSpPr>
            <p:nvPr/>
          </p:nvSpPr>
          <p:spPr bwMode="auto">
            <a:xfrm>
              <a:off x="1872" y="1248"/>
              <a:ext cx="110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85" name="Line 49"/>
            <p:cNvSpPr>
              <a:spLocks noChangeShapeType="1"/>
            </p:cNvSpPr>
            <p:nvPr/>
          </p:nvSpPr>
          <p:spPr bwMode="auto">
            <a:xfrm>
              <a:off x="1872" y="1248"/>
              <a:ext cx="1104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86" name="Line 50"/>
            <p:cNvSpPr>
              <a:spLocks noChangeShapeType="1"/>
            </p:cNvSpPr>
            <p:nvPr/>
          </p:nvSpPr>
          <p:spPr bwMode="auto">
            <a:xfrm>
              <a:off x="1872" y="1248"/>
              <a:ext cx="1104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87" name="Line 51"/>
            <p:cNvSpPr>
              <a:spLocks noChangeShapeType="1"/>
            </p:cNvSpPr>
            <p:nvPr/>
          </p:nvSpPr>
          <p:spPr bwMode="auto">
            <a:xfrm flipV="1">
              <a:off x="1872" y="1248"/>
              <a:ext cx="110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88" name="Line 52"/>
            <p:cNvSpPr>
              <a:spLocks noChangeShapeType="1"/>
            </p:cNvSpPr>
            <p:nvPr/>
          </p:nvSpPr>
          <p:spPr bwMode="auto">
            <a:xfrm>
              <a:off x="1872" y="1680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89" name="Line 53"/>
            <p:cNvSpPr>
              <a:spLocks noChangeShapeType="1"/>
            </p:cNvSpPr>
            <p:nvPr/>
          </p:nvSpPr>
          <p:spPr bwMode="auto">
            <a:xfrm>
              <a:off x="1872" y="1680"/>
              <a:ext cx="110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90" name="Line 54"/>
            <p:cNvSpPr>
              <a:spLocks noChangeShapeType="1"/>
            </p:cNvSpPr>
            <p:nvPr/>
          </p:nvSpPr>
          <p:spPr bwMode="auto">
            <a:xfrm>
              <a:off x="1872" y="1680"/>
              <a:ext cx="1104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91" name="Line 55"/>
            <p:cNvSpPr>
              <a:spLocks noChangeShapeType="1"/>
            </p:cNvSpPr>
            <p:nvPr/>
          </p:nvSpPr>
          <p:spPr bwMode="auto">
            <a:xfrm flipV="1">
              <a:off x="1872" y="1248"/>
              <a:ext cx="1056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92" name="Line 56"/>
            <p:cNvSpPr>
              <a:spLocks noChangeShapeType="1"/>
            </p:cNvSpPr>
            <p:nvPr/>
          </p:nvSpPr>
          <p:spPr bwMode="auto">
            <a:xfrm flipV="1">
              <a:off x="1872" y="1680"/>
              <a:ext cx="110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93" name="Line 57"/>
            <p:cNvSpPr>
              <a:spLocks noChangeShapeType="1"/>
            </p:cNvSpPr>
            <p:nvPr/>
          </p:nvSpPr>
          <p:spPr bwMode="auto">
            <a:xfrm>
              <a:off x="1872" y="2016"/>
              <a:ext cx="110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94" name="Line 58"/>
            <p:cNvSpPr>
              <a:spLocks noChangeShapeType="1"/>
            </p:cNvSpPr>
            <p:nvPr/>
          </p:nvSpPr>
          <p:spPr bwMode="auto">
            <a:xfrm>
              <a:off x="1872" y="2016"/>
              <a:ext cx="1104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95" name="Line 59"/>
            <p:cNvSpPr>
              <a:spLocks noChangeShapeType="1"/>
            </p:cNvSpPr>
            <p:nvPr/>
          </p:nvSpPr>
          <p:spPr bwMode="auto">
            <a:xfrm flipV="1">
              <a:off x="1872" y="1248"/>
              <a:ext cx="1104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96" name="Line 60"/>
            <p:cNvSpPr>
              <a:spLocks noChangeShapeType="1"/>
            </p:cNvSpPr>
            <p:nvPr/>
          </p:nvSpPr>
          <p:spPr bwMode="auto">
            <a:xfrm flipV="1">
              <a:off x="1872" y="1680"/>
              <a:ext cx="1104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97" name="Line 61"/>
            <p:cNvSpPr>
              <a:spLocks noChangeShapeType="1"/>
            </p:cNvSpPr>
            <p:nvPr/>
          </p:nvSpPr>
          <p:spPr bwMode="auto">
            <a:xfrm flipV="1">
              <a:off x="1872" y="2064"/>
              <a:ext cx="1104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98" name="Line 62"/>
            <p:cNvSpPr>
              <a:spLocks noChangeShapeType="1"/>
            </p:cNvSpPr>
            <p:nvPr/>
          </p:nvSpPr>
          <p:spPr bwMode="auto">
            <a:xfrm>
              <a:off x="1872" y="2976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99" name="Line 63"/>
            <p:cNvSpPr>
              <a:spLocks noChangeShapeType="1"/>
            </p:cNvSpPr>
            <p:nvPr/>
          </p:nvSpPr>
          <p:spPr bwMode="auto">
            <a:xfrm>
              <a:off x="3264" y="1248"/>
              <a:ext cx="81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400" name="Line 64"/>
            <p:cNvSpPr>
              <a:spLocks noChangeShapeType="1"/>
            </p:cNvSpPr>
            <p:nvPr/>
          </p:nvSpPr>
          <p:spPr bwMode="auto">
            <a:xfrm>
              <a:off x="3264" y="1248"/>
              <a:ext cx="816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401" name="Line 65"/>
            <p:cNvSpPr>
              <a:spLocks noChangeShapeType="1"/>
            </p:cNvSpPr>
            <p:nvPr/>
          </p:nvSpPr>
          <p:spPr bwMode="auto">
            <a:xfrm>
              <a:off x="3264" y="1248"/>
              <a:ext cx="816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402" name="Line 66"/>
            <p:cNvSpPr>
              <a:spLocks noChangeShapeType="1"/>
            </p:cNvSpPr>
            <p:nvPr/>
          </p:nvSpPr>
          <p:spPr bwMode="auto">
            <a:xfrm flipV="1">
              <a:off x="3264" y="1584"/>
              <a:ext cx="81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403" name="Line 67"/>
            <p:cNvSpPr>
              <a:spLocks noChangeShapeType="1"/>
            </p:cNvSpPr>
            <p:nvPr/>
          </p:nvSpPr>
          <p:spPr bwMode="auto">
            <a:xfrm>
              <a:off x="3264" y="1680"/>
              <a:ext cx="81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404" name="Line 68"/>
            <p:cNvSpPr>
              <a:spLocks noChangeShapeType="1"/>
            </p:cNvSpPr>
            <p:nvPr/>
          </p:nvSpPr>
          <p:spPr bwMode="auto">
            <a:xfrm>
              <a:off x="3264" y="1680"/>
              <a:ext cx="81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405" name="Line 69"/>
            <p:cNvSpPr>
              <a:spLocks noChangeShapeType="1"/>
            </p:cNvSpPr>
            <p:nvPr/>
          </p:nvSpPr>
          <p:spPr bwMode="auto">
            <a:xfrm flipV="1">
              <a:off x="3264" y="1584"/>
              <a:ext cx="81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406" name="Line 70"/>
            <p:cNvSpPr>
              <a:spLocks noChangeShapeType="1"/>
            </p:cNvSpPr>
            <p:nvPr/>
          </p:nvSpPr>
          <p:spPr bwMode="auto">
            <a:xfrm flipV="1">
              <a:off x="3264" y="2016"/>
              <a:ext cx="81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407" name="Line 71"/>
            <p:cNvSpPr>
              <a:spLocks noChangeShapeType="1"/>
            </p:cNvSpPr>
            <p:nvPr/>
          </p:nvSpPr>
          <p:spPr bwMode="auto">
            <a:xfrm>
              <a:off x="3264" y="2064"/>
              <a:ext cx="81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408" name="Line 72"/>
            <p:cNvSpPr>
              <a:spLocks noChangeShapeType="1"/>
            </p:cNvSpPr>
            <p:nvPr/>
          </p:nvSpPr>
          <p:spPr bwMode="auto">
            <a:xfrm flipV="1">
              <a:off x="3264" y="1632"/>
              <a:ext cx="816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409" name="Line 73"/>
            <p:cNvSpPr>
              <a:spLocks noChangeShapeType="1"/>
            </p:cNvSpPr>
            <p:nvPr/>
          </p:nvSpPr>
          <p:spPr bwMode="auto">
            <a:xfrm flipV="1">
              <a:off x="3264" y="2016"/>
              <a:ext cx="816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410" name="Line 74"/>
            <p:cNvSpPr>
              <a:spLocks noChangeShapeType="1"/>
            </p:cNvSpPr>
            <p:nvPr/>
          </p:nvSpPr>
          <p:spPr bwMode="auto">
            <a:xfrm flipV="1">
              <a:off x="3264" y="2400"/>
              <a:ext cx="81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411" name="Line 75"/>
            <p:cNvSpPr>
              <a:spLocks noChangeShapeType="1"/>
            </p:cNvSpPr>
            <p:nvPr/>
          </p:nvSpPr>
          <p:spPr bwMode="auto">
            <a:xfrm>
              <a:off x="4368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412" name="Line 76"/>
            <p:cNvSpPr>
              <a:spLocks noChangeShapeType="1"/>
            </p:cNvSpPr>
            <p:nvPr/>
          </p:nvSpPr>
          <p:spPr bwMode="auto">
            <a:xfrm>
              <a:off x="4368" y="201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413" name="Line 77"/>
            <p:cNvSpPr>
              <a:spLocks noChangeShapeType="1"/>
            </p:cNvSpPr>
            <p:nvPr/>
          </p:nvSpPr>
          <p:spPr bwMode="auto">
            <a:xfrm>
              <a:off x="4368" y="244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414" name="Text Box 78"/>
            <p:cNvSpPr txBox="1">
              <a:spLocks noChangeArrowheads="1"/>
            </p:cNvSpPr>
            <p:nvPr/>
          </p:nvSpPr>
          <p:spPr bwMode="auto">
            <a:xfrm>
              <a:off x="336" y="3168"/>
              <a:ext cx="576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dirty="0"/>
                <a:t>Ulazi</a:t>
              </a:r>
              <a:endParaRPr lang="en-US" dirty="0"/>
            </a:p>
          </p:txBody>
        </p:sp>
        <p:sp>
          <p:nvSpPr>
            <p:cNvPr id="14415" name="Text Box 79"/>
            <p:cNvSpPr txBox="1">
              <a:spLocks noChangeArrowheads="1"/>
            </p:cNvSpPr>
            <p:nvPr/>
          </p:nvSpPr>
          <p:spPr bwMode="auto">
            <a:xfrm>
              <a:off x="1392" y="3216"/>
              <a:ext cx="1008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dirty="0"/>
                <a:t>Prvi skriveni sloj</a:t>
              </a:r>
              <a:endParaRPr lang="en-US" dirty="0"/>
            </a:p>
          </p:txBody>
        </p:sp>
        <p:sp>
          <p:nvSpPr>
            <p:cNvPr id="14416" name="Text Box 80"/>
            <p:cNvSpPr txBox="1">
              <a:spLocks noChangeArrowheads="1"/>
            </p:cNvSpPr>
            <p:nvPr/>
          </p:nvSpPr>
          <p:spPr bwMode="auto">
            <a:xfrm>
              <a:off x="2688" y="3216"/>
              <a:ext cx="1145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hr-HR" dirty="0"/>
                <a:t>Drugi skriveni sloj</a:t>
              </a:r>
              <a:endParaRPr lang="en-US" dirty="0"/>
            </a:p>
          </p:txBody>
        </p:sp>
        <p:sp>
          <p:nvSpPr>
            <p:cNvPr id="14417" name="Text Box 81"/>
            <p:cNvSpPr txBox="1">
              <a:spLocks noChangeArrowheads="1"/>
            </p:cNvSpPr>
            <p:nvPr/>
          </p:nvSpPr>
          <p:spPr bwMode="auto">
            <a:xfrm>
              <a:off x="3901" y="2707"/>
              <a:ext cx="672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dirty="0"/>
                <a:t>Izlazni sloj</a:t>
              </a:r>
              <a:endParaRPr lang="en-US" dirty="0"/>
            </a:p>
          </p:txBody>
        </p:sp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675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9722" y="5612478"/>
            <a:ext cx="80807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Mreža može imati </a:t>
            </a:r>
            <a:r>
              <a:rPr lang="hr-HR" b="1" dirty="0"/>
              <a:t>više skrivenih slojeva</a:t>
            </a:r>
            <a:r>
              <a:rPr lang="hr-HR" dirty="0"/>
              <a:t>. U okviru </a:t>
            </a:r>
            <a:r>
              <a:rPr lang="hr-HR" i="1" dirty="0" err="1"/>
              <a:t>BigData</a:t>
            </a:r>
            <a:r>
              <a:rPr lang="hr-HR" i="1" dirty="0"/>
              <a:t> </a:t>
            </a:r>
            <a:r>
              <a:rPr lang="hr-HR" dirty="0"/>
              <a:t>platformi razvijaju se neuronske mreže koje imaju po nekoliko stotina skrivenih </a:t>
            </a:r>
            <a:r>
              <a:rPr lang="hr-HR" dirty="0" err="1"/>
              <a:t>sloje</a:t>
            </a:r>
            <a:r>
              <a:rPr lang="hr-HR" dirty="0"/>
              <a:t>­</a:t>
            </a:r>
            <a:r>
              <a:rPr lang="hr-HR" dirty="0" err="1"/>
              <a:t>va</a:t>
            </a:r>
            <a:r>
              <a:rPr lang="hr-HR" dirty="0"/>
              <a:t>, što se danas naziva </a:t>
            </a:r>
            <a:r>
              <a:rPr lang="hr-HR" b="1" dirty="0">
                <a:solidFill>
                  <a:srgbClr val="663300"/>
                </a:solidFill>
              </a:rPr>
              <a:t>duboko učenje </a:t>
            </a:r>
            <a:r>
              <a:rPr lang="hr-HR" dirty="0"/>
              <a:t>(engl. </a:t>
            </a:r>
            <a:r>
              <a:rPr lang="hr-HR" i="1" dirty="0" err="1">
                <a:solidFill>
                  <a:srgbClr val="336600"/>
                </a:solidFill>
              </a:rPr>
              <a:t>deep</a:t>
            </a:r>
            <a:r>
              <a:rPr lang="hr-HR" i="1" dirty="0">
                <a:solidFill>
                  <a:srgbClr val="336600"/>
                </a:solidFill>
              </a:rPr>
              <a:t> </a:t>
            </a:r>
            <a:r>
              <a:rPr lang="hr-HR" i="1" dirty="0" err="1">
                <a:solidFill>
                  <a:srgbClr val="336600"/>
                </a:solidFill>
              </a:rPr>
              <a:t>learning</a:t>
            </a:r>
            <a:r>
              <a:rPr lang="hr-HR" dirty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7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xmlns="" id="{D42F0F4C-8953-4693-A60B-B9E60DCF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277453"/>
            <a:ext cx="5472112" cy="1508105"/>
          </a:xfrm>
          <a:prstGeom prst="rect">
            <a:avLst/>
          </a:prstGeom>
          <a:solidFill>
            <a:srgbClr val="CCFFFF">
              <a:alpha val="58038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663300"/>
              </a:buClr>
              <a:buFontTx/>
              <a:buAutoNum type="arabicPeriod"/>
            </a:pPr>
            <a:r>
              <a:rPr lang="hr-HR" b="1" dirty="0"/>
              <a:t>Struktura mreže </a:t>
            </a:r>
            <a:r>
              <a:rPr lang="hr-HR" dirty="0"/>
              <a:t>– shema povezivanja neurona (broj skrivenih slojeva i broj neurona u slojevima)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Tx/>
              <a:buAutoNum type="arabicPeriod"/>
            </a:pPr>
            <a:r>
              <a:rPr lang="hr-HR" b="1" dirty="0"/>
              <a:t>Prijenosna funkcija </a:t>
            </a:r>
            <a:r>
              <a:rPr lang="hr-HR" dirty="0"/>
              <a:t>neurona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Tx/>
              <a:buAutoNum type="arabicPeriod"/>
            </a:pPr>
            <a:r>
              <a:rPr lang="hr-HR" b="1" dirty="0"/>
              <a:t>Pravilo učenja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xmlns="" id="{0BAD6772-3C4F-4BCB-83E5-50007A981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732746"/>
            <a:ext cx="41857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 b="1" dirty="0">
                <a:solidFill>
                  <a:srgbClr val="663300"/>
                </a:solidFill>
              </a:rPr>
              <a:t>Specificiranje neuronske mreže:</a:t>
            </a:r>
            <a:r>
              <a:rPr lang="hr-HR" sz="2000" dirty="0">
                <a:solidFill>
                  <a:srgbClr val="663300"/>
                </a:solidFill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3248EA3-F9B2-4AD9-990D-46BDE2B195B8}"/>
              </a:ext>
            </a:extLst>
          </p:cNvPr>
          <p:cNvSpPr/>
          <p:nvPr/>
        </p:nvSpPr>
        <p:spPr>
          <a:xfrm>
            <a:off x="432048" y="4241120"/>
            <a:ext cx="8244408" cy="1708160"/>
          </a:xfrm>
          <a:prstGeom prst="rect">
            <a:avLst/>
          </a:prstGeom>
          <a:solidFill>
            <a:srgbClr val="E2E2F6"/>
          </a:solidFill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Parametri </a:t>
            </a:r>
            <a:r>
              <a:rPr lang="en-US" b="1" dirty="0" err="1">
                <a:solidFill>
                  <a:schemeClr val="accent2"/>
                </a:solidFill>
              </a:rPr>
              <a:t>modela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– </a:t>
            </a:r>
            <a:r>
              <a:rPr lang="en-US" dirty="0" err="1"/>
              <a:t>podešavaju</a:t>
            </a:r>
            <a:r>
              <a:rPr lang="en-US" dirty="0"/>
              <a:t> se </a:t>
            </a:r>
            <a:r>
              <a:rPr lang="en-US" dirty="0" err="1"/>
              <a:t>tijekom</a:t>
            </a:r>
            <a:r>
              <a:rPr lang="en-US" dirty="0"/>
              <a:t> </a:t>
            </a:r>
            <a:r>
              <a:rPr lang="en-US" dirty="0" err="1"/>
              <a:t>učenja</a:t>
            </a:r>
            <a:r>
              <a:rPr lang="en-US" dirty="0"/>
              <a:t> (</a:t>
            </a:r>
            <a:r>
              <a:rPr lang="en-US" b="1" dirty="0" err="1"/>
              <a:t>težinski</a:t>
            </a:r>
            <a:r>
              <a:rPr lang="en-US" b="1" dirty="0"/>
              <a:t> </a:t>
            </a:r>
            <a:r>
              <a:rPr lang="en-US" b="1" dirty="0" err="1"/>
              <a:t>koeficijenti</a:t>
            </a:r>
            <a:r>
              <a:rPr lang="en-US" b="1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b="1" dirty="0" err="1"/>
              <a:t>pristranost</a:t>
            </a:r>
            <a:r>
              <a:rPr lang="en-US" dirty="0"/>
              <a:t> u </a:t>
            </a:r>
            <a:r>
              <a:rPr lang="en-US" dirty="0" err="1"/>
              <a:t>neuronskim</a:t>
            </a:r>
            <a:r>
              <a:rPr lang="en-US" dirty="0"/>
              <a:t> </a:t>
            </a:r>
            <a:r>
              <a:rPr lang="en-US" dirty="0" err="1"/>
              <a:t>mrežama</a:t>
            </a:r>
            <a:r>
              <a:rPr lang="en-US" dirty="0"/>
              <a:t>)</a:t>
            </a:r>
            <a:endParaRPr lang="hr-HR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accent2"/>
                </a:solidFill>
              </a:rPr>
              <a:t>Hiperparametri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- </a:t>
            </a:r>
            <a:r>
              <a:rPr lang="en-US" dirty="0" err="1"/>
              <a:t>biraju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temelju</a:t>
            </a:r>
            <a:r>
              <a:rPr lang="en-US" dirty="0"/>
              <a:t> </a:t>
            </a:r>
            <a:r>
              <a:rPr lang="en-US" dirty="0" err="1"/>
              <a:t>prethodno</a:t>
            </a:r>
            <a:r>
              <a:rPr lang="en-US" dirty="0"/>
              <a:t> </a:t>
            </a:r>
            <a:r>
              <a:rPr lang="en-US" dirty="0" err="1"/>
              <a:t>provedenih</a:t>
            </a:r>
            <a:r>
              <a:rPr lang="en-US" dirty="0"/>
              <a:t> </a:t>
            </a:r>
            <a:r>
              <a:rPr lang="en-US" dirty="0" err="1"/>
              <a:t>eksperimenata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iskustva</a:t>
            </a:r>
            <a:r>
              <a:rPr lang="en-US" dirty="0"/>
              <a:t> (</a:t>
            </a:r>
            <a:r>
              <a:rPr lang="en-US" b="1" dirty="0" err="1"/>
              <a:t>prijenosna</a:t>
            </a:r>
            <a:r>
              <a:rPr lang="en-US" b="1" dirty="0"/>
              <a:t> </a:t>
            </a:r>
            <a:r>
              <a:rPr lang="en-US" b="1" dirty="0" err="1"/>
              <a:t>funkcija</a:t>
            </a:r>
            <a:r>
              <a:rPr lang="en-US" dirty="0"/>
              <a:t>, </a:t>
            </a:r>
            <a:r>
              <a:rPr lang="en-US" b="1" dirty="0" err="1"/>
              <a:t>broj</a:t>
            </a:r>
            <a:r>
              <a:rPr lang="en-US" b="1" dirty="0"/>
              <a:t> </a:t>
            </a:r>
            <a:r>
              <a:rPr lang="en-US" b="1" dirty="0" err="1"/>
              <a:t>neurona</a:t>
            </a:r>
            <a:r>
              <a:rPr lang="en-US" b="1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skrivenih</a:t>
            </a:r>
            <a:r>
              <a:rPr lang="en-US" dirty="0"/>
              <a:t> </a:t>
            </a:r>
            <a:r>
              <a:rPr lang="en-US" dirty="0" err="1"/>
              <a:t>slojeva</a:t>
            </a:r>
            <a:r>
              <a:rPr lang="en-US" dirty="0"/>
              <a:t>, </a:t>
            </a:r>
            <a:r>
              <a:rPr lang="en-US" b="1" dirty="0" err="1"/>
              <a:t>algoritam</a:t>
            </a:r>
            <a:r>
              <a:rPr lang="en-US" dirty="0"/>
              <a:t> u</a:t>
            </a:r>
            <a:r>
              <a:rPr lang="hr-HR" dirty="0"/>
              <a:t>čenja</a:t>
            </a:r>
            <a:r>
              <a:rPr lang="en-US" dirty="0"/>
              <a:t>). 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40BA5683-8C6B-4867-AC25-C3446C279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749464"/>
            <a:ext cx="9144000" cy="6480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1588" lvl="1" indent="-1588" algn="ctr">
              <a:defRPr/>
            </a:pPr>
            <a:r>
              <a:rPr lang="hr-H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Specificiranje neuronske mreže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6155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35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0634" y="620688"/>
            <a:ext cx="9144000" cy="5040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1588" lvl="1" indent="-1588" algn="ctr">
              <a:defRPr/>
            </a:pPr>
            <a:r>
              <a:rPr lang="hr-H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UČENJE  NEURONSKE MREŽE  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5536" y="1484784"/>
            <a:ext cx="4896544" cy="2469828"/>
            <a:chOff x="1547812" y="2133600"/>
            <a:chExt cx="6768603" cy="3524978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547812" y="2133600"/>
              <a:ext cx="6768603" cy="3524978"/>
              <a:chOff x="975" y="1344"/>
              <a:chExt cx="4161" cy="2002"/>
            </a:xfrm>
          </p:grpSpPr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975" y="1627"/>
                <a:ext cx="708" cy="2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hr-HR" sz="1400" dirty="0"/>
                  <a:t>Ulazi</a:t>
                </a:r>
                <a:endParaRPr lang="en-US" sz="1400" dirty="0"/>
              </a:p>
            </p:txBody>
          </p:sp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2448" y="2592"/>
                <a:ext cx="1680" cy="20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hr-HR" sz="1400" dirty="0"/>
                  <a:t>Neuronska mreža</a:t>
                </a:r>
                <a:endParaRPr lang="en-US" sz="1400" dirty="0"/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2448" y="1632"/>
                <a:ext cx="1488" cy="2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hr-HR" sz="1400" dirty="0"/>
                  <a:t>Realni sustav</a:t>
                </a:r>
                <a:endParaRPr lang="en-US" sz="1400" dirty="0"/>
              </a:p>
            </p:txBody>
          </p:sp>
          <p:sp>
            <p:nvSpPr>
              <p:cNvPr id="10" name="AutoShape 9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720" cy="144"/>
              </a:xfrm>
              <a:prstGeom prst="rightArrow">
                <a:avLst>
                  <a:gd name="adj1" fmla="val 50000"/>
                  <a:gd name="adj2" fmla="val 1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1968" y="1776"/>
                <a:ext cx="96" cy="100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" name="AutoShape 11"/>
              <p:cNvSpPr>
                <a:spLocks noChangeArrowheads="1"/>
              </p:cNvSpPr>
              <p:nvPr/>
            </p:nvSpPr>
            <p:spPr bwMode="auto">
              <a:xfrm>
                <a:off x="2016" y="2640"/>
                <a:ext cx="432" cy="192"/>
              </a:xfrm>
              <a:prstGeom prst="rightArrow">
                <a:avLst>
                  <a:gd name="adj1" fmla="val 50000"/>
                  <a:gd name="adj2" fmla="val 5625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" name="Oval 12"/>
              <p:cNvSpPr>
                <a:spLocks noChangeArrowheads="1"/>
              </p:cNvSpPr>
              <p:nvPr/>
            </p:nvSpPr>
            <p:spPr bwMode="auto">
              <a:xfrm>
                <a:off x="4512" y="2448"/>
                <a:ext cx="624" cy="57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>
                <a:off x="4128" y="2736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>
                <a:off x="3936" y="1776"/>
                <a:ext cx="8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>
                <a:off x="4800" y="1776"/>
                <a:ext cx="0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Text Box 16"/>
              <p:cNvSpPr txBox="1">
                <a:spLocks noChangeArrowheads="1"/>
              </p:cNvSpPr>
              <p:nvPr/>
            </p:nvSpPr>
            <p:spPr bwMode="auto">
              <a:xfrm>
                <a:off x="4656" y="2544"/>
                <a:ext cx="38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3200" b="1">
                    <a:latin typeface="Times New Roman" pitchFamily="18" charset="0"/>
                    <a:cs typeface="Times New Roman" pitchFamily="18" charset="0"/>
                  </a:rPr>
                  <a:t>Σ</a:t>
                </a:r>
              </a:p>
            </p:txBody>
          </p:sp>
          <p:sp>
            <p:nvSpPr>
              <p:cNvPr id="18" name="Line 17"/>
              <p:cNvSpPr>
                <a:spLocks noChangeShapeType="1"/>
              </p:cNvSpPr>
              <p:nvPr/>
            </p:nvSpPr>
            <p:spPr bwMode="auto">
              <a:xfrm>
                <a:off x="4800" y="3024"/>
                <a:ext cx="0" cy="3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 flipH="1">
                <a:off x="3072" y="3316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Line 19"/>
              <p:cNvSpPr>
                <a:spLocks noChangeShapeType="1"/>
              </p:cNvSpPr>
              <p:nvPr/>
            </p:nvSpPr>
            <p:spPr bwMode="auto">
              <a:xfrm flipV="1">
                <a:off x="3072" y="2832"/>
                <a:ext cx="0" cy="4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V="1">
                <a:off x="3137" y="2304"/>
                <a:ext cx="19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Text Box 22"/>
              <p:cNvSpPr txBox="1">
                <a:spLocks noChangeArrowheads="1"/>
              </p:cNvSpPr>
              <p:nvPr/>
            </p:nvSpPr>
            <p:spPr bwMode="auto">
              <a:xfrm>
                <a:off x="3610" y="3048"/>
                <a:ext cx="1036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r-HR" sz="1400" b="1" dirty="0">
                    <a:solidFill>
                      <a:srgbClr val="FF0000"/>
                    </a:solidFill>
                  </a:rPr>
                  <a:t>Pogreška</a:t>
                </a:r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 Box 25"/>
              <p:cNvSpPr txBox="1">
                <a:spLocks noChangeArrowheads="1"/>
              </p:cNvSpPr>
              <p:nvPr/>
            </p:nvSpPr>
            <p:spPr bwMode="auto">
              <a:xfrm>
                <a:off x="4062" y="2205"/>
                <a:ext cx="768" cy="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r-HR" sz="1400" b="1" dirty="0">
                    <a:solidFill>
                      <a:srgbClr val="663300"/>
                    </a:solidFill>
                  </a:rPr>
                  <a:t>Izlaz iz mreže</a:t>
                </a:r>
                <a:endParaRPr lang="en-US" sz="1400" b="1" dirty="0">
                  <a:solidFill>
                    <a:srgbClr val="663300"/>
                  </a:solidFill>
                </a:endParaRPr>
              </a:p>
            </p:txBody>
          </p:sp>
          <p:sp>
            <p:nvSpPr>
              <p:cNvPr id="24" name="Text Box 26"/>
              <p:cNvSpPr txBox="1">
                <a:spLocks noChangeArrowheads="1"/>
              </p:cNvSpPr>
              <p:nvPr/>
            </p:nvSpPr>
            <p:spPr bwMode="auto">
              <a:xfrm>
                <a:off x="4059" y="1344"/>
                <a:ext cx="861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r-HR" sz="1400" b="1" dirty="0">
                    <a:solidFill>
                      <a:srgbClr val="0070C0"/>
                    </a:solidFill>
                  </a:rPr>
                  <a:t>Stvarni izlaz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6" name="Text Box 27"/>
            <p:cNvSpPr txBox="1">
              <a:spLocks noChangeArrowheads="1"/>
            </p:cNvSpPr>
            <p:nvPr/>
          </p:nvSpPr>
          <p:spPr bwMode="auto">
            <a:xfrm>
              <a:off x="1876857" y="4815975"/>
              <a:ext cx="1791686" cy="439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1400" b="1" dirty="0">
                  <a:solidFill>
                    <a:schemeClr val="accent2"/>
                  </a:solidFill>
                </a:rPr>
                <a:t>      Učenje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675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61A9CDE-7FCA-4ADC-933D-45399DFC9A3E}"/>
              </a:ext>
            </a:extLst>
          </p:cNvPr>
          <p:cNvSpPr txBox="1"/>
          <p:nvPr/>
        </p:nvSpPr>
        <p:spPr>
          <a:xfrm>
            <a:off x="287524" y="4364372"/>
            <a:ext cx="8568952" cy="2130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vi-VN" b="1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Učenje neuronske mreže </a:t>
            </a:r>
            <a:r>
              <a:rPr lang="hr-HR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iteracijski postupak podešavanja veza među neuronima. </a:t>
            </a:r>
            <a:r>
              <a:rPr lang="vi-V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Podešavanje težinskih koeficijenata </a:t>
            </a:r>
            <a:r>
              <a:rPr lang="vi-VN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odvija se </a:t>
            </a:r>
            <a:r>
              <a:rPr lang="en-US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pronala</a:t>
            </a:r>
            <a:r>
              <a:rPr lang="hr-HR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ženjem minimalne</a:t>
            </a:r>
            <a:r>
              <a:rPr lang="vi-VN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vrijednosti</a:t>
            </a:r>
            <a:r>
              <a:rPr lang="vi-VN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pogreške</a:t>
            </a:r>
            <a:r>
              <a:rPr lang="vi-VN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između izlaza dobiven</a:t>
            </a:r>
            <a:r>
              <a:rPr lang="hr-HR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og</a:t>
            </a:r>
            <a:r>
              <a:rPr lang="vi-VN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modelom i stvarne vrijednosti izlazne veličine.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vi-VN" b="1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Težinski koeficijenti </a:t>
            </a:r>
            <a:r>
              <a:rPr lang="vi-VN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nosioci „znanja“ u neuronskoj mreži</a:t>
            </a:r>
            <a:r>
              <a:rPr lang="hr-HR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Do</a:t>
            </a:r>
            <a:r>
              <a:rPr lang="vi-VN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njihovih vrijednosti dolazi </a:t>
            </a:r>
            <a:r>
              <a:rPr lang="hr-HR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vi-VN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treniranjem, tj. učenjem mreže na određenom skupu ulaznih podataka. </a:t>
            </a:r>
          </a:p>
        </p:txBody>
      </p:sp>
      <p:pic>
        <p:nvPicPr>
          <p:cNvPr id="26" name="Picture 4" descr="Learning process of a neural network - Towards Data Scienc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2" r="21237"/>
          <a:stretch/>
        </p:blipFill>
        <p:spPr bwMode="auto">
          <a:xfrm>
            <a:off x="5667360" y="1700808"/>
            <a:ext cx="3316264" cy="219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43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968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096" y="620688"/>
            <a:ext cx="9144000" cy="5040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1588" lvl="1" indent="-1588" algn="ctr">
              <a:defRPr/>
            </a:pPr>
            <a:r>
              <a:rPr lang="hr-H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ALGORITAM unatražne </a:t>
            </a:r>
            <a:r>
              <a:rPr lang="hr-HR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propagaci</a:t>
            </a: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j</a:t>
            </a:r>
            <a:r>
              <a:rPr lang="hr-H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445674" y="1634892"/>
            <a:ext cx="8374798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1" dirty="0"/>
              <a:t>Prve </a:t>
            </a:r>
            <a:r>
              <a:rPr lang="hr-HR" sz="2000" dirty="0"/>
              <a:t>vrijednosti težinskih faktora i </a:t>
            </a:r>
            <a:r>
              <a:rPr lang="hr-HR" sz="2000" i="1" dirty="0" err="1"/>
              <a:t>bias</a:t>
            </a:r>
            <a:r>
              <a:rPr lang="hr-HR" sz="2000" dirty="0"/>
              <a:t>-a se </a:t>
            </a:r>
            <a:r>
              <a:rPr lang="hr-HR" sz="2000" b="1" dirty="0"/>
              <a:t>nasumično</a:t>
            </a:r>
            <a:r>
              <a:rPr lang="hr-HR" sz="2000" dirty="0"/>
              <a:t> generiraju.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sz="2000" dirty="0"/>
              <a:t>Mreža u </a:t>
            </a:r>
            <a:r>
              <a:rPr lang="hr-HR" sz="2000" b="1" dirty="0"/>
              <a:t>prvom unaprijednom</a:t>
            </a:r>
            <a:r>
              <a:rPr lang="hr-HR" sz="2000" dirty="0"/>
              <a:t> prolazu izbacuje predviđene vrijednosti izlazne varijable mreže te se uspoređuje sa stvarnom vrijednošću. </a:t>
            </a:r>
            <a:endParaRPr lang="en-US" sz="20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sz="2000" dirty="0"/>
              <a:t>Na temelju </a:t>
            </a:r>
            <a:r>
              <a:rPr lang="hr-HR" sz="2000" b="1" dirty="0"/>
              <a:t>pogreške</a:t>
            </a:r>
            <a:r>
              <a:rPr lang="hr-HR" sz="2000" dirty="0"/>
              <a:t> između stvarne i predviđene vrijednosti, ispravljaju se vrijednosti težinskih faktora </a:t>
            </a:r>
            <a:r>
              <a:rPr lang="hr-HR" sz="2000" b="1" dirty="0">
                <a:solidFill>
                  <a:srgbClr val="336600"/>
                </a:solidFill>
              </a:rPr>
              <a:t>metodom </a:t>
            </a:r>
            <a:r>
              <a:rPr lang="hr-HR" sz="20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unatražne</a:t>
            </a:r>
            <a:r>
              <a:rPr lang="hr-HR" sz="2000" b="1" dirty="0">
                <a:solidFill>
                  <a:srgbClr val="336600"/>
                </a:solidFill>
              </a:rPr>
              <a:t> propagacije</a:t>
            </a:r>
            <a:r>
              <a:rPr lang="hr-HR" sz="2000" dirty="0"/>
              <a:t>. Postupak se ponavlja (</a:t>
            </a:r>
            <a:r>
              <a:rPr lang="en-US" sz="2000" dirty="0" err="1"/>
              <a:t>iterativno</a:t>
            </a:r>
            <a:r>
              <a:rPr lang="hr-HR" sz="2000" dirty="0"/>
              <a:t>) dokle god nije zadovoljen zadani </a:t>
            </a:r>
            <a:r>
              <a:rPr lang="hr-HR" sz="2000" b="1" dirty="0"/>
              <a:t>kriterij uspješnosti</a:t>
            </a:r>
            <a:r>
              <a:rPr lang="hr-HR" sz="2000" dirty="0"/>
              <a:t>.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/>
              <a:t>U svakom skrivenom sloju u </a:t>
            </a:r>
            <a:r>
              <a:rPr lang="hr-HR" sz="2000" i="1" dirty="0"/>
              <a:t>n</a:t>
            </a:r>
            <a:r>
              <a:rPr lang="hr-HR" sz="2000" dirty="0"/>
              <a:t>-dimenzionalnom prostoru kojeg čine osi svih težinskih faktora tog sloja minimizira se ukupna pogreška mreže</a:t>
            </a:r>
            <a:r>
              <a:rPr lang="en-US" sz="2000" dirty="0"/>
              <a:t>,</a:t>
            </a:r>
            <a:r>
              <a:rPr lang="hr-HR" sz="2000" dirty="0"/>
              <a:t> npr. </a:t>
            </a:r>
            <a:r>
              <a:rPr lang="hr-HR" sz="2000" b="1" dirty="0"/>
              <a:t>metodom gradijentnog spusta </a:t>
            </a:r>
            <a:r>
              <a:rPr lang="hr-HR" sz="2000" dirty="0"/>
              <a:t>(engl. </a:t>
            </a:r>
            <a:r>
              <a:rPr lang="hr-HR" sz="2000" i="1" dirty="0">
                <a:solidFill>
                  <a:srgbClr val="336600"/>
                </a:solidFill>
              </a:rPr>
              <a:t>gradient descent</a:t>
            </a:r>
            <a:r>
              <a:rPr lang="hr-HR" sz="2000" dirty="0"/>
              <a:t>).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sz="2000" b="1" dirty="0"/>
              <a:t>Funkcija pogreške </a:t>
            </a:r>
            <a:r>
              <a:rPr lang="hr-HR" sz="2000" dirty="0"/>
              <a:t>izlaznog sloja često je zbroj kvadrata pogreške. </a:t>
            </a:r>
            <a:endParaRPr lang="en-US" sz="20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5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096" y="620688"/>
            <a:ext cx="9144000" cy="5040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1588" lvl="1" indent="-1588" algn="ctr">
              <a:defRPr/>
            </a:pPr>
            <a:r>
              <a:rPr lang="hr-H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ALGORITAM UČENJA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C40BB3-2396-41B5-869B-F3B81D770940}"/>
              </a:ext>
            </a:extLst>
          </p:cNvPr>
          <p:cNvSpPr txBox="1"/>
          <p:nvPr/>
        </p:nvSpPr>
        <p:spPr>
          <a:xfrm>
            <a:off x="395536" y="1480941"/>
            <a:ext cx="8114740" cy="1811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Učenje neuronske mreže odvija se prema nekom pravilu učenja - </a:t>
            </a:r>
            <a:r>
              <a:rPr lang="hr-HR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hr-HR" b="1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ravilo širenja unatrag</a:t>
            </a:r>
            <a:r>
              <a:rPr lang="hr-HR" i="1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(eng.</a:t>
            </a:r>
            <a:r>
              <a:rPr lang="hr-HR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b="1" i="1" dirty="0">
                <a:solidFill>
                  <a:srgbClr val="336600"/>
                </a:solidFill>
                <a:latin typeface="+mn-lt"/>
                <a:cs typeface="Calibri" panose="020F0502020204030204" pitchFamily="34" charset="0"/>
              </a:rPr>
              <a:t>Backpropagation</a:t>
            </a:r>
            <a:r>
              <a:rPr lang="hr-HR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ili </a:t>
            </a:r>
            <a:r>
              <a:rPr lang="hr-HR" b="1" dirty="0">
                <a:solidFill>
                  <a:srgbClr val="0070C0"/>
                </a:solidFill>
                <a:latin typeface="+mn-lt"/>
              </a:rPr>
              <a:t>algoritam unatražne propagacije izlazne pogreške</a:t>
            </a:r>
            <a:r>
              <a:rPr lang="hr-HR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Razlika vrijednosti dobivene modelom i stvarne vrijednosti služi za korekciju težinskog koeficijenta pomoću tzv. </a:t>
            </a:r>
            <a:r>
              <a:rPr lang="hr-HR" b="1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Delta pravila</a:t>
            </a:r>
            <a:r>
              <a:rPr lang="hr-HR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hr-HR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6885D576-8688-4551-B397-567305A62D98}"/>
                  </a:ext>
                </a:extLst>
              </p:cNvPr>
              <p:cNvSpPr txBox="1"/>
              <p:nvPr/>
            </p:nvSpPr>
            <p:spPr>
              <a:xfrm>
                <a:off x="2242635" y="3516219"/>
                <a:ext cx="2376264" cy="426912"/>
              </a:xfrm>
              <a:prstGeom prst="rect">
                <a:avLst/>
              </a:prstGeom>
              <a:solidFill>
                <a:srgbClr val="DCDCF4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r-HR" i="1" smtClean="0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r-HR" b="0" i="1" smtClean="0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𝑛𝑜𝑣𝑖</m:t>
                          </m:r>
                        </m:sup>
                      </m:sSubSup>
                      <m:r>
                        <a:rPr lang="hr-HR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hr-HR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r-HR" b="0" i="1" smtClean="0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𝑠𝑡𝑎𝑟𝑖</m:t>
                          </m:r>
                        </m:sup>
                      </m:sSubSup>
                      <m:r>
                        <a:rPr lang="hr-HR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hr-HR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r-HR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85D576-8688-4551-B397-567305A62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635" y="3516219"/>
                <a:ext cx="2376264" cy="426912"/>
              </a:xfrm>
              <a:prstGeom prst="rect">
                <a:avLst/>
              </a:prstGeom>
              <a:blipFill>
                <a:blip r:embed="rId3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62D8105F-AB28-4A31-8449-5688CD2141C8}"/>
              </a:ext>
            </a:extLst>
          </p:cNvPr>
          <p:cNvSpPr txBox="1"/>
          <p:nvPr/>
        </p:nvSpPr>
        <p:spPr>
          <a:xfrm>
            <a:off x="5004048" y="3341640"/>
            <a:ext cx="4155496" cy="192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6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hr-HR" sz="1600" i="1" baseline="-250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hr-HR" sz="1600" i="1" baseline="-25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6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neuron </a:t>
            </a:r>
            <a:r>
              <a:rPr lang="hr-HR" sz="16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sz="16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povezan sa neuronom </a:t>
            </a:r>
            <a:r>
              <a:rPr lang="hr-HR" sz="16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hr-HR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100" i="1" dirty="0">
              <a:latin typeface="+mj-lt"/>
              <a:ea typeface="Times New Roman" panose="02020603050405020304" pitchFamily="18" charset="0"/>
            </a:endParaRPr>
          </a:p>
          <a:p>
            <a:r>
              <a:rPr lang="hr-HR" sz="1600" b="1" i="1" dirty="0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</a:rPr>
              <a:t>η</a:t>
            </a:r>
            <a:r>
              <a:rPr lang="hr-HR" sz="1600" b="1" dirty="0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- koeficijent učenja </a:t>
            </a:r>
            <a:r>
              <a:rPr lang="hr-HR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sz="16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eng. </a:t>
            </a:r>
            <a:r>
              <a:rPr lang="hr-HR" sz="1600" b="1" i="1" dirty="0" err="1">
                <a:solidFill>
                  <a:srgbClr val="3366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hr-HR" sz="1600" b="1" i="1" dirty="0">
                <a:solidFill>
                  <a:srgbClr val="3366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rate</a:t>
            </a:r>
            <a:r>
              <a:rPr lang="hr-HR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endParaRPr lang="hr-HR" sz="1200" i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600" i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r-HR" sz="1600" i="1" baseline="-25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- izlaz prethodnog neurona (neurona </a:t>
            </a:r>
            <a:r>
              <a:rPr lang="hr-HR" sz="16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i)</a:t>
            </a:r>
            <a:endParaRPr lang="hr-HR" sz="16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600" i="1" dirty="0" err="1">
                <a:latin typeface="+mj-lt"/>
                <a:ea typeface="Times New Roman" panose="02020603050405020304" pitchFamily="18" charset="0"/>
              </a:rPr>
              <a:t>ε</a:t>
            </a:r>
            <a:r>
              <a:rPr lang="hr-HR" sz="1600" baseline="-25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r-HR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– pogreška sljedećeg neurona </a:t>
            </a:r>
            <a:r>
              <a:rPr lang="hr-HR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vrijednost koju daje neuronska mreža</a:t>
            </a:r>
            <a:r>
              <a:rPr lang="hr-HR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−stvarna </a:t>
            </a:r>
            <a:r>
              <a:rPr lang="hr-HR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vrijednost)</a:t>
            </a:r>
          </a:p>
          <a:p>
            <a:endParaRPr lang="hr-HR" sz="16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001A9850-05FC-409B-86EF-E93EDB6839DB}"/>
                  </a:ext>
                </a:extLst>
              </p:cNvPr>
              <p:cNvSpPr txBox="1"/>
              <p:nvPr/>
            </p:nvSpPr>
            <p:spPr>
              <a:xfrm>
                <a:off x="2637083" y="4156332"/>
                <a:ext cx="1646885" cy="424796"/>
              </a:xfrm>
              <a:prstGeom prst="rect">
                <a:avLst/>
              </a:prstGeom>
              <a:solidFill>
                <a:srgbClr val="E2E2F6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 smtClean="0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hr-H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  <m:r>
                          <a:rPr lang="hr-H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hr-H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hr-HR" sz="2000" b="0" i="1" smtClean="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hr-H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hr-HR" sz="20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hr-HR" i="1" dirty="0">
                            <a:latin typeface="Calibri" panose="020F0502020204030204" pitchFamily="34" charset="0"/>
                            <a:ea typeface="Times New Roman" panose="02020603050405020304" pitchFamily="18" charset="0"/>
                          </a:rPr>
                          <m:t>η</m:t>
                        </m:r>
                        <m:r>
                          <a:rPr lang="hr-HR" b="0" i="1" dirty="0" smtClean="0">
                            <a:latin typeface="Cambria Math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hr-H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hr-HR" sz="2000" b="0" i="1" smtClean="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hr-HR" sz="20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hr-H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hr-HR" sz="2000" b="0" i="1" smtClean="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hr-H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hr-HR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01A9850-05FC-409B-86EF-E93EDB683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083" y="4156332"/>
                <a:ext cx="1646885" cy="424796"/>
              </a:xfrm>
              <a:prstGeom prst="rect">
                <a:avLst/>
              </a:prstGeom>
              <a:blipFill>
                <a:blip r:embed="rId5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C68AD5EC-6420-4B1A-86CF-D00F844C3317}"/>
                  </a:ext>
                </a:extLst>
              </p:cNvPr>
              <p:cNvSpPr txBox="1"/>
              <p:nvPr/>
            </p:nvSpPr>
            <p:spPr>
              <a:xfrm>
                <a:off x="2242635" y="5754285"/>
                <a:ext cx="2185349" cy="542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hr-HR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hr-HR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hr-HR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hr-H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hr-HR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hr-HR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r-H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acc>
                              <m:accPr>
                                <m:chr m:val="̂"/>
                                <m:ctrlPr>
                                  <a:rPr lang="hr-HR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i="1" baseline="-25000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e>
                            </m:acc>
                            <m:r>
                              <a:rPr lang="hr-H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hr-HR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b="0" i="1" smtClean="0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hr-H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hr-H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hr-HR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hr-HR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68AD5EC-6420-4B1A-86CF-D00F844C3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635" y="5754285"/>
                <a:ext cx="2185349" cy="542136"/>
              </a:xfrm>
              <a:prstGeom prst="rect">
                <a:avLst/>
              </a:prstGeom>
              <a:blipFill>
                <a:blip r:embed="rId6"/>
                <a:stretch>
                  <a:fillRect t="-60674" b="-115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27A6E6C3-3322-4A7C-A985-99AD1C4261E7}"/>
                  </a:ext>
                </a:extLst>
              </p:cNvPr>
              <p:cNvSpPr txBox="1"/>
              <p:nvPr/>
            </p:nvSpPr>
            <p:spPr>
              <a:xfrm>
                <a:off x="4716019" y="5619072"/>
                <a:ext cx="4443526" cy="1050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hr-HR" sz="15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i="1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hr-HR" sz="15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broj neurona u izlaznom sloju</a:t>
                </a:r>
                <a:endParaRPr lang="hr-HR" sz="1500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5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sz="1500" i="1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500" i="1" baseline="-25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500" i="1" baseline="-2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sz="15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željena vrijednost, vrijednost dobivena eksperimentom</a:t>
                </a:r>
              </a:p>
              <a:p>
                <a:pPr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r-HR" sz="1500" i="1" dirty="0" smtClean="0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500" b="0" i="1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1500" b="0" i="1" baseline="-250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1500" b="0" i="0" baseline="-250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r-HR" sz="15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vrijednost dobivena pomoću neuronske mreže </a:t>
                </a:r>
                <a:endParaRPr lang="hr-HR" sz="15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7A6E6C3-3322-4A7C-A985-99AD1C426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9" y="5619072"/>
                <a:ext cx="4443526" cy="1050288"/>
              </a:xfrm>
              <a:prstGeom prst="rect">
                <a:avLst/>
              </a:prstGeom>
              <a:blipFill>
                <a:blip r:embed="rId7"/>
                <a:stretch>
                  <a:fillRect l="-549" b="-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675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7D03B9F-99D7-4CD6-BB8D-3055E80D85AB}"/>
              </a:ext>
            </a:extLst>
          </p:cNvPr>
          <p:cNvSpPr txBox="1"/>
          <p:nvPr/>
        </p:nvSpPr>
        <p:spPr>
          <a:xfrm>
            <a:off x="406624" y="5786680"/>
            <a:ext cx="184923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4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Globalna greška mreže</a:t>
            </a:r>
          </a:p>
          <a:p>
            <a:pPr algn="ctr"/>
            <a:r>
              <a:rPr lang="hr-HR" sz="1400" b="1" dirty="0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(funkcija pogreške)</a:t>
            </a:r>
            <a:r>
              <a:rPr lang="hr-HR" sz="1200" b="1" dirty="0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1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4221088"/>
            <a:ext cx="2575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0070C0"/>
                </a:solidFill>
              </a:rPr>
              <a:t>     Korektivni faktor</a:t>
            </a:r>
          </a:p>
          <a:p>
            <a:r>
              <a:rPr lang="hr-HR" sz="1400" dirty="0" smtClean="0"/>
              <a:t>(promjena težinskog faktora između neurona</a:t>
            </a:r>
            <a:r>
              <a:rPr lang="hr-HR" sz="1400" i="1" dirty="0" smtClean="0"/>
              <a:t> i </a:t>
            </a:r>
            <a:r>
              <a:rPr lang="hr-HR" sz="1400" dirty="0" err="1" smtClean="0"/>
              <a:t>i</a:t>
            </a:r>
            <a:r>
              <a:rPr lang="hr-HR" sz="1400" dirty="0" smtClean="0"/>
              <a:t> neurona</a:t>
            </a:r>
            <a:r>
              <a:rPr lang="hr-HR" sz="1400" i="1" dirty="0" smtClean="0"/>
              <a:t> j</a:t>
            </a:r>
            <a:r>
              <a:rPr lang="hr-HR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6612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675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6784" y="1268760"/>
            <a:ext cx="832368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0070C0"/>
                </a:solidFill>
              </a:rPr>
              <a:t>Koeficijent učenja</a:t>
            </a:r>
            <a:r>
              <a:rPr lang="hr-HR" sz="1600" dirty="0">
                <a:solidFill>
                  <a:srgbClr val="0070C0"/>
                </a:solidFill>
              </a:rPr>
              <a:t> </a:t>
            </a:r>
            <a:r>
              <a:rPr lang="hr-HR" sz="1600" dirty="0"/>
              <a:t>je parametar koji se mora zadati, a koji diktira brzinu promjene težinskih koeficijenata uzimajući u obzir vrijednost pogreške </a:t>
            </a:r>
            <a:r>
              <a:rPr lang="hr-HR" sz="1600" i="1" dirty="0"/>
              <a:t>ε</a:t>
            </a:r>
            <a:r>
              <a:rPr lang="hr-HR" sz="1600" dirty="0"/>
              <a:t>. O njemu ovisi koliko brzo će se konvergencijom doći do rješenja.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1600" b="1" dirty="0"/>
              <a:t>Premala vrijednost </a:t>
            </a:r>
            <a:r>
              <a:rPr lang="hr-HR" sz="1600" dirty="0"/>
              <a:t>koeficijenta učenja može rezultirati presporim učenjem, a kod </a:t>
            </a:r>
            <a:r>
              <a:rPr lang="hr-HR" sz="1600" b="1" dirty="0"/>
              <a:t>prevelikih vrijednosti </a:t>
            </a:r>
            <a:r>
              <a:rPr lang="hr-HR" sz="1600" dirty="0"/>
              <a:t>se nikada ne može pronaći minimum funkcije </a:t>
            </a:r>
            <a:r>
              <a:rPr lang="hr-HR" sz="1600" dirty="0" smtClean="0"/>
              <a:t>pogreške (</a:t>
            </a:r>
            <a:r>
              <a:rPr lang="en-US" sz="1600" dirty="0" err="1"/>
              <a:t>može</a:t>
            </a:r>
            <a:r>
              <a:rPr lang="en-US" sz="1600" dirty="0"/>
              <a:t> </a:t>
            </a:r>
            <a:r>
              <a:rPr lang="en-US" sz="1600" dirty="0" err="1"/>
              <a:t>doći</a:t>
            </a:r>
            <a:r>
              <a:rPr lang="en-US" sz="1600" dirty="0"/>
              <a:t> do "</a:t>
            </a:r>
            <a:r>
              <a:rPr lang="en-US" sz="1600" dirty="0" err="1"/>
              <a:t>preskakanja</a:t>
            </a:r>
            <a:r>
              <a:rPr lang="en-US" sz="1600" dirty="0"/>
              <a:t>" </a:t>
            </a:r>
            <a:r>
              <a:rPr lang="en-US" sz="1600" dirty="0" err="1"/>
              <a:t>minimuma</a:t>
            </a:r>
            <a:r>
              <a:rPr lang="en-US" sz="1600" dirty="0"/>
              <a:t> </a:t>
            </a:r>
            <a:r>
              <a:rPr lang="en-US" sz="1600" dirty="0" err="1"/>
              <a:t>funkcije</a:t>
            </a:r>
            <a:r>
              <a:rPr lang="en-US" sz="1600" dirty="0"/>
              <a:t> </a:t>
            </a:r>
            <a:r>
              <a:rPr lang="en-US" sz="1600" dirty="0" err="1" smtClean="0"/>
              <a:t>pogreške</a:t>
            </a:r>
            <a:r>
              <a:rPr lang="hr-HR" sz="1600" dirty="0" smtClean="0"/>
              <a:t>)</a:t>
            </a:r>
            <a:endParaRPr lang="en-US" sz="1600" dirty="0"/>
          </a:p>
        </p:txBody>
      </p:sp>
      <p:pic>
        <p:nvPicPr>
          <p:cNvPr id="4" name="Slika 17">
            <a:extLst>
              <a:ext uri="{FF2B5EF4-FFF2-40B4-BE49-F238E27FC236}">
                <a16:creationId xmlns:a16="http://schemas.microsoft.com/office/drawing/2014/main" xmlns="" id="{2D67414C-032E-4802-B584-11F3BA2011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96" b="4782"/>
          <a:stretch/>
        </p:blipFill>
        <p:spPr bwMode="auto">
          <a:xfrm>
            <a:off x="1906409" y="2852936"/>
            <a:ext cx="4280556" cy="3312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47664" y="6309320"/>
            <a:ext cx="655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dirty="0"/>
              <a:t>Utjecaj vrijednosti koeficijenta brzine učenja na učenje mreže </a:t>
            </a:r>
            <a:endParaRPr lang="en-US" sz="1400" b="1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096" y="548680"/>
            <a:ext cx="9144000" cy="5040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1588" lvl="1" indent="-1588" algn="ctr">
              <a:defRPr/>
            </a:pPr>
            <a:r>
              <a:rPr lang="hr-H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ALGORITAM UČENJA</a:t>
            </a:r>
          </a:p>
        </p:txBody>
      </p:sp>
      <p:sp>
        <p:nvSpPr>
          <p:cNvPr id="7" name="Rectangle 6"/>
          <p:cNvSpPr/>
          <p:nvPr/>
        </p:nvSpPr>
        <p:spPr>
          <a:xfrm>
            <a:off x="6660232" y="4251722"/>
            <a:ext cx="2707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/>
              <a:t>broj epoha </a:t>
            </a:r>
            <a:r>
              <a:rPr lang="hr-HR" sz="1400" dirty="0">
                <a:sym typeface="Wingdings" panose="05000000000000000000" pitchFamily="2" charset="2"/>
              </a:rPr>
              <a:t> </a:t>
            </a:r>
            <a:r>
              <a:rPr lang="hr-HR" sz="1400" dirty="0"/>
              <a:t>jedan prolaz podataka kroz cijelu mrežu.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8829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692696"/>
            <a:ext cx="9144000" cy="5040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1588" lvl="1" indent="-1588" algn="ctr">
              <a:defRPr/>
            </a:pPr>
            <a:r>
              <a:rPr lang="hr-H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</a:t>
            </a:r>
            <a:r>
              <a:rPr lang="en-US" sz="2800" b="1" dirty="0"/>
              <a:t> </a:t>
            </a:r>
            <a:r>
              <a:rPr lang="hr-HR" sz="2800" b="1" dirty="0">
                <a:solidFill>
                  <a:schemeClr val="accent2"/>
                </a:solidFill>
                <a:latin typeface="+mn-lt"/>
              </a:rPr>
              <a:t>Učenje - </a:t>
            </a:r>
            <a:r>
              <a:rPr lang="en-US" sz="2800" b="1" dirty="0" err="1">
                <a:solidFill>
                  <a:schemeClr val="accent2"/>
                </a:solidFill>
                <a:latin typeface="+mn-lt"/>
              </a:rPr>
              <a:t>Postupak</a:t>
            </a:r>
            <a:r>
              <a:rPr lang="en-US" sz="28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+mn-lt"/>
              </a:rPr>
              <a:t>propagacije</a:t>
            </a:r>
            <a:r>
              <a:rPr lang="en-US" sz="28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+mn-lt"/>
              </a:rPr>
              <a:t>pogre</a:t>
            </a:r>
            <a:r>
              <a:rPr lang="hr-HR" sz="2800" b="1" dirty="0">
                <a:solidFill>
                  <a:schemeClr val="accent2"/>
                </a:solidFill>
                <a:latin typeface="+mn-lt"/>
              </a:rPr>
              <a:t>š</a:t>
            </a:r>
            <a:r>
              <a:rPr lang="en-US" sz="2800" b="1" dirty="0" err="1">
                <a:solidFill>
                  <a:schemeClr val="accent2"/>
                </a:solidFill>
                <a:latin typeface="+mn-lt"/>
              </a:rPr>
              <a:t>ke</a:t>
            </a:r>
            <a:r>
              <a:rPr lang="en-US" sz="28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+mn-lt"/>
              </a:rPr>
              <a:t>unatrag</a:t>
            </a:r>
            <a:r>
              <a:rPr lang="en-US" sz="2800" b="1" dirty="0">
                <a:solidFill>
                  <a:schemeClr val="accent2"/>
                </a:solidFill>
                <a:latin typeface="+mn-lt"/>
              </a:rPr>
              <a:t> </a:t>
            </a:r>
            <a:endParaRPr lang="hr-HR" sz="28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675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7740" y="1339021"/>
            <a:ext cx="85287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Ako je funkcija pogreške </a:t>
            </a:r>
            <a:r>
              <a:rPr lang="hr-HR" dirty="0" err="1"/>
              <a:t>derivabilna</a:t>
            </a:r>
            <a:r>
              <a:rPr lang="hr-HR" dirty="0"/>
              <a:t>, moguće je koristiti optimizacijske postupke koji se temelje na izračunu </a:t>
            </a:r>
            <a:r>
              <a:rPr lang="hr-HR" b="1" dirty="0"/>
              <a:t>gradijenta funkcije pogreške </a:t>
            </a:r>
            <a:r>
              <a:rPr lang="hr-HR" dirty="0"/>
              <a:t>(</a:t>
            </a:r>
            <a:r>
              <a:rPr lang="hr-HR" b="1" dirty="0"/>
              <a:t>parcijalnih derivacija funkcije pogreške </a:t>
            </a:r>
            <a:r>
              <a:rPr lang="hr-HR" dirty="0"/>
              <a:t>s obzirom na svaku težinu i prag!)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dirty="0"/>
              <a:t>Parcijalna derivacija pogreške nam govori kako će se funkcija pogreške promijeniti ako malo povećamo težinu.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Tu informaciju možemo iskoristiti kako bismo ciljano povećavali ili smanjivali težine s ciljem smanjivanja vrijednosti funkcije pogreške </a:t>
            </a:r>
            <a:r>
              <a:rPr lang="hr-HR" i="1" dirty="0" smtClean="0"/>
              <a:t>E</a:t>
            </a:r>
          </a:p>
          <a:p>
            <a:endParaRPr lang="hr-HR" sz="105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Ključna ideja je da se </a:t>
            </a:r>
            <a:r>
              <a:rPr lang="hr-HR" i="1" dirty="0"/>
              <a:t>prilagodba težinskih faktora odvija u smjeru koji smanjuje pogrešku, </a:t>
            </a:r>
            <a:r>
              <a:rPr lang="hr-HR" dirty="0"/>
              <a:t>što se postiže uzimanjem negativnog gradijenta funkcije pogreške.</a:t>
            </a:r>
          </a:p>
        </p:txBody>
      </p:sp>
      <p:sp>
        <p:nvSpPr>
          <p:cNvPr id="5" name="Rectangle 4"/>
          <p:cNvSpPr/>
          <p:nvPr/>
        </p:nvSpPr>
        <p:spPr>
          <a:xfrm>
            <a:off x="720004" y="4573729"/>
            <a:ext cx="4932548" cy="21082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Postupak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propagacije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pogre</a:t>
            </a:r>
            <a:r>
              <a:rPr lang="hr-HR" b="1" dirty="0">
                <a:solidFill>
                  <a:srgbClr val="C00000"/>
                </a:solidFill>
              </a:rPr>
              <a:t>š</a:t>
            </a:r>
            <a:r>
              <a:rPr lang="en-US" b="1" dirty="0" err="1">
                <a:solidFill>
                  <a:srgbClr val="C00000"/>
                </a:solidFill>
              </a:rPr>
              <a:t>ke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unatrag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engl.</a:t>
            </a:r>
            <a:r>
              <a:rPr lang="en-US" dirty="0"/>
              <a:t> </a:t>
            </a:r>
            <a:r>
              <a:rPr lang="en-US" i="1" dirty="0">
                <a:solidFill>
                  <a:srgbClr val="336600"/>
                </a:solidFill>
              </a:rPr>
              <a:t>Error Backpropagation</a:t>
            </a:r>
            <a:r>
              <a:rPr lang="en-US" dirty="0"/>
              <a:t>)</a:t>
            </a:r>
            <a:endParaRPr lang="en-US" b="1" dirty="0"/>
          </a:p>
          <a:p>
            <a:pPr>
              <a:spcBef>
                <a:spcPts val="600"/>
              </a:spcBef>
            </a:pPr>
            <a:r>
              <a:rPr lang="en-US" dirty="0" err="1"/>
              <a:t>Postupak</a:t>
            </a:r>
            <a:r>
              <a:rPr lang="en-US" dirty="0"/>
              <a:t> u</a:t>
            </a:r>
            <a:r>
              <a:rPr lang="hr-HR" dirty="0"/>
              <a:t>č</a:t>
            </a:r>
            <a:r>
              <a:rPr lang="en-US" dirty="0" err="1"/>
              <a:t>enja</a:t>
            </a:r>
            <a:r>
              <a:rPr lang="en-US" dirty="0"/>
              <a:t> </a:t>
            </a:r>
            <a:r>
              <a:rPr lang="en-US" dirty="0" err="1"/>
              <a:t>neuronskih</a:t>
            </a:r>
            <a:r>
              <a:rPr lang="en-US" dirty="0"/>
              <a:t> </a:t>
            </a:r>
            <a:r>
              <a:rPr lang="en-US" dirty="0" err="1"/>
              <a:t>mre</a:t>
            </a:r>
            <a:r>
              <a:rPr lang="hr-HR" dirty="0"/>
              <a:t>ž</a:t>
            </a:r>
            <a:r>
              <a:rPr lang="en-US" dirty="0"/>
              <a:t>a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temelji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u</a:t>
            </a:r>
            <a:r>
              <a:rPr lang="hr-HR" dirty="0"/>
              <a:t>č</a:t>
            </a:r>
            <a:r>
              <a:rPr lang="en-US" dirty="0" err="1"/>
              <a:t>inkovitom</a:t>
            </a:r>
            <a:r>
              <a:rPr lang="en-US" dirty="0"/>
              <a:t> </a:t>
            </a:r>
            <a:r>
              <a:rPr lang="en-US" dirty="0" err="1"/>
              <a:t>izra</a:t>
            </a:r>
            <a:r>
              <a:rPr lang="hr-HR" dirty="0"/>
              <a:t>č</a:t>
            </a:r>
            <a:r>
              <a:rPr lang="en-US" dirty="0" err="1"/>
              <a:t>unu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parcijalnih</a:t>
            </a:r>
            <a:r>
              <a:rPr lang="en-US" dirty="0"/>
              <a:t> </a:t>
            </a:r>
            <a:r>
              <a:rPr lang="en-US" dirty="0" err="1"/>
              <a:t>derivacija</a:t>
            </a:r>
            <a:r>
              <a:rPr lang="en-US" dirty="0"/>
              <a:t> </a:t>
            </a:r>
            <a:r>
              <a:rPr lang="hr-HR" dirty="0"/>
              <a:t>funkcije pogreške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njihovoj</a:t>
            </a:r>
            <a:r>
              <a:rPr lang="en-US" dirty="0"/>
              <a:t> </a:t>
            </a:r>
            <a:r>
              <a:rPr lang="en-US" dirty="0" err="1"/>
              <a:t>primjeni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hr-HR" dirty="0"/>
              <a:t>određivanje </a:t>
            </a:r>
            <a:r>
              <a:rPr lang="en-US" dirty="0" err="1"/>
              <a:t>iznosa</a:t>
            </a:r>
            <a:r>
              <a:rPr lang="en-US" dirty="0"/>
              <a:t> </a:t>
            </a:r>
            <a:r>
              <a:rPr lang="en-US" dirty="0" err="1"/>
              <a:t>kojim</a:t>
            </a:r>
            <a:r>
              <a:rPr lang="en-US" dirty="0"/>
              <a:t> </a:t>
            </a:r>
            <a:r>
              <a:rPr lang="hr-HR" dirty="0"/>
              <a:t>se </a:t>
            </a:r>
            <a:r>
              <a:rPr lang="en-US" dirty="0" err="1"/>
              <a:t>korigira</a:t>
            </a:r>
            <a:r>
              <a:rPr lang="en-US" dirty="0"/>
              <a:t> </a:t>
            </a:r>
            <a:r>
              <a:rPr lang="en-US" dirty="0" err="1"/>
              <a:t>svak</a:t>
            </a:r>
            <a:r>
              <a:rPr lang="hr-HR" dirty="0"/>
              <a:t>a</a:t>
            </a:r>
            <a:r>
              <a:rPr lang="en-US" dirty="0"/>
              <a:t> od </a:t>
            </a:r>
            <a:r>
              <a:rPr lang="en-US" dirty="0" err="1"/>
              <a:t>te</a:t>
            </a:r>
            <a:r>
              <a:rPr lang="hr-HR" dirty="0"/>
              <a:t>ž</a:t>
            </a:r>
            <a:r>
              <a:rPr lang="en-US" dirty="0" err="1"/>
              <a:t>ina</a:t>
            </a:r>
            <a:r>
              <a:rPr lang="en-US" dirty="0"/>
              <a:t>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872706" y="4725144"/>
            <a:ext cx="3316264" cy="1805440"/>
            <a:chOff x="5872706" y="4725144"/>
            <a:chExt cx="3316264" cy="1805440"/>
          </a:xfrm>
        </p:grpSpPr>
        <p:pic>
          <p:nvPicPr>
            <p:cNvPr id="8" name="Picture 4" descr="Learning process of a neural network - Towards Data Science">
              <a:extLst>
                <a:ext uri="{FF2B5EF4-FFF2-40B4-BE49-F238E27FC236}">
                  <a16:creationId xmlns:a16="http://schemas.microsoft.com/office/drawing/2014/main" xmlns="" id="{59877876-FE61-4999-9F41-E00B8AE13E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2" t="17859" r="21237"/>
            <a:stretch/>
          </p:blipFill>
          <p:spPr bwMode="auto">
            <a:xfrm>
              <a:off x="5872706" y="4725144"/>
              <a:ext cx="3316264" cy="1805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8316416" y="5301208"/>
              <a:ext cx="74408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hr-HR" sz="1050" dirty="0">
                  <a:solidFill>
                    <a:srgbClr val="6161FF"/>
                  </a:solidFill>
                </a:rPr>
                <a:t>P</a:t>
              </a:r>
              <a:r>
                <a:rPr lang="hr-HR" sz="1050" dirty="0" smtClean="0">
                  <a:solidFill>
                    <a:srgbClr val="6161FF"/>
                  </a:solidFill>
                </a:rPr>
                <a:t>ogreška</a:t>
              </a:r>
              <a:endParaRPr lang="en-US" sz="1050" dirty="0">
                <a:solidFill>
                  <a:srgbClr val="6161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36568" y="6333698"/>
              <a:ext cx="1656184" cy="196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0" rtlCol="0" anchor="ctr"/>
            <a:lstStyle/>
            <a:p>
              <a:pPr algn="ctr"/>
              <a:r>
                <a:rPr lang="en-US" sz="1050" dirty="0" err="1" smtClean="0">
                  <a:solidFill>
                    <a:srgbClr val="6161FF"/>
                  </a:solidFill>
                </a:rPr>
                <a:t>Propagacij</a:t>
              </a:r>
              <a:r>
                <a:rPr lang="hr-HR" sz="1050" dirty="0" smtClean="0">
                  <a:solidFill>
                    <a:srgbClr val="6161FF"/>
                  </a:solidFill>
                </a:rPr>
                <a:t>a </a:t>
              </a:r>
              <a:r>
                <a:rPr lang="en-US" sz="1050" dirty="0" err="1" smtClean="0">
                  <a:solidFill>
                    <a:srgbClr val="6161FF"/>
                  </a:solidFill>
                </a:rPr>
                <a:t>unatrag</a:t>
              </a:r>
              <a:endParaRPr lang="en-US" sz="1050" dirty="0">
                <a:solidFill>
                  <a:srgbClr val="6161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36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2619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4237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692696"/>
            <a:ext cx="9144000" cy="6484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r-HR" sz="3200" b="1" dirty="0">
                <a:solidFill>
                  <a:schemeClr val="accent2"/>
                </a:solidFill>
                <a:latin typeface="+mn-lt"/>
              </a:rPr>
              <a:t>	</a:t>
            </a:r>
            <a:r>
              <a:rPr lang="hr-HR" sz="2800" b="1" dirty="0">
                <a:solidFill>
                  <a:srgbClr val="002060"/>
                </a:solidFill>
                <a:latin typeface="+mn-lt"/>
              </a:rPr>
              <a:t>SADRŽAJ PREDAVANJA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900596" y="2204864"/>
            <a:ext cx="75596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3550" indent="-463550"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hr-HR" sz="2400" dirty="0"/>
              <a:t>Biološka i umjetna neuronska mreža</a:t>
            </a:r>
            <a:br>
              <a:rPr lang="hr-HR" sz="2400" dirty="0"/>
            </a:br>
            <a:endParaRPr lang="hr-HR" sz="2400" dirty="0"/>
          </a:p>
          <a:p>
            <a:pPr marL="463550" indent="-463550"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hr-HR" sz="2400" dirty="0"/>
              <a:t>Algoritam učenja neuronskih mreža</a:t>
            </a:r>
            <a:br>
              <a:rPr lang="hr-HR" sz="2400" dirty="0"/>
            </a:br>
            <a:endParaRPr lang="hr-HR" sz="2400" dirty="0"/>
          </a:p>
          <a:p>
            <a:pPr marL="463550" indent="-463550"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hr-HR" sz="2400" dirty="0"/>
              <a:t>Podjela mreža</a:t>
            </a:r>
            <a:br>
              <a:rPr lang="hr-HR" sz="2400" dirty="0"/>
            </a:br>
            <a:endParaRPr lang="hr-HR" sz="2400" dirty="0"/>
          </a:p>
          <a:p>
            <a:pPr marL="463550" indent="-463550"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hr-HR" sz="2400" dirty="0"/>
              <a:t>Pregled primjene neuronskih </a:t>
            </a:r>
            <a:r>
              <a:rPr lang="hr-HR" sz="2400" dirty="0" smtClean="0"/>
              <a:t>mreža</a:t>
            </a:r>
          </a:p>
          <a:p>
            <a:pPr marL="463550" indent="-463550"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hr-HR" sz="2400" dirty="0"/>
          </a:p>
          <a:p>
            <a:pPr marL="463550" indent="-463550"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hr-HR" sz="2400" dirty="0"/>
              <a:t>Pregled primjene neuronskih </a:t>
            </a:r>
            <a:r>
              <a:rPr lang="hr-HR" sz="2400" dirty="0" smtClean="0"/>
              <a:t>mreža</a:t>
            </a:r>
            <a:r>
              <a:rPr lang="hr-HR" sz="2400" dirty="0"/>
              <a:t> </a:t>
            </a:r>
            <a:r>
              <a:rPr lang="hr-HR" sz="2400" dirty="0" smtClean="0"/>
              <a:t>u kemijskom inženjerstvu</a:t>
            </a:r>
            <a:endParaRPr lang="hr-HR" sz="2400" dirty="0"/>
          </a:p>
        </p:txBody>
      </p:sp>
      <p:pic>
        <p:nvPicPr>
          <p:cNvPr id="6151" name="Picture 7" descr="anim_neur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53238"/>
            <a:ext cx="719758" cy="68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7683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884034"/>
              </p:ext>
            </p:extLst>
          </p:nvPr>
        </p:nvGraphicFramePr>
        <p:xfrm>
          <a:off x="331845" y="1670664"/>
          <a:ext cx="1101773" cy="397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" name="Equation" r:id="rId3" imgW="672840" imgH="228600" progId="Equation.DSMT4">
                  <p:embed/>
                </p:oleObj>
              </mc:Choice>
              <mc:Fallback>
                <p:oleObj name="Equation" r:id="rId3" imgW="67284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845" y="1670664"/>
                        <a:ext cx="1101773" cy="397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784943"/>
              </p:ext>
            </p:extLst>
          </p:nvPr>
        </p:nvGraphicFramePr>
        <p:xfrm>
          <a:off x="340162" y="2347636"/>
          <a:ext cx="3871798" cy="524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8" name="Equation" r:id="rId5" imgW="2031840" imgH="279360" progId="Equation.DSMT4">
                  <p:embed/>
                </p:oleObj>
              </mc:Choice>
              <mc:Fallback>
                <p:oleObj name="Equation" r:id="rId5" imgW="2031840" imgH="2793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162" y="2347636"/>
                        <a:ext cx="3871798" cy="524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900921"/>
              </p:ext>
            </p:extLst>
          </p:nvPr>
        </p:nvGraphicFramePr>
        <p:xfrm>
          <a:off x="391014" y="3145454"/>
          <a:ext cx="3240359" cy="488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9" name="Equation" r:id="rId7" imgW="1688760" imgH="253800" progId="Equation.DSMT4">
                  <p:embed/>
                </p:oleObj>
              </mc:Choice>
              <mc:Fallback>
                <p:oleObj name="Equation" r:id="rId7" imgW="1688760" imgH="253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14" y="3145454"/>
                        <a:ext cx="3240359" cy="4885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901719"/>
              </p:ext>
            </p:extLst>
          </p:nvPr>
        </p:nvGraphicFramePr>
        <p:xfrm>
          <a:off x="107504" y="4890170"/>
          <a:ext cx="8942794" cy="699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0" name="Equation" r:id="rId9" imgW="6845040" imgH="533160" progId="Equation.DSMT4">
                  <p:embed/>
                </p:oleObj>
              </mc:Choice>
              <mc:Fallback>
                <p:oleObj name="Equation" r:id="rId9" imgW="6845040" imgH="533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4890170"/>
                        <a:ext cx="8942794" cy="699070"/>
                      </a:xfrm>
                      <a:prstGeom prst="rect">
                        <a:avLst/>
                      </a:prstGeom>
                      <a:solidFill>
                        <a:srgbClr val="D6ECEE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04952" y="41316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ili</a:t>
            </a:r>
            <a:endParaRPr lang="en-US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31D6AA13-CB18-4B7B-A8AB-80076DA82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" y="620688"/>
            <a:ext cx="9144000" cy="5040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1588" lvl="1" indent="-1588" algn="ctr">
              <a:defRPr/>
            </a:pPr>
            <a:r>
              <a:rPr lang="hr-HR" sz="2400" b="1" dirty="0">
                <a:solidFill>
                  <a:schemeClr val="accent2"/>
                </a:solidFill>
                <a:latin typeface="+mn-lt"/>
              </a:rPr>
              <a:t>Primjer izračuna izlaza neuronske mreže 3x3x1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49724" y="6184511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U matričnom obliku: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150472"/>
              </p:ext>
            </p:extLst>
          </p:nvPr>
        </p:nvGraphicFramePr>
        <p:xfrm>
          <a:off x="3491880" y="5855269"/>
          <a:ext cx="1690775" cy="958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1" name="Equation" r:id="rId11" imgW="1104840" imgH="634680" progId="Equation.DSMT4">
                  <p:embed/>
                </p:oleObj>
              </mc:Choice>
              <mc:Fallback>
                <p:oleObj name="Equation" r:id="rId11" imgW="1104840" imgH="634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5855269"/>
                        <a:ext cx="1690775" cy="958107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675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4860032" y="1315564"/>
            <a:ext cx="4008139" cy="3113948"/>
            <a:chOff x="4860032" y="1315564"/>
            <a:chExt cx="4008139" cy="3113948"/>
          </a:xfrm>
        </p:grpSpPr>
        <p:pic>
          <p:nvPicPr>
            <p:cNvPr id="14" name="Picture 13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4860032" y="1315564"/>
              <a:ext cx="4008139" cy="311394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5359557" y="2119168"/>
              <a:ext cx="43313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050" i="1" dirty="0" err="1">
                  <a:solidFill>
                    <a:schemeClr val="accent6"/>
                  </a:solidFill>
                </a:rPr>
                <a:t>bias</a:t>
              </a:r>
              <a:endParaRPr lang="en-US" sz="1050" i="1" dirty="0">
                <a:solidFill>
                  <a:schemeClr val="accent6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51276" y="2123808"/>
              <a:ext cx="43313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050" dirty="0" err="1">
                  <a:solidFill>
                    <a:schemeClr val="accent6"/>
                  </a:solidFill>
                </a:rPr>
                <a:t>bias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56376" y="1742492"/>
              <a:ext cx="54534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050" dirty="0">
                  <a:solidFill>
                    <a:schemeClr val="accent6"/>
                  </a:solidFill>
                </a:rPr>
                <a:t>težine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168785" y="3348603"/>
              <a:ext cx="53091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050" i="1" dirty="0" err="1">
                  <a:solidFill>
                    <a:schemeClr val="accent6"/>
                  </a:solidFill>
                </a:rPr>
                <a:t>bias</a:t>
              </a:r>
              <a:endParaRPr lang="hr-HR" sz="1050" i="1" dirty="0">
                <a:solidFill>
                  <a:schemeClr val="accent6"/>
                </a:solidFill>
              </a:endParaRPr>
            </a:p>
            <a:p>
              <a:pPr algn="ctr"/>
              <a:r>
                <a:rPr lang="hr-HR" sz="1050" dirty="0">
                  <a:solidFill>
                    <a:schemeClr val="accent6"/>
                  </a:solidFill>
                </a:rPr>
                <a:t>izlaza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6" name="Left Brace 5">
            <a:extLst>
              <a:ext uri="{FF2B5EF4-FFF2-40B4-BE49-F238E27FC236}">
                <a16:creationId xmlns:a16="http://schemas.microsoft.com/office/drawing/2014/main" xmlns="" id="{A484F65F-9E5A-4D4A-B699-875FB5CD3817}"/>
              </a:ext>
            </a:extLst>
          </p:cNvPr>
          <p:cNvSpPr/>
          <p:nvPr/>
        </p:nvSpPr>
        <p:spPr>
          <a:xfrm rot="5400000">
            <a:off x="2495624" y="3039288"/>
            <a:ext cx="295016" cy="3569703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B823977-31F4-4DD1-B9B6-A4F3FA854EFB}"/>
              </a:ext>
            </a:extLst>
          </p:cNvPr>
          <p:cNvSpPr txBox="1"/>
          <p:nvPr/>
        </p:nvSpPr>
        <p:spPr>
          <a:xfrm>
            <a:off x="2499301" y="4417367"/>
            <a:ext cx="488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b</a:t>
            </a:r>
            <a:r>
              <a:rPr lang="en-US" sz="1400" baseline="-250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xmlns="" id="{41A59C49-3790-4EE3-9153-AC65193F5ECB}"/>
              </a:ext>
            </a:extLst>
          </p:cNvPr>
          <p:cNvSpPr/>
          <p:nvPr/>
        </p:nvSpPr>
        <p:spPr>
          <a:xfrm rot="5400000">
            <a:off x="6506436" y="3059033"/>
            <a:ext cx="295016" cy="3569703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92B9F21-9CF3-4A47-96E5-60DB671E54AD}"/>
              </a:ext>
            </a:extLst>
          </p:cNvPr>
          <p:cNvSpPr txBox="1"/>
          <p:nvPr/>
        </p:nvSpPr>
        <p:spPr>
          <a:xfrm>
            <a:off x="6510113" y="4437112"/>
            <a:ext cx="488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b</a:t>
            </a:r>
            <a:r>
              <a:rPr lang="en-US" sz="1400" baseline="-25000" dirty="0">
                <a:solidFill>
                  <a:schemeClr val="accent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4418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322816" y="5549484"/>
            <a:ext cx="6481432" cy="1239416"/>
          </a:xfrm>
          <a:prstGeom prst="roundRect">
            <a:avLst/>
          </a:prstGeom>
          <a:solidFill>
            <a:srgbClr val="FD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315501" y="1340768"/>
            <a:ext cx="4264596" cy="1152128"/>
          </a:xfrm>
          <a:prstGeom prst="roundRect">
            <a:avLst/>
          </a:prstGeom>
          <a:solidFill>
            <a:srgbClr val="E2E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322816" y="4495466"/>
            <a:ext cx="4668245" cy="877750"/>
          </a:xfrm>
          <a:prstGeom prst="roundRect">
            <a:avLst/>
          </a:prstGeom>
          <a:solidFill>
            <a:srgbClr val="FFF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309208" y="2564904"/>
            <a:ext cx="4270888" cy="1817258"/>
          </a:xfrm>
          <a:prstGeom prst="roundRect">
            <a:avLst/>
          </a:prstGeom>
          <a:solidFill>
            <a:srgbClr val="D6E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31D6AA13-CB18-4B7B-A8AB-80076DA82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" y="620688"/>
            <a:ext cx="9144000" cy="5040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1588" lvl="1" indent="-1588" algn="ctr">
              <a:defRPr/>
            </a:pPr>
            <a:r>
              <a:rPr lang="hr-HR" sz="2300" b="1" dirty="0">
                <a:solidFill>
                  <a:srgbClr val="0070C0"/>
                </a:solidFill>
              </a:rPr>
              <a:t>Algoritam unatražne propagacije - </a:t>
            </a:r>
            <a:r>
              <a:rPr lang="hr-HR" sz="2300" b="1" dirty="0">
                <a:solidFill>
                  <a:srgbClr val="0070C0"/>
                </a:solidFill>
                <a:latin typeface="+mn-lt"/>
              </a:rPr>
              <a:t>Primjer izračuna 1.</a:t>
            </a:r>
            <a:r>
              <a:rPr lang="en-US" sz="23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hr-HR" sz="2300" b="1" dirty="0">
                <a:solidFill>
                  <a:srgbClr val="0070C0"/>
                </a:solidFill>
                <a:latin typeface="+mn-lt"/>
              </a:rPr>
              <a:t>iteracije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F43DA0-FCAB-4A36-8DA4-9417CF5018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675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5007663" y="1723408"/>
            <a:ext cx="4008139" cy="31139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3AFE997-4902-4F36-8E03-42657E90924A}"/>
              </a:ext>
            </a:extLst>
          </p:cNvPr>
          <p:cNvSpPr txBox="1"/>
          <p:nvPr/>
        </p:nvSpPr>
        <p:spPr>
          <a:xfrm flipH="1">
            <a:off x="374520" y="1723407"/>
            <a:ext cx="461653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dirty="0"/>
              <a:t>u rasponu od 0 do 1 - vrijednost svake varijable se podijeli     sa varijablom najveće vrijednosti u setu podataka; 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hr-HR" sz="1200" b="1" dirty="0"/>
              <a:t>nasumično</a:t>
            </a:r>
            <a:r>
              <a:rPr lang="hr-HR" sz="1200" dirty="0"/>
              <a:t> postavljanje težinskih faktora i </a:t>
            </a:r>
            <a:r>
              <a:rPr lang="hr-HR" sz="1200" i="1" dirty="0" err="1"/>
              <a:t>bias</a:t>
            </a:r>
            <a:r>
              <a:rPr lang="hr-HR" sz="1200" dirty="0"/>
              <a:t>-a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5B7BB3-476B-4EFA-8B0B-AB3B5B24BC30}"/>
              </a:ext>
            </a:extLst>
          </p:cNvPr>
          <p:cNvSpPr txBox="1"/>
          <p:nvPr/>
        </p:nvSpPr>
        <p:spPr>
          <a:xfrm flipH="1">
            <a:off x="323528" y="1412776"/>
            <a:ext cx="4256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1) Unos i normaliziranje </a:t>
            </a:r>
            <a:r>
              <a:rPr lang="hr-H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ulaznih vrijednosti </a:t>
            </a:r>
            <a:r>
              <a:rPr lang="hr-HR" altLang="ko-KR" sz="12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0DE418A-BE67-47E6-B938-DB1AF1EA6305}"/>
              </a:ext>
            </a:extLst>
          </p:cNvPr>
          <p:cNvGrpSpPr/>
          <p:nvPr/>
        </p:nvGrpSpPr>
        <p:grpSpPr>
          <a:xfrm flipH="1">
            <a:off x="315500" y="2636912"/>
            <a:ext cx="4616540" cy="483803"/>
            <a:chOff x="4716014" y="1639851"/>
            <a:chExt cx="3888434" cy="48359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FC5EFCE-8887-4312-927C-7BC025F77D72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207761B-348A-4E99-AD22-F60950E443B8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2) Izračunavanje </a:t>
              </a:r>
              <a:r>
                <a:rPr lang="hr-H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ukupnog izlaza </a:t>
              </a:r>
              <a:r>
                <a:rPr lang="hr-HR" altLang="ko-KR" sz="12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hr-H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hr-H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iz slojeva </a:t>
              </a:r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</a:t>
              </a:r>
              <a:r>
                <a:rPr lang="hr-H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unaprijedno</a:t>
              </a:r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)</a:t>
              </a:r>
              <a:endParaRPr lang="ko-KR" altLang="en-US" sz="1200" baseline="-25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319668"/>
              </p:ext>
            </p:extLst>
          </p:nvPr>
        </p:nvGraphicFramePr>
        <p:xfrm>
          <a:off x="514524" y="3037495"/>
          <a:ext cx="673100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9" name="Equation" r:id="rId5" imgW="672840" imgH="228600" progId="Equation.DSMT4">
                  <p:embed/>
                </p:oleObj>
              </mc:Choice>
              <mc:Fallback>
                <p:oleObj name="Equation" r:id="rId5" imgW="672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24" y="3037495"/>
                        <a:ext cx="673100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589700"/>
              </p:ext>
            </p:extLst>
          </p:nvPr>
        </p:nvGraphicFramePr>
        <p:xfrm>
          <a:off x="495300" y="3359150"/>
          <a:ext cx="40354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0" name="Equation" r:id="rId7" imgW="3466800" imgH="406080" progId="Equation.DSMT4">
                  <p:embed/>
                </p:oleObj>
              </mc:Choice>
              <mc:Fallback>
                <p:oleObj name="Equation" r:id="rId7" imgW="34668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3359150"/>
                        <a:ext cx="4035425" cy="468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216107"/>
              </p:ext>
            </p:extLst>
          </p:nvPr>
        </p:nvGraphicFramePr>
        <p:xfrm>
          <a:off x="511904" y="3829754"/>
          <a:ext cx="3405844" cy="463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1" name="Equation" r:id="rId9" imgW="2908080" imgH="393480" progId="Equation.DSMT4">
                  <p:embed/>
                </p:oleObj>
              </mc:Choice>
              <mc:Fallback>
                <p:oleObj name="Equation" r:id="rId9" imgW="2908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04" y="3829754"/>
                        <a:ext cx="3405844" cy="4633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8D1AA95-7312-45E3-9BAB-AD22F1DECD51}"/>
              </a:ext>
            </a:extLst>
          </p:cNvPr>
          <p:cNvGrpSpPr/>
          <p:nvPr/>
        </p:nvGrpSpPr>
        <p:grpSpPr>
          <a:xfrm flipH="1">
            <a:off x="323528" y="4495466"/>
            <a:ext cx="4863899" cy="532787"/>
            <a:chOff x="4716015" y="1590891"/>
            <a:chExt cx="4096780" cy="53255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E81441A5-7011-4D83-A376-C8A5081ABF37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ABF536FA-07F3-43D4-8A4B-02E511A7BDE5}"/>
                </a:ext>
              </a:extLst>
            </p:cNvPr>
            <p:cNvSpPr txBox="1"/>
            <p:nvPr/>
          </p:nvSpPr>
          <p:spPr>
            <a:xfrm>
              <a:off x="4924362" y="1590891"/>
              <a:ext cx="3888433" cy="276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3) Računanje </a:t>
              </a:r>
              <a:r>
                <a:rPr lang="hr-H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pogreške</a:t>
              </a:r>
              <a:r>
                <a:rPr lang="hr-H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po slojevima (unatražno)</a:t>
              </a:r>
              <a:endParaRPr lang="ko-KR" altLang="en-US" sz="1200" baseline="-25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442586"/>
              </p:ext>
            </p:extLst>
          </p:nvPr>
        </p:nvGraphicFramePr>
        <p:xfrm>
          <a:off x="771827" y="4904204"/>
          <a:ext cx="1491903" cy="320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2" name="Equation" r:id="rId11" imgW="1206360" imgH="253800" progId="Equation.DSMT4">
                  <p:embed/>
                </p:oleObj>
              </mc:Choice>
              <mc:Fallback>
                <p:oleObj name="Equation" r:id="rId11" imgW="1206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827" y="4904204"/>
                        <a:ext cx="1491903" cy="3209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403319"/>
              </p:ext>
            </p:extLst>
          </p:nvPr>
        </p:nvGraphicFramePr>
        <p:xfrm>
          <a:off x="3241907" y="4932233"/>
          <a:ext cx="1546117" cy="286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3" name="Equation" r:id="rId13" imgW="1180800" imgH="228600" progId="Equation.DSMT4">
                  <p:embed/>
                </p:oleObj>
              </mc:Choice>
              <mc:Fallback>
                <p:oleObj name="Equation" r:id="rId13" imgW="1180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907" y="4932233"/>
                        <a:ext cx="1546117" cy="2863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43F7420-411B-4017-AB11-E0327A39854D}"/>
              </a:ext>
            </a:extLst>
          </p:cNvPr>
          <p:cNvGrpSpPr/>
          <p:nvPr/>
        </p:nvGrpSpPr>
        <p:grpSpPr>
          <a:xfrm flipH="1">
            <a:off x="309208" y="5549484"/>
            <a:ext cx="4681853" cy="469286"/>
            <a:chOff x="4661004" y="1654359"/>
            <a:chExt cx="3943444" cy="4690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218E92E9-560F-4644-A5A8-8450CC8A59B2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F2367A6D-04E0-4AA2-A36A-2E7DEDD21AA0}"/>
                </a:ext>
              </a:extLst>
            </p:cNvPr>
            <p:cNvSpPr txBox="1"/>
            <p:nvPr/>
          </p:nvSpPr>
          <p:spPr>
            <a:xfrm>
              <a:off x="4661004" y="1654359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4) Postavljanje </a:t>
              </a:r>
              <a:r>
                <a:rPr lang="hr-H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novih</a:t>
              </a:r>
              <a:r>
                <a:rPr lang="hr-H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vrijednosti varijabli (korekcije težina)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696791"/>
              </p:ext>
            </p:extLst>
          </p:nvPr>
        </p:nvGraphicFramePr>
        <p:xfrm>
          <a:off x="440783" y="6402223"/>
          <a:ext cx="1856951" cy="326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4" name="Equation" r:id="rId15" imgW="1244520" imgH="241200" progId="Equation.DSMT4">
                  <p:embed/>
                </p:oleObj>
              </mc:Choice>
              <mc:Fallback>
                <p:oleObj name="Equation" r:id="rId15" imgW="12445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783" y="6402223"/>
                        <a:ext cx="1856951" cy="3264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008453"/>
              </p:ext>
            </p:extLst>
          </p:nvPr>
        </p:nvGraphicFramePr>
        <p:xfrm>
          <a:off x="5139438" y="6377254"/>
          <a:ext cx="1681902" cy="326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5" name="Equation" r:id="rId17" imgW="1117440" imgH="241200" progId="Equation.DSMT4">
                  <p:embed/>
                </p:oleObj>
              </mc:Choice>
              <mc:Fallback>
                <p:oleObj name="Equation" r:id="rId17" imgW="1117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9438" y="6377254"/>
                        <a:ext cx="1681902" cy="3264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173789"/>
              </p:ext>
            </p:extLst>
          </p:nvPr>
        </p:nvGraphicFramePr>
        <p:xfrm>
          <a:off x="2975428" y="6376345"/>
          <a:ext cx="1655880" cy="326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6" name="Equation" r:id="rId19" imgW="1104840" imgH="241200" progId="Equation.DSMT4">
                  <p:embed/>
                </p:oleObj>
              </mc:Choice>
              <mc:Fallback>
                <p:oleObj name="Equation" r:id="rId19" imgW="11048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5428" y="6376345"/>
                        <a:ext cx="1655880" cy="3264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308029"/>
              </p:ext>
            </p:extLst>
          </p:nvPr>
        </p:nvGraphicFramePr>
        <p:xfrm>
          <a:off x="440782" y="5918419"/>
          <a:ext cx="2195227" cy="354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7" name="Equation" r:id="rId21" imgW="1460160" imgH="253800" progId="Equation.DSMT4">
                  <p:embed/>
                </p:oleObj>
              </mc:Choice>
              <mc:Fallback>
                <p:oleObj name="Equation" r:id="rId21" imgW="1460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782" y="5918419"/>
                        <a:ext cx="2195227" cy="3548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639785"/>
              </p:ext>
            </p:extLst>
          </p:nvPr>
        </p:nvGraphicFramePr>
        <p:xfrm>
          <a:off x="2954727" y="5918419"/>
          <a:ext cx="1833297" cy="326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8" name="Equation" r:id="rId23" imgW="1218960" imgH="241200" progId="Equation.DSMT4">
                  <p:embed/>
                </p:oleObj>
              </mc:Choice>
              <mc:Fallback>
                <p:oleObj name="Equation" r:id="rId23" imgW="1218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4727" y="5918419"/>
                        <a:ext cx="1833297" cy="3264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507188" y="2527012"/>
            <a:ext cx="4331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i="1" dirty="0" err="1">
                <a:solidFill>
                  <a:schemeClr val="accent6"/>
                </a:solidFill>
              </a:rPr>
              <a:t>bias</a:t>
            </a:r>
            <a:endParaRPr lang="en-US" sz="1050" i="1" dirty="0">
              <a:solidFill>
                <a:schemeClr val="accent6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07220" y="2564904"/>
            <a:ext cx="4331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dirty="0" err="1">
                <a:solidFill>
                  <a:schemeClr val="accent6"/>
                </a:solidFill>
              </a:rPr>
              <a:t>bias</a:t>
            </a:r>
            <a:endParaRPr lang="en-US" sz="1050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1271" y="2204864"/>
            <a:ext cx="5453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dirty="0">
                <a:solidFill>
                  <a:schemeClr val="accent6"/>
                </a:solidFill>
              </a:rPr>
              <a:t>težine</a:t>
            </a:r>
            <a:endParaRPr lang="en-US" sz="1050" dirty="0">
              <a:solidFill>
                <a:schemeClr val="accent6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16416" y="3861048"/>
            <a:ext cx="53091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050" i="1" dirty="0" err="1">
                <a:solidFill>
                  <a:schemeClr val="accent6"/>
                </a:solidFill>
              </a:rPr>
              <a:t>bias</a:t>
            </a:r>
            <a:endParaRPr lang="hr-HR" sz="1050" i="1" dirty="0">
              <a:solidFill>
                <a:schemeClr val="accent6"/>
              </a:solidFill>
            </a:endParaRPr>
          </a:p>
          <a:p>
            <a:pPr algn="ctr"/>
            <a:r>
              <a:rPr lang="hr-HR" sz="1050" dirty="0">
                <a:solidFill>
                  <a:schemeClr val="accent6"/>
                </a:solidFill>
              </a:rPr>
              <a:t>izlaza</a:t>
            </a:r>
            <a:endParaRPr lang="en-US" sz="1050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3023374"/>
            <a:ext cx="20329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dirty="0"/>
              <a:t>Na primjeru </a:t>
            </a:r>
            <a:r>
              <a:rPr lang="hr-HR" sz="10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sigmoidne</a:t>
            </a:r>
            <a:r>
              <a:rPr lang="hr-HR" sz="1050" dirty="0"/>
              <a:t> </a:t>
            </a:r>
            <a:r>
              <a:rPr lang="en-US" sz="1050" dirty="0" err="1"/>
              <a:t>funkcije</a:t>
            </a:r>
            <a:endParaRPr lang="en-US" sz="105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1838952" y="4817744"/>
            <a:ext cx="144016" cy="138501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83896" y="466457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900" dirty="0"/>
              <a:t>realna vrijednost</a:t>
            </a:r>
          </a:p>
          <a:p>
            <a:pPr algn="ctr"/>
            <a:r>
              <a:rPr lang="hr-HR" sz="900" dirty="0"/>
              <a:t> izlaza</a:t>
            </a:r>
            <a:endParaRPr lang="en-US" sz="900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2128206" y="5157192"/>
            <a:ext cx="108202" cy="211819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159245" y="5142384"/>
            <a:ext cx="7681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900" dirty="0"/>
              <a:t>izlaz mreže</a:t>
            </a:r>
            <a:endParaRPr lang="en-US" sz="900" dirty="0"/>
          </a:p>
        </p:txBody>
      </p:sp>
      <p:sp>
        <p:nvSpPr>
          <p:cNvPr id="42" name="TextBox 41"/>
          <p:cNvSpPr txBox="1"/>
          <p:nvPr/>
        </p:nvSpPr>
        <p:spPr>
          <a:xfrm>
            <a:off x="2930116" y="5176074"/>
            <a:ext cx="2165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900" dirty="0"/>
              <a:t>pogreška 1. neurona u skrivenom sloju</a:t>
            </a:r>
            <a:endParaRPr lang="en-US" sz="900" dirty="0"/>
          </a:p>
        </p:txBody>
      </p:sp>
      <p:sp>
        <p:nvSpPr>
          <p:cNvPr id="28" name="TextBox 27"/>
          <p:cNvSpPr txBox="1"/>
          <p:nvPr/>
        </p:nvSpPr>
        <p:spPr>
          <a:xfrm>
            <a:off x="7290936" y="5392683"/>
            <a:ext cx="5597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100" i="1" dirty="0"/>
              <a:t>c</a:t>
            </a:r>
            <a:r>
              <a:rPr lang="hr-HR" sz="1100" dirty="0"/>
              <a:t>(1-</a:t>
            </a:r>
            <a:r>
              <a:rPr lang="hr-HR" sz="1100" i="1" dirty="0"/>
              <a:t>c</a:t>
            </a:r>
            <a:r>
              <a:rPr lang="hr-HR" sz="1100" dirty="0"/>
              <a:t>)</a:t>
            </a:r>
          </a:p>
          <a:p>
            <a:r>
              <a:rPr lang="hr-HR" sz="1100" i="1" dirty="0"/>
              <a:t>b</a:t>
            </a:r>
            <a:r>
              <a:rPr lang="hr-HR" sz="1100" dirty="0"/>
              <a:t>(1-</a:t>
            </a:r>
            <a:r>
              <a:rPr lang="hr-HR" sz="1100" i="1" dirty="0"/>
              <a:t>b</a:t>
            </a:r>
            <a:r>
              <a:rPr lang="hr-HR" sz="1100" dirty="0"/>
              <a:t>)</a:t>
            </a:r>
            <a:endParaRPr lang="en-US" sz="1100" dirty="0"/>
          </a:p>
        </p:txBody>
      </p:sp>
      <p:sp>
        <p:nvSpPr>
          <p:cNvPr id="29" name="Right Brace 28"/>
          <p:cNvSpPr/>
          <p:nvPr/>
        </p:nvSpPr>
        <p:spPr>
          <a:xfrm>
            <a:off x="7829728" y="5373216"/>
            <a:ext cx="209860" cy="50705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888" name="TextBox 13887"/>
          <p:cNvSpPr txBox="1"/>
          <p:nvPr/>
        </p:nvSpPr>
        <p:spPr>
          <a:xfrm>
            <a:off x="8058343" y="5229200"/>
            <a:ext cx="869149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dirty="0"/>
              <a:t>Posljedica </a:t>
            </a:r>
          </a:p>
          <a:p>
            <a:r>
              <a:rPr lang="hr-HR" sz="1050" dirty="0"/>
              <a:t>deriviranja</a:t>
            </a:r>
          </a:p>
          <a:p>
            <a:r>
              <a:rPr lang="hr-HR" sz="1050" dirty="0" err="1"/>
              <a:t>sigmoidne</a:t>
            </a:r>
            <a:r>
              <a:rPr lang="hr-HR" sz="1050" dirty="0"/>
              <a:t> </a:t>
            </a:r>
          </a:p>
          <a:p>
            <a:r>
              <a:rPr lang="hr-HR" sz="1050" dirty="0"/>
              <a:t>prijenosne </a:t>
            </a:r>
          </a:p>
          <a:p>
            <a:r>
              <a:rPr lang="hr-HR" sz="1050" dirty="0" err="1"/>
              <a:t>fukcije</a:t>
            </a:r>
            <a:endParaRPr lang="en-US" sz="1050" dirty="0"/>
          </a:p>
        </p:txBody>
      </p:sp>
      <p:sp>
        <p:nvSpPr>
          <p:cNvPr id="49" name="TextBox 48"/>
          <p:cNvSpPr txBox="1"/>
          <p:nvPr/>
        </p:nvSpPr>
        <p:spPr>
          <a:xfrm>
            <a:off x="7668344" y="4396993"/>
            <a:ext cx="7505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900" dirty="0"/>
              <a:t>pogreška </a:t>
            </a:r>
            <a:r>
              <a:rPr lang="hr-HR" sz="1050" i="1" dirty="0">
                <a:latin typeface="Symbol" panose="05050102010706020507" pitchFamily="18" charset="2"/>
              </a:rPr>
              <a:t>e</a:t>
            </a:r>
            <a:endParaRPr lang="en-US" sz="900" i="1" dirty="0">
              <a:latin typeface="Symbol" panose="05050102010706020507" pitchFamily="18" charset="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81707" y="4437112"/>
            <a:ext cx="7665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900" dirty="0"/>
              <a:t>pogreška </a:t>
            </a:r>
            <a:r>
              <a:rPr lang="hr-HR" sz="1050" i="1" dirty="0">
                <a:latin typeface="+mj-lt"/>
              </a:rPr>
              <a:t>e</a:t>
            </a:r>
            <a:endParaRPr lang="en-US" sz="900" i="1" dirty="0">
              <a:latin typeface="+mj-l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EC96BAB-4C79-45FB-A436-79A2D278233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948263" y="6480231"/>
            <a:ext cx="2106631" cy="36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5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2">
            <a:extLst>
              <a:ext uri="{FF2B5EF4-FFF2-40B4-BE49-F238E27FC236}">
                <a16:creationId xmlns:a16="http://schemas.microsoft.com/office/drawing/2014/main" xmlns="" id="{5ED085B6-7229-4CF0-8DFE-9BB3903711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6"/>
          <a:stretch/>
        </p:blipFill>
        <p:spPr bwMode="auto">
          <a:xfrm>
            <a:off x="391887" y="3930913"/>
            <a:ext cx="4143602" cy="24216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096" y="620688"/>
            <a:ext cx="9144000" cy="5040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1588" lvl="1" indent="-1588" algn="ctr">
              <a:defRPr/>
            </a:pPr>
            <a:r>
              <a:rPr lang="hr-H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Pretreniranost mreže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675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1412776"/>
            <a:ext cx="8352928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Nakon predobrade podataka obrađeni podaci dijele se u tri skupa: </a:t>
            </a:r>
            <a:r>
              <a:rPr lang="hr-HR" sz="1600" b="1" dirty="0">
                <a:solidFill>
                  <a:schemeClr val="accent2"/>
                </a:solidFill>
              </a:rPr>
              <a:t>skup za učenje, skup za provjeru i skup za testiranje</a:t>
            </a:r>
            <a:r>
              <a:rPr lang="hr-HR" sz="1600" dirty="0"/>
              <a:t>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1600" dirty="0"/>
              <a:t>Podaci iz </a:t>
            </a:r>
            <a:r>
              <a:rPr lang="hr-HR" sz="1600" b="1" dirty="0"/>
              <a:t>skupa za učenje </a:t>
            </a:r>
            <a:r>
              <a:rPr lang="hr-HR" sz="1600" dirty="0"/>
              <a:t>služe za ugađanje vrijednosti težinskih faktora među neuronima.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1600" b="1" dirty="0"/>
              <a:t>Skup za provjeru </a:t>
            </a:r>
            <a:r>
              <a:rPr lang="hr-HR" sz="1600" dirty="0"/>
              <a:t>služi za provjeru modela - je li došlo do </a:t>
            </a:r>
            <a:r>
              <a:rPr lang="hr-HR" sz="1600" b="1" dirty="0"/>
              <a:t>pretreniranosti mreže</a:t>
            </a:r>
            <a:r>
              <a:rPr lang="hr-HR" sz="1600" dirty="0"/>
              <a:t> </a:t>
            </a:r>
            <a:r>
              <a:rPr lang="hr-HR" sz="1600" dirty="0">
                <a:sym typeface="Wingdings" panose="05000000000000000000" pitchFamily="2" charset="2"/>
              </a:rPr>
              <a:t></a:t>
            </a:r>
            <a:r>
              <a:rPr lang="hr-HR" sz="1600" dirty="0"/>
              <a:t> neuronska mreža daje odlične rezultate na skupu podataka na kojem je učila, dok na novim podacima pokazuje vrlo loše rezultate.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vi-VN" sz="1600" dirty="0"/>
              <a:t>Cilj je postići što veću sposobnost </a:t>
            </a:r>
            <a:r>
              <a:rPr lang="vi-VN" sz="1600" b="1" dirty="0"/>
              <a:t>generaliziranja</a:t>
            </a:r>
            <a:r>
              <a:rPr lang="vi-VN" sz="1600" dirty="0"/>
              <a:t> na novim podatcima. 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4608512" y="4190598"/>
            <a:ext cx="4427984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1600" dirty="0"/>
              <a:t>U svrhu sprječavanja </a:t>
            </a:r>
            <a:r>
              <a:rPr lang="hr-HR" sz="1600" dirty="0" err="1"/>
              <a:t>pretreniranja</a:t>
            </a:r>
            <a:r>
              <a:rPr lang="hr-HR" sz="1600" dirty="0"/>
              <a:t> mreže koristi se </a:t>
            </a:r>
            <a:r>
              <a:rPr lang="hr-HR" sz="1600" b="1" dirty="0">
                <a:solidFill>
                  <a:srgbClr val="0070C0"/>
                </a:solidFill>
              </a:rPr>
              <a:t>tehnika „ranog zaustavljanja“</a:t>
            </a:r>
            <a:r>
              <a:rPr lang="hr-HR" sz="1600" dirty="0"/>
              <a:t>(engl. </a:t>
            </a:r>
            <a:r>
              <a:rPr lang="hr-HR" sz="1600" i="1" dirty="0" err="1">
                <a:solidFill>
                  <a:srgbClr val="336600"/>
                </a:solidFill>
              </a:rPr>
              <a:t>early</a:t>
            </a:r>
            <a:r>
              <a:rPr lang="hr-HR" sz="1600" i="1" dirty="0">
                <a:solidFill>
                  <a:srgbClr val="336600"/>
                </a:solidFill>
              </a:rPr>
              <a:t> </a:t>
            </a:r>
            <a:r>
              <a:rPr lang="hr-HR" sz="1600" i="1" dirty="0" err="1">
                <a:solidFill>
                  <a:srgbClr val="336600"/>
                </a:solidFill>
              </a:rPr>
              <a:t>stopping</a:t>
            </a:r>
            <a:r>
              <a:rPr lang="hr-HR" sz="1600" i="1" dirty="0"/>
              <a:t>).</a:t>
            </a:r>
            <a:r>
              <a:rPr lang="hr-HR" sz="1600" dirty="0"/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1600" dirty="0"/>
              <a:t>Učenje mreže valja zaustaviti onda kada pogreška na skupu za učenje i dalje pada, ali pogreška na skupu za provjeru dostiže svoj minimum.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5376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619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4237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313492"/>
            <a:ext cx="914400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r-H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POSTUPAK RAZVOJA NEURONSKIH MREŽA    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1239838" y="1865313"/>
            <a:ext cx="5995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r-Latn-CS"/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1095375" y="186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r-Latn-CS"/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683568" y="1052736"/>
            <a:ext cx="820891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Tx/>
              <a:buAutoNum type="arabicPeriod"/>
              <a:defRPr/>
            </a:pPr>
            <a:r>
              <a:rPr lang="hr-HR" sz="2200" b="1" dirty="0">
                <a:solidFill>
                  <a:srgbClr val="663300"/>
                </a:solidFill>
              </a:rPr>
              <a:t>Planiranje eksperimenta</a:t>
            </a:r>
            <a:r>
              <a:rPr lang="hr-HR" sz="2200" b="1" dirty="0"/>
              <a:t/>
            </a:r>
            <a:br>
              <a:rPr lang="hr-HR" sz="2200" b="1" dirty="0"/>
            </a:br>
            <a:r>
              <a:rPr lang="hr-HR" sz="2400" b="1" dirty="0"/>
              <a:t>	</a:t>
            </a:r>
            <a:r>
              <a:rPr lang="hr-HR" sz="2400" dirty="0">
                <a:solidFill>
                  <a:schemeClr val="accent2"/>
                </a:solidFill>
              </a:rPr>
              <a:t>-  </a:t>
            </a:r>
            <a:r>
              <a:rPr lang="hr-HR" b="1" dirty="0"/>
              <a:t>vrsta, broj i veličina ulaznih promjena</a:t>
            </a:r>
            <a:br>
              <a:rPr lang="hr-HR" b="1" dirty="0"/>
            </a:br>
            <a:r>
              <a:rPr lang="hr-HR" b="1" dirty="0"/>
              <a:t>	</a:t>
            </a:r>
            <a:r>
              <a:rPr lang="hr-HR" sz="2400" dirty="0">
                <a:solidFill>
                  <a:schemeClr val="accent2"/>
                </a:solidFill>
              </a:rPr>
              <a:t>-</a:t>
            </a:r>
            <a:r>
              <a:rPr lang="hr-HR" b="1" dirty="0"/>
              <a:t>   analiza statičkog i dinamičkog vladanja procesa</a:t>
            </a:r>
            <a:br>
              <a:rPr lang="hr-HR" b="1" dirty="0"/>
            </a:br>
            <a:endParaRPr lang="hr-HR" b="1" dirty="0"/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Tx/>
              <a:buAutoNum type="arabicPeriod"/>
              <a:defRPr/>
            </a:pPr>
            <a:r>
              <a:rPr lang="hr-HR" sz="2200" b="1" dirty="0">
                <a:solidFill>
                  <a:srgbClr val="663300"/>
                </a:solidFill>
              </a:rPr>
              <a:t>Prikupljanje</a:t>
            </a:r>
            <a:r>
              <a:rPr lang="hr-HR" sz="2200" b="1" dirty="0"/>
              <a:t> i </a:t>
            </a:r>
            <a:r>
              <a:rPr lang="hr-HR" sz="2200" b="1" dirty="0">
                <a:solidFill>
                  <a:srgbClr val="663300"/>
                </a:solidFill>
              </a:rPr>
              <a:t>obrada</a:t>
            </a:r>
            <a:r>
              <a:rPr lang="hr-HR" sz="2200" b="1" dirty="0"/>
              <a:t> </a:t>
            </a:r>
            <a:r>
              <a:rPr lang="hr-HR" sz="2200" b="1" dirty="0">
                <a:solidFill>
                  <a:srgbClr val="663300"/>
                </a:solidFill>
              </a:rPr>
              <a:t>podataka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>	</a:t>
            </a:r>
            <a:r>
              <a:rPr lang="hr-HR" sz="2400" dirty="0">
                <a:solidFill>
                  <a:schemeClr val="accent2"/>
                </a:solidFill>
              </a:rPr>
              <a:t>-</a:t>
            </a:r>
            <a:r>
              <a:rPr lang="hr-HR" sz="2400" dirty="0"/>
              <a:t>  </a:t>
            </a:r>
            <a:r>
              <a:rPr lang="hr-HR" b="1" dirty="0"/>
              <a:t>promjena ulaza prema planu eksperimenta</a:t>
            </a:r>
            <a:r>
              <a:rPr lang="en-US" b="1" dirty="0"/>
              <a:t> </a:t>
            </a:r>
            <a:r>
              <a:rPr lang="hr-HR" b="1" dirty="0"/>
              <a:t>(laboratorij)</a:t>
            </a:r>
            <a:br>
              <a:rPr lang="hr-HR" b="1" dirty="0"/>
            </a:br>
            <a:r>
              <a:rPr lang="hr-HR" b="1" dirty="0"/>
              <a:t>	</a:t>
            </a:r>
            <a:r>
              <a:rPr lang="hr-HR" sz="2400" dirty="0">
                <a:solidFill>
                  <a:schemeClr val="accent2"/>
                </a:solidFill>
              </a:rPr>
              <a:t>-</a:t>
            </a:r>
            <a:r>
              <a:rPr lang="hr-HR" b="1" dirty="0"/>
              <a:t>   praćenje i pohrana ulaznih i izlaznih podataka (baza podataka)</a:t>
            </a:r>
            <a:br>
              <a:rPr lang="hr-HR" b="1" dirty="0"/>
            </a:br>
            <a:r>
              <a:rPr lang="hr-HR" b="1" dirty="0"/>
              <a:t>     </a:t>
            </a:r>
            <a:r>
              <a:rPr lang="hr-HR" sz="2400" dirty="0">
                <a:solidFill>
                  <a:schemeClr val="accent2"/>
                </a:solidFill>
              </a:rPr>
              <a:t>- </a:t>
            </a:r>
            <a:r>
              <a:rPr lang="hr-HR" b="1" dirty="0"/>
              <a:t> obrada dobivenih podataka</a:t>
            </a:r>
            <a:br>
              <a:rPr lang="hr-HR" b="1" dirty="0"/>
            </a:br>
            <a:endParaRPr lang="hr-HR" b="1" dirty="0"/>
          </a:p>
          <a:p>
            <a:pPr marL="609600" indent="-609600">
              <a:spcBef>
                <a:spcPct val="20000"/>
              </a:spcBef>
              <a:buClr>
                <a:schemeClr val="accent2"/>
              </a:buClr>
              <a:buSzPct val="90000"/>
              <a:buFontTx/>
              <a:buAutoNum type="arabicPeriod" startAt="3"/>
              <a:defRPr/>
            </a:pPr>
            <a:r>
              <a:rPr lang="hr-HR" sz="2200" b="1" dirty="0">
                <a:solidFill>
                  <a:srgbClr val="663300"/>
                </a:solidFill>
              </a:rPr>
              <a:t>Izbor</a:t>
            </a:r>
            <a:r>
              <a:rPr lang="hr-HR" sz="2200" b="1" dirty="0"/>
              <a:t> </a:t>
            </a:r>
            <a:r>
              <a:rPr lang="hr-HR" sz="2200" b="1" dirty="0">
                <a:solidFill>
                  <a:srgbClr val="663300"/>
                </a:solidFill>
              </a:rPr>
              <a:t>strukture</a:t>
            </a:r>
            <a:r>
              <a:rPr lang="hr-HR" sz="2200" b="1" dirty="0"/>
              <a:t> </a:t>
            </a:r>
            <a:r>
              <a:rPr lang="hr-HR" sz="2200" b="1" dirty="0">
                <a:solidFill>
                  <a:srgbClr val="663300"/>
                </a:solidFill>
              </a:rPr>
              <a:t>modela</a:t>
            </a:r>
            <a:r>
              <a:rPr lang="hr-HR" sz="2200" b="1" dirty="0"/>
              <a:t> </a:t>
            </a:r>
            <a:r>
              <a:rPr lang="hr-HR" sz="2200" b="1" dirty="0">
                <a:solidFill>
                  <a:srgbClr val="663300"/>
                </a:solidFill>
              </a:rPr>
              <a:t>neuronske</a:t>
            </a:r>
            <a:r>
              <a:rPr lang="hr-HR" sz="2200" b="1" dirty="0"/>
              <a:t> </a:t>
            </a:r>
            <a:r>
              <a:rPr lang="hr-HR" sz="2200" b="1" dirty="0" smtClean="0">
                <a:solidFill>
                  <a:srgbClr val="663300"/>
                </a:solidFill>
              </a:rPr>
              <a:t>mreže</a:t>
            </a:r>
            <a:r>
              <a:rPr lang="hr-H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r-H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sz="2400" dirty="0"/>
              <a:t>	</a:t>
            </a:r>
            <a:r>
              <a:rPr lang="hr-HR" sz="2400" dirty="0">
                <a:solidFill>
                  <a:schemeClr val="accent2"/>
                </a:solidFill>
              </a:rPr>
              <a:t>-</a:t>
            </a:r>
            <a:r>
              <a:rPr lang="hr-HR" sz="2400" dirty="0"/>
              <a:t>  </a:t>
            </a:r>
            <a:r>
              <a:rPr lang="hr-HR" b="1" dirty="0"/>
              <a:t>odabir ulaznih i izlaznih veličina</a:t>
            </a:r>
            <a:br>
              <a:rPr lang="hr-HR" b="1" dirty="0"/>
            </a:br>
            <a:r>
              <a:rPr lang="hr-HR" b="1" dirty="0"/>
              <a:t>	</a:t>
            </a:r>
            <a:r>
              <a:rPr lang="hr-HR" sz="2400" dirty="0">
                <a:solidFill>
                  <a:schemeClr val="accent2"/>
                </a:solidFill>
              </a:rPr>
              <a:t>-</a:t>
            </a:r>
            <a:r>
              <a:rPr lang="hr-HR" b="1" dirty="0"/>
              <a:t>   specificiranje strukture mreže</a:t>
            </a:r>
            <a:br>
              <a:rPr lang="hr-HR" b="1" dirty="0"/>
            </a:br>
            <a:endParaRPr lang="hr-HR" sz="1200" b="1" dirty="0"/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Tx/>
              <a:buAutoNum type="arabicPeriod" startAt="3"/>
              <a:defRPr/>
            </a:pPr>
            <a:r>
              <a:rPr lang="hr-HR" sz="2200" b="1" dirty="0">
                <a:solidFill>
                  <a:srgbClr val="663300"/>
                </a:solidFill>
              </a:rPr>
              <a:t>Izvedba</a:t>
            </a:r>
            <a:r>
              <a:rPr lang="hr-HR" sz="2200" b="1" dirty="0"/>
              <a:t> </a:t>
            </a:r>
            <a:r>
              <a:rPr lang="hr-HR" sz="2200" dirty="0"/>
              <a:t>(</a:t>
            </a:r>
            <a:r>
              <a:rPr lang="hr-HR" sz="2200" b="1" dirty="0"/>
              <a:t>učenje/treniranje</a:t>
            </a:r>
            <a:r>
              <a:rPr lang="hr-HR" sz="2200" dirty="0"/>
              <a:t>)</a:t>
            </a:r>
            <a:r>
              <a:rPr lang="hr-HR" sz="2200" b="1" dirty="0"/>
              <a:t> </a:t>
            </a:r>
            <a:r>
              <a:rPr lang="hr-HR" sz="2200" b="1" dirty="0">
                <a:solidFill>
                  <a:srgbClr val="663300"/>
                </a:solidFill>
              </a:rPr>
              <a:t>neuronske</a:t>
            </a:r>
            <a:r>
              <a:rPr lang="hr-HR" sz="2200" b="1" dirty="0"/>
              <a:t> </a:t>
            </a:r>
            <a:r>
              <a:rPr lang="hr-HR" sz="2200" b="1" dirty="0" smtClean="0">
                <a:solidFill>
                  <a:srgbClr val="663300"/>
                </a:solidFill>
              </a:rPr>
              <a:t>mreže</a:t>
            </a:r>
            <a:r>
              <a:rPr lang="hr-HR" sz="3200" dirty="0"/>
              <a:t>	</a:t>
            </a:r>
            <a:r>
              <a:rPr lang="hr-HR" dirty="0">
                <a:solidFill>
                  <a:schemeClr val="accent2"/>
                </a:solidFill>
              </a:rPr>
              <a:t> </a:t>
            </a:r>
            <a:r>
              <a:rPr lang="hr-HR" b="1" dirty="0" err="1" smtClean="0"/>
              <a:t>iteracijsko</a:t>
            </a:r>
            <a:r>
              <a:rPr lang="hr-HR" b="1" dirty="0" smtClean="0"/>
              <a:t> </a:t>
            </a:r>
            <a:r>
              <a:rPr lang="hr-HR" b="1" dirty="0"/>
              <a:t>podešavanje težinskih koeficijenata</a:t>
            </a:r>
            <a:r>
              <a:rPr lang="hr-HR" sz="2200" b="1" dirty="0"/>
              <a:t/>
            </a:r>
            <a:br>
              <a:rPr lang="hr-HR" sz="2200" b="1" dirty="0"/>
            </a:br>
            <a:endParaRPr lang="hr-HR" sz="2200" b="1" dirty="0"/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Tx/>
              <a:buAutoNum type="arabicPeriod" startAt="3"/>
              <a:defRPr/>
            </a:pPr>
            <a:r>
              <a:rPr lang="hr-HR" sz="2200" b="1" dirty="0">
                <a:solidFill>
                  <a:srgbClr val="663300"/>
                </a:solidFill>
              </a:rPr>
              <a:t>Ocjena</a:t>
            </a:r>
            <a:r>
              <a:rPr lang="hr-HR" sz="2200" b="1" dirty="0"/>
              <a:t> </a:t>
            </a:r>
            <a:r>
              <a:rPr lang="hr-HR" sz="2200" dirty="0"/>
              <a:t>(</a:t>
            </a:r>
            <a:r>
              <a:rPr lang="hr-HR" sz="2200" b="1" dirty="0">
                <a:solidFill>
                  <a:srgbClr val="663300"/>
                </a:solidFill>
              </a:rPr>
              <a:t>vrednovanje/validacija) modela</a:t>
            </a:r>
            <a:r>
              <a:rPr lang="hr-HR" sz="2200" b="1" dirty="0"/>
              <a:t> </a:t>
            </a:r>
            <a:r>
              <a:rPr lang="hr-HR" sz="2400" dirty="0"/>
              <a:t>	</a:t>
            </a:r>
            <a:br>
              <a:rPr lang="hr-HR" sz="2400" dirty="0"/>
            </a:br>
            <a:r>
              <a:rPr lang="hr-HR" sz="2400" dirty="0"/>
              <a:t>	</a:t>
            </a:r>
            <a:r>
              <a:rPr lang="hr-HR" sz="2400" dirty="0">
                <a:solidFill>
                  <a:schemeClr val="accent2"/>
                </a:solidFill>
              </a:rPr>
              <a:t>-</a:t>
            </a:r>
            <a:r>
              <a:rPr lang="hr-HR" dirty="0"/>
              <a:t>   </a:t>
            </a:r>
            <a:r>
              <a:rPr lang="hr-HR" b="1" dirty="0"/>
              <a:t>provjera i testiranje dobivenog modela</a:t>
            </a:r>
            <a:endParaRPr lang="en-US" b="1" dirty="0" err="1"/>
          </a:p>
        </p:txBody>
      </p:sp>
    </p:spTree>
    <p:extLst>
      <p:ext uri="{BB962C8B-B14F-4D97-AF65-F5344CB8AC3E}">
        <p14:creationId xmlns:p14="http://schemas.microsoft.com/office/powerpoint/2010/main" val="90795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2619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4237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501651" y="1378297"/>
            <a:ext cx="860583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200" b="1" dirty="0"/>
              <a:t>Vrednovanje / </a:t>
            </a:r>
            <a:r>
              <a:rPr lang="hr-HR" sz="2200" b="1" dirty="0" err="1"/>
              <a:t>Validiranje</a:t>
            </a:r>
            <a:r>
              <a:rPr lang="hr-HR" sz="2200" b="1" dirty="0"/>
              <a:t> </a:t>
            </a:r>
            <a:r>
              <a:rPr lang="hr-HR" sz="1600" b="1" dirty="0"/>
              <a:t/>
            </a:r>
            <a:br>
              <a:rPr lang="hr-HR" sz="1600" b="1" dirty="0"/>
            </a:br>
            <a:endParaRPr lang="de-DE" sz="1600" b="1" dirty="0"/>
          </a:p>
          <a:p>
            <a:pPr>
              <a:buFont typeface="Wingdings" pitchFamily="2" charset="2"/>
              <a:buChar char="§"/>
            </a:pPr>
            <a:r>
              <a:rPr lang="hr-HR" dirty="0"/>
              <a:t>  </a:t>
            </a:r>
            <a:r>
              <a:rPr lang="hr-HR" b="1" dirty="0">
                <a:solidFill>
                  <a:srgbClr val="002060"/>
                </a:solidFill>
              </a:rPr>
              <a:t>Novi </a:t>
            </a:r>
            <a:r>
              <a:rPr lang="de-DE" b="1" dirty="0" err="1">
                <a:solidFill>
                  <a:srgbClr val="002060"/>
                </a:solidFill>
              </a:rPr>
              <a:t>skup</a:t>
            </a:r>
            <a:r>
              <a:rPr lang="de-DE" b="1" dirty="0">
                <a:solidFill>
                  <a:srgbClr val="002060"/>
                </a:solidFill>
              </a:rPr>
              <a:t> </a:t>
            </a:r>
            <a:r>
              <a:rPr lang="de-DE" b="1" dirty="0" err="1">
                <a:solidFill>
                  <a:srgbClr val="002060"/>
                </a:solidFill>
              </a:rPr>
              <a:t>podataka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/>
              <a:t>-</a:t>
            </a:r>
            <a:r>
              <a:rPr lang="de-DE" dirty="0"/>
              <a:t> </a:t>
            </a:r>
            <a:r>
              <a:rPr lang="de-DE" dirty="0" err="1"/>
              <a:t>mreža</a:t>
            </a:r>
            <a:r>
              <a:rPr lang="de-DE" dirty="0"/>
              <a:t> </a:t>
            </a:r>
            <a:r>
              <a:rPr lang="de-DE" dirty="0" err="1"/>
              <a:t>uspoređuje</a:t>
            </a:r>
            <a:r>
              <a:rPr lang="de-DE" dirty="0"/>
              <a:t> </a:t>
            </a:r>
            <a:r>
              <a:rPr lang="de-DE" dirty="0" err="1"/>
              <a:t>svoje</a:t>
            </a:r>
            <a:r>
              <a:rPr lang="de-DE" dirty="0"/>
              <a:t> </a:t>
            </a:r>
            <a:r>
              <a:rPr lang="de-DE" dirty="0" err="1"/>
              <a:t>izlaze</a:t>
            </a:r>
            <a:r>
              <a:rPr lang="de-DE" dirty="0"/>
              <a:t> </a:t>
            </a:r>
            <a:r>
              <a:rPr lang="de-DE" dirty="0" err="1"/>
              <a:t>sa</a:t>
            </a:r>
            <a:r>
              <a:rPr lang="de-DE" dirty="0"/>
              <a:t> </a:t>
            </a:r>
            <a:r>
              <a:rPr lang="de-DE" dirty="0" err="1"/>
              <a:t>željenim</a:t>
            </a:r>
            <a:r>
              <a:rPr lang="hr-HR" dirty="0"/>
              <a:t> </a:t>
            </a:r>
            <a:r>
              <a:rPr lang="de-DE" dirty="0" err="1"/>
              <a:t>izlazima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 </a:t>
            </a:r>
            <a:r>
              <a:rPr lang="de-DE" dirty="0"/>
              <a:t> </a:t>
            </a:r>
            <a:r>
              <a:rPr lang="hr-HR" dirty="0"/>
              <a:t> </a:t>
            </a:r>
            <a:r>
              <a:rPr lang="de-DE" dirty="0"/>
              <a:t>(</a:t>
            </a:r>
            <a:r>
              <a:rPr lang="de-DE" dirty="0" err="1"/>
              <a:t>težin</a:t>
            </a:r>
            <a:r>
              <a:rPr lang="hr-HR" dirty="0" err="1"/>
              <a:t>ski</a:t>
            </a:r>
            <a:r>
              <a:rPr lang="hr-HR" dirty="0"/>
              <a:t> koeficijenti</a:t>
            </a:r>
            <a:r>
              <a:rPr lang="de-DE" dirty="0"/>
              <a:t> se </a:t>
            </a:r>
            <a:r>
              <a:rPr lang="de-DE" dirty="0" err="1"/>
              <a:t>sada</a:t>
            </a:r>
            <a:r>
              <a:rPr lang="de-DE" dirty="0"/>
              <a:t> </a:t>
            </a:r>
            <a:r>
              <a:rPr lang="de-DE" b="1" dirty="0">
                <a:solidFill>
                  <a:schemeClr val="accent2"/>
                </a:solidFill>
              </a:rPr>
              <a:t>ne </a:t>
            </a:r>
            <a:r>
              <a:rPr lang="de-DE" b="1" dirty="0" err="1">
                <a:solidFill>
                  <a:schemeClr val="accent2"/>
                </a:solidFill>
              </a:rPr>
              <a:t>mijenjaju</a:t>
            </a:r>
            <a:r>
              <a:rPr lang="de-DE" dirty="0"/>
              <a:t>)</a:t>
            </a:r>
            <a:r>
              <a:rPr lang="hr-HR" dirty="0"/>
              <a:t>;</a:t>
            </a:r>
            <a:endParaRPr lang="de-DE" dirty="0"/>
          </a:p>
          <a:p>
            <a:pPr>
              <a:buFont typeface="Wingdings" pitchFamily="2" charset="2"/>
              <a:buChar char="§"/>
            </a:pPr>
            <a:r>
              <a:rPr lang="hr-HR" dirty="0"/>
              <a:t>  Kriteriji</a:t>
            </a:r>
            <a:r>
              <a:rPr lang="de-DE" dirty="0"/>
              <a:t> </a:t>
            </a:r>
            <a:r>
              <a:rPr lang="de-DE" dirty="0" err="1"/>
              <a:t>pogreške</a:t>
            </a:r>
            <a:r>
              <a:rPr lang="de-DE" dirty="0"/>
              <a:t> </a:t>
            </a:r>
            <a:r>
              <a:rPr lang="hr-HR" dirty="0"/>
              <a:t>(</a:t>
            </a:r>
            <a:r>
              <a:rPr lang="hr-HR" i="1" dirty="0"/>
              <a:t>MSE</a:t>
            </a:r>
            <a:r>
              <a:rPr lang="hr-HR" dirty="0"/>
              <a:t>, </a:t>
            </a:r>
            <a:r>
              <a:rPr lang="hr-HR" i="1" dirty="0"/>
              <a:t>R</a:t>
            </a:r>
            <a:r>
              <a:rPr lang="hr-HR" baseline="30000" dirty="0"/>
              <a:t>2</a:t>
            </a:r>
            <a:r>
              <a:rPr lang="hr-HR" dirty="0"/>
              <a:t>) </a:t>
            </a:r>
            <a:r>
              <a:rPr lang="de-DE" dirty="0" err="1"/>
              <a:t>govor</a:t>
            </a:r>
            <a:r>
              <a:rPr lang="hr-HR" dirty="0"/>
              <a:t>e</a:t>
            </a:r>
            <a:r>
              <a:rPr lang="de-DE" dirty="0"/>
              <a:t> o </a:t>
            </a:r>
            <a:r>
              <a:rPr lang="hr-HR" dirty="0"/>
              <a:t>kvaliteti i </a:t>
            </a:r>
            <a:r>
              <a:rPr lang="de-DE" dirty="0" err="1"/>
              <a:t>robusnosti</a:t>
            </a:r>
            <a:r>
              <a:rPr lang="de-DE" dirty="0"/>
              <a:t> </a:t>
            </a:r>
            <a:r>
              <a:rPr lang="hr-HR" dirty="0"/>
              <a:t>(</a:t>
            </a:r>
            <a:r>
              <a:rPr lang="de-DE" dirty="0" err="1"/>
              <a:t>generalizaciji</a:t>
            </a:r>
            <a:r>
              <a:rPr lang="hr-HR" dirty="0"/>
              <a:t>) </a:t>
            </a:r>
            <a:r>
              <a:rPr lang="de-DE" dirty="0" err="1"/>
              <a:t>mreže</a:t>
            </a:r>
            <a:endParaRPr lang="de-DE" dirty="0"/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0" y="631211"/>
            <a:ext cx="9144000" cy="5040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1588" lvl="1" indent="-1588">
              <a:defRPr/>
            </a:pPr>
            <a:r>
              <a:rPr lang="hr-H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	OCJENA  IZVEDBE NEURONSKE MREŽE    </a:t>
            </a:r>
          </a:p>
        </p:txBody>
      </p:sp>
      <p:pic>
        <p:nvPicPr>
          <p:cNvPr id="6146" name="Picture 2" descr="File:2d-epochs-overfitting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368575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www.scielo.br/img/revistas/bjce/v35n2/1678-4383-bjce-35-02-0745-gf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75527"/>
            <a:ext cx="4266619" cy="275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7683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24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956CA160-9646-4702-B286-19D6D2DFF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1211"/>
            <a:ext cx="9144000" cy="5040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1588" lvl="1" indent="-1588">
              <a:defRPr/>
            </a:pPr>
            <a:r>
              <a:rPr lang="hr-H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	OCJENA  IZVEDBE NEURONSKE MREŽE 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675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1560" y="1412776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1600" b="1" dirty="0"/>
              <a:t>Križna validacija </a:t>
            </a:r>
            <a:r>
              <a:rPr lang="vi-VN" sz="1600" dirty="0"/>
              <a:t>(engl. </a:t>
            </a:r>
            <a:r>
              <a:rPr lang="vi-VN" sz="1600" i="1" dirty="0">
                <a:solidFill>
                  <a:srgbClr val="336600"/>
                </a:solidFill>
              </a:rPr>
              <a:t>cross-validation)</a:t>
            </a:r>
            <a:r>
              <a:rPr lang="vi-VN" sz="1600" dirty="0"/>
              <a:t> je statistička tehnika koja se koristi u strojnom učenju kako bi se procijenila </a:t>
            </a:r>
            <a:r>
              <a:rPr lang="hr-HR" sz="1600" dirty="0"/>
              <a:t>izvedba</a:t>
            </a:r>
            <a:r>
              <a:rPr lang="vi-VN" sz="1600" dirty="0"/>
              <a:t> modela na način koji smanjuje vjerojatnost pretreniranj</a:t>
            </a:r>
            <a:r>
              <a:rPr lang="hr-HR" sz="1600" dirty="0"/>
              <a:t>a</a:t>
            </a:r>
            <a:r>
              <a:rPr lang="vi-VN" sz="1600" dirty="0"/>
              <a:t> i omogućuje </a:t>
            </a:r>
            <a:r>
              <a:rPr lang="vi-V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bolju generalizaciju </a:t>
            </a:r>
            <a:r>
              <a:rPr lang="vi-VN" sz="1600" dirty="0"/>
              <a:t>modela na nepoznate podatke. </a:t>
            </a:r>
            <a:endParaRPr lang="hr-HR" sz="1600" dirty="0" smtClean="0"/>
          </a:p>
          <a:p>
            <a:pPr algn="just"/>
            <a:endParaRPr lang="hr-HR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chemeClr val="accent2"/>
                </a:solidFill>
              </a:rPr>
              <a:t>K</a:t>
            </a:r>
            <a:r>
              <a:rPr lang="vi-VN" sz="1600" b="1" dirty="0">
                <a:solidFill>
                  <a:schemeClr val="accent2"/>
                </a:solidFill>
              </a:rPr>
              <a:t>rižna validacija uz zadržavanje </a:t>
            </a:r>
            <a:r>
              <a:rPr lang="vi-VN" sz="1600" dirty="0"/>
              <a:t>(engl. </a:t>
            </a:r>
            <a:r>
              <a:rPr lang="vi-VN" sz="1600" i="1" dirty="0">
                <a:solidFill>
                  <a:srgbClr val="336600"/>
                </a:solidFill>
              </a:rPr>
              <a:t>holdout cross-validation</a:t>
            </a:r>
            <a:r>
              <a:rPr lang="vi-VN" sz="1600" dirty="0"/>
              <a:t>) </a:t>
            </a:r>
            <a:r>
              <a:rPr lang="en-US" sz="1600" dirty="0" err="1"/>
              <a:t>osjetljiva</a:t>
            </a:r>
            <a:r>
              <a:rPr lang="en-US" sz="1600" dirty="0"/>
              <a:t> je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način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koji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podatci</a:t>
            </a:r>
            <a:r>
              <a:rPr lang="en-US" sz="1600" dirty="0"/>
              <a:t> </a:t>
            </a:r>
            <a:r>
              <a:rPr lang="en-US" sz="1600" dirty="0" err="1"/>
              <a:t>razdvojeni</a:t>
            </a:r>
            <a:r>
              <a:rPr lang="en-US" sz="1600" dirty="0"/>
              <a:t> pa </a:t>
            </a:r>
            <a:r>
              <a:rPr lang="en-US" sz="1600" dirty="0" err="1"/>
              <a:t>procjena</a:t>
            </a:r>
            <a:r>
              <a:rPr lang="en-US" sz="1600" dirty="0"/>
              <a:t> </a:t>
            </a:r>
            <a:r>
              <a:rPr lang="en-US" sz="1600" dirty="0" err="1"/>
              <a:t>prikladnosti</a:t>
            </a:r>
            <a:r>
              <a:rPr lang="hr-HR" sz="1600" dirty="0"/>
              <a:t> (ocjena valjanosti)</a:t>
            </a:r>
            <a:r>
              <a:rPr lang="en-US" sz="1600" dirty="0"/>
              <a:t> </a:t>
            </a:r>
            <a:r>
              <a:rPr lang="en-US" sz="1600" dirty="0" err="1"/>
              <a:t>može</a:t>
            </a:r>
            <a:r>
              <a:rPr lang="en-US" sz="1600" dirty="0"/>
              <a:t> </a:t>
            </a:r>
            <a:r>
              <a:rPr lang="en-US" sz="1600" dirty="0" err="1"/>
              <a:t>varirati</a:t>
            </a:r>
            <a:r>
              <a:rPr lang="en-US" sz="1600" dirty="0"/>
              <a:t> za </a:t>
            </a:r>
            <a:r>
              <a:rPr lang="en-US" sz="1600" dirty="0" err="1"/>
              <a:t>različite</a:t>
            </a:r>
            <a:r>
              <a:rPr lang="en-US" sz="1600" dirty="0"/>
              <a:t> </a:t>
            </a:r>
            <a:r>
              <a:rPr lang="en-US" sz="1600" dirty="0" err="1"/>
              <a:t>uzorke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. </a:t>
            </a:r>
            <a:r>
              <a:rPr lang="hr-HR" sz="1600" dirty="0"/>
              <a:t>Dobra za velike skupove podataka.</a:t>
            </a:r>
            <a:endParaRPr lang="en-US" sz="16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852B3AB6-3EDB-4DD8-A96C-8026B349B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73016"/>
            <a:ext cx="5504146" cy="327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61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7"/>
          <a:stretch/>
        </p:blipFill>
        <p:spPr bwMode="auto">
          <a:xfrm>
            <a:off x="1547664" y="2229730"/>
            <a:ext cx="6984776" cy="323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1401025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chemeClr val="accent2"/>
                </a:solidFill>
              </a:rPr>
              <a:t>K</a:t>
            </a:r>
            <a:r>
              <a:rPr lang="vi-VN" b="1" dirty="0">
                <a:solidFill>
                  <a:schemeClr val="accent2"/>
                </a:solidFill>
              </a:rPr>
              <a:t>rižna validacija koja se ponavlja </a:t>
            </a:r>
            <a:r>
              <a:rPr lang="vi-VN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vi-VN" b="1" i="1" dirty="0">
                <a:solidFill>
                  <a:schemeClr val="accent2"/>
                </a:solidFill>
              </a:rPr>
              <a:t> </a:t>
            </a:r>
            <a:r>
              <a:rPr lang="vi-VN" b="1" dirty="0">
                <a:solidFill>
                  <a:schemeClr val="accent2"/>
                </a:solidFill>
              </a:rPr>
              <a:t>puta</a:t>
            </a:r>
            <a:r>
              <a:rPr lang="vi-VN" b="1" dirty="0"/>
              <a:t> </a:t>
            </a:r>
            <a:r>
              <a:rPr lang="vi-VN" dirty="0"/>
              <a:t>(engl. </a:t>
            </a:r>
            <a:r>
              <a:rPr lang="vi-VN" b="1" i="1" dirty="0">
                <a:solidFill>
                  <a:srgbClr val="336600"/>
                </a:solidFill>
              </a:rPr>
              <a:t>k-fold cross-validation</a:t>
            </a:r>
            <a:r>
              <a:rPr lang="vi-VN" dirty="0"/>
              <a:t>)</a:t>
            </a:r>
            <a:r>
              <a:rPr lang="hr-HR" dirty="0"/>
              <a:t> </a:t>
            </a:r>
            <a:r>
              <a:rPr lang="en-US" dirty="0"/>
              <a:t>je u </a:t>
            </a:r>
            <a:r>
              <a:rPr lang="en-US" dirty="0" err="1"/>
              <a:t>prednosti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se </a:t>
            </a:r>
            <a:r>
              <a:rPr lang="en-US" dirty="0" err="1"/>
              <a:t>svaka</a:t>
            </a:r>
            <a:r>
              <a:rPr lang="en-US" dirty="0"/>
              <a:t> </a:t>
            </a:r>
            <a:r>
              <a:rPr lang="en-US" dirty="0" err="1"/>
              <a:t>uzorkovana</a:t>
            </a:r>
            <a:r>
              <a:rPr lang="en-US" dirty="0"/>
              <a:t> </a:t>
            </a:r>
            <a:r>
              <a:rPr lang="en-US" dirty="0" err="1"/>
              <a:t>točka</a:t>
            </a:r>
            <a:r>
              <a:rPr lang="en-US" dirty="0"/>
              <a:t> </a:t>
            </a:r>
            <a:r>
              <a:rPr lang="en-US" dirty="0" err="1"/>
              <a:t>uzima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za </a:t>
            </a:r>
            <a:r>
              <a:rPr lang="en-US" dirty="0" err="1"/>
              <a:t>validaciju</a:t>
            </a:r>
            <a:r>
              <a:rPr lang="en-US" dirty="0"/>
              <a:t> </a:t>
            </a:r>
            <a:r>
              <a:rPr lang="en-US" dirty="0" err="1"/>
              <a:t>točno</a:t>
            </a:r>
            <a:r>
              <a:rPr lang="en-US" dirty="0"/>
              <a:t> </a:t>
            </a:r>
            <a:r>
              <a:rPr lang="en-US" dirty="0" err="1"/>
              <a:t>jednom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rezultira</a:t>
            </a:r>
            <a:r>
              <a:rPr lang="en-US" dirty="0"/>
              <a:t> </a:t>
            </a:r>
            <a:r>
              <a:rPr lang="en-US" dirty="0" err="1"/>
              <a:t>manjom</a:t>
            </a:r>
            <a:r>
              <a:rPr lang="en-US" dirty="0"/>
              <a:t> </a:t>
            </a:r>
            <a:r>
              <a:rPr lang="en-US" dirty="0" err="1"/>
              <a:t>varijabilnosti</a:t>
            </a:r>
            <a:r>
              <a:rPr lang="en-US" dirty="0"/>
              <a:t> u </a:t>
            </a:r>
            <a:r>
              <a:rPr lang="en-US" dirty="0" err="1"/>
              <a:t>ocjeni</a:t>
            </a:r>
            <a:r>
              <a:rPr lang="en-US" dirty="0"/>
              <a:t> </a:t>
            </a:r>
            <a:r>
              <a:rPr lang="en-US" dirty="0" err="1"/>
              <a:t>izvedbe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.  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956CA160-9646-4702-B286-19D6D2DFF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1211"/>
            <a:ext cx="9144000" cy="5040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1588" lvl="1" indent="-1588">
              <a:defRPr/>
            </a:pPr>
            <a:r>
              <a:rPr lang="hr-H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	OCJENA  IZVEDBE NEURONSKE MREŽE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6632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8706D36E-B9D2-48BC-8E8C-6393EDD7AE52}"/>
              </a:ext>
            </a:extLst>
          </p:cNvPr>
          <p:cNvCxnSpPr>
            <a:cxnSpLocks/>
          </p:cNvCxnSpPr>
          <p:nvPr/>
        </p:nvCxnSpPr>
        <p:spPr>
          <a:xfrm>
            <a:off x="5580112" y="3429000"/>
            <a:ext cx="288032" cy="24482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FB9E592-8C69-4893-81BE-3ECB5CC9AB89}"/>
              </a:ext>
            </a:extLst>
          </p:cNvPr>
          <p:cNvSpPr txBox="1"/>
          <p:nvPr/>
        </p:nvSpPr>
        <p:spPr>
          <a:xfrm>
            <a:off x="4909006" y="5968776"/>
            <a:ext cx="3682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Svaki</a:t>
            </a:r>
            <a:r>
              <a:rPr lang="en-US" sz="1600" dirty="0"/>
              <a:t> </a:t>
            </a:r>
            <a:r>
              <a:rPr lang="en-US" sz="1600" dirty="0" err="1"/>
              <a:t>podatak</a:t>
            </a:r>
            <a:r>
              <a:rPr lang="en-US" sz="1600" dirty="0"/>
              <a:t> se </a:t>
            </a:r>
            <a:r>
              <a:rPr lang="en-US" sz="1600" dirty="0" err="1"/>
              <a:t>na</a:t>
            </a:r>
            <a:r>
              <a:rPr lang="hr-HR" sz="1600" dirty="0"/>
              <a:t>đ</a:t>
            </a:r>
            <a:r>
              <a:rPr lang="en-US" sz="1600" dirty="0"/>
              <a:t>e </a:t>
            </a:r>
            <a:r>
              <a:rPr lang="hr-HR" sz="1600" dirty="0"/>
              <a:t>jednom u </a:t>
            </a:r>
            <a:r>
              <a:rPr lang="en-US" sz="1600" dirty="0" err="1"/>
              <a:t>validacijskom</a:t>
            </a:r>
            <a:r>
              <a:rPr lang="en-US" sz="1600" dirty="0"/>
              <a:t> </a:t>
            </a:r>
            <a:r>
              <a:rPr lang="en-US" sz="1600" dirty="0" err="1"/>
              <a:t>skupu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endParaRPr lang="hr-HR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F24CB77-9E87-487B-84C8-938E05FBE622}"/>
              </a:ext>
            </a:extLst>
          </p:cNvPr>
          <p:cNvSpPr txBox="1"/>
          <p:nvPr/>
        </p:nvSpPr>
        <p:spPr>
          <a:xfrm>
            <a:off x="7452321" y="4967457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Prosječna greška za svih </a:t>
            </a:r>
            <a:r>
              <a:rPr lang="hr-HR" sz="1400" i="1" dirty="0"/>
              <a:t>k</a:t>
            </a:r>
            <a:r>
              <a:rPr lang="hr-HR" sz="1400" dirty="0"/>
              <a:t> modela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xmlns="" id="{DF3FF59A-E4A5-41AB-975D-42852D8E2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6004680"/>
            <a:ext cx="4342022" cy="51296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Podatci se nasumično podijele u </a:t>
            </a:r>
            <a:r>
              <a:rPr kumimoji="0" lang="hr-HR" altLang="sr-Latn-RS" sz="16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k</a:t>
            </a:r>
            <a:r>
              <a:rPr kumimoji="0" lang="hr-HR" altLang="sr-Latn-RS" sz="1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hr-HR" altLang="sr-Latn-R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skupina.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altLang="sr-Latn-RS" sz="1600" dirty="0">
                <a:solidFill>
                  <a:srgbClr val="202124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hr-HR" altLang="sr-Latn-RS" sz="1600" dirty="0">
                <a:solidFill>
                  <a:srgbClr val="202124"/>
                </a:solidFill>
                <a:latin typeface="+mj-lt"/>
              </a:rPr>
              <a:t>Više </a:t>
            </a:r>
            <a:r>
              <a:rPr lang="hr-HR" altLang="sr-Latn-RS" sz="1600" dirty="0" smtClean="0">
                <a:solidFill>
                  <a:srgbClr val="202124"/>
                </a:solidFill>
                <a:latin typeface="+mj-lt"/>
              </a:rPr>
              <a:t>različitih skupova </a:t>
            </a:r>
            <a:r>
              <a:rPr lang="hr-HR" altLang="sr-Latn-RS" sz="1600" dirty="0">
                <a:solidFill>
                  <a:srgbClr val="202124"/>
                </a:solidFill>
                <a:latin typeface="+mj-lt"/>
              </a:rPr>
              <a:t>za učenje i validiranje.</a:t>
            </a:r>
            <a:endParaRPr kumimoji="0" lang="hr-HR" altLang="sr-Latn-RS" sz="16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endParaRPr kumimoji="0" lang="hr-HR" altLang="sr-Latn-R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8867EC84-A1F5-4C55-844F-18C1D63CCA8D}"/>
              </a:ext>
            </a:extLst>
          </p:cNvPr>
          <p:cNvCxnSpPr>
            <a:cxnSpLocks/>
          </p:cNvCxnSpPr>
          <p:nvPr/>
        </p:nvCxnSpPr>
        <p:spPr>
          <a:xfrm>
            <a:off x="5246012" y="3846085"/>
            <a:ext cx="622132" cy="19623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110DBA0A-1875-456C-B1EE-21A40D16D948}"/>
              </a:ext>
            </a:extLst>
          </p:cNvPr>
          <p:cNvCxnSpPr>
            <a:cxnSpLocks/>
          </p:cNvCxnSpPr>
          <p:nvPr/>
        </p:nvCxnSpPr>
        <p:spPr>
          <a:xfrm>
            <a:off x="4909006" y="4360935"/>
            <a:ext cx="900101" cy="15163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78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miro.medium.com/max/7680/1*8QQDK0U1DCBJ7uFXCO36Mw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t="4631" r="15151" b="2612"/>
          <a:stretch/>
        </p:blipFill>
        <p:spPr bwMode="auto">
          <a:xfrm>
            <a:off x="0" y="133884"/>
            <a:ext cx="9068369" cy="668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008" y="6220060"/>
            <a:ext cx="349388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VRSTE  NEURONSKIH MREŽA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9368" y="6586751"/>
            <a:ext cx="8568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 err="1">
                <a:solidFill>
                  <a:schemeClr val="accent6">
                    <a:lumMod val="75000"/>
                  </a:schemeClr>
                </a:solidFill>
              </a:rPr>
              <a:t>Image</a:t>
            </a:r>
            <a:r>
              <a:rPr lang="hr-HR" sz="120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https://pub.towardsai.net/main-types-of-neural-networks-and-its-applications-tutorial-734480d7ec8e</a:t>
            </a:r>
          </a:p>
        </p:txBody>
      </p:sp>
    </p:spTree>
    <p:extLst>
      <p:ext uri="{BB962C8B-B14F-4D97-AF65-F5344CB8AC3E}">
        <p14:creationId xmlns:p14="http://schemas.microsoft.com/office/powerpoint/2010/main" val="305819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2619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4237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533623"/>
            <a:ext cx="9144000" cy="519113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r-H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PRIMJENA NEURONSKIH MREŽA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07504" y="1211842"/>
            <a:ext cx="8568952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hr-HR" b="1" dirty="0">
                <a:solidFill>
                  <a:schemeClr val="accent2"/>
                </a:solidFill>
              </a:rPr>
              <a:t>Modeliranje i vođenje procesa</a:t>
            </a:r>
            <a:r>
              <a:rPr lang="hr-HR" dirty="0"/>
              <a:t> </a:t>
            </a:r>
          </a:p>
          <a:p>
            <a:r>
              <a:rPr lang="hr-HR" sz="1600" dirty="0"/>
              <a:t>Model neuronske mreže za razvoj modela procesa i automatsko vođenje;</a:t>
            </a:r>
            <a:r>
              <a:rPr lang="en-US" sz="1600" dirty="0"/>
              <a:t> </a:t>
            </a:r>
            <a:r>
              <a:rPr lang="en-US" sz="1600" dirty="0" err="1"/>
              <a:t>optimi</a:t>
            </a:r>
            <a:r>
              <a:rPr lang="hr-HR" sz="1600" dirty="0"/>
              <a:t>z</a:t>
            </a:r>
            <a:r>
              <a:rPr lang="en-US" sz="1600" dirty="0" err="1"/>
              <a:t>aciju</a:t>
            </a:r>
            <a:r>
              <a:rPr lang="en-US" sz="1600" dirty="0"/>
              <a:t> </a:t>
            </a:r>
            <a:r>
              <a:rPr lang="en-US" sz="1600" dirty="0" err="1"/>
              <a:t>procesa</a:t>
            </a:r>
            <a:r>
              <a:rPr lang="hr-HR" sz="1600" dirty="0"/>
              <a:t>; upravljanje robotima</a:t>
            </a:r>
          </a:p>
          <a:p>
            <a:r>
              <a:rPr lang="hr-HR" sz="1600" dirty="0"/>
              <a:t> </a:t>
            </a:r>
          </a:p>
          <a:p>
            <a:r>
              <a:rPr lang="hr-HR" b="1" dirty="0">
                <a:solidFill>
                  <a:schemeClr val="accent2"/>
                </a:solidFill>
              </a:rPr>
              <a:t>Dijagnostika procesa i strojeva</a:t>
            </a:r>
          </a:p>
          <a:p>
            <a:r>
              <a:rPr lang="hr-HR" sz="1600" dirty="0"/>
              <a:t>Detekcija stanja pri radu procesa i strojeva tako da se sustav može automatski zaustaviti pri pojavi problema; </a:t>
            </a:r>
          </a:p>
          <a:p>
            <a:endParaRPr lang="hr-HR" sz="1600" dirty="0"/>
          </a:p>
          <a:p>
            <a:r>
              <a:rPr lang="hr-HR" b="1" dirty="0">
                <a:solidFill>
                  <a:schemeClr val="accent2"/>
                </a:solidFill>
              </a:rPr>
              <a:t>Medicinska dijagnostika</a:t>
            </a:r>
          </a:p>
          <a:p>
            <a:r>
              <a:rPr lang="hr-HR" sz="1600" dirty="0"/>
              <a:t>Pomaže pri dijagnosticiranju bolesti analizom simptoma ili vizualnih podataka kao što su MRI (</a:t>
            </a:r>
            <a:r>
              <a:rPr lang="hr-HR" sz="1600" b="1" i="1" dirty="0">
                <a:solidFill>
                  <a:srgbClr val="336600"/>
                </a:solidFill>
              </a:rPr>
              <a:t>Magnetic</a:t>
            </a:r>
            <a:r>
              <a:rPr lang="hr-HR" sz="1600" b="1" i="1" dirty="0">
                <a:solidFill>
                  <a:schemeClr val="hlink"/>
                </a:solidFill>
              </a:rPr>
              <a:t> </a:t>
            </a:r>
            <a:r>
              <a:rPr lang="hr-HR" sz="1600" b="1" i="1" dirty="0">
                <a:solidFill>
                  <a:srgbClr val="336600"/>
                </a:solidFill>
              </a:rPr>
              <a:t>Resonance</a:t>
            </a:r>
            <a:r>
              <a:rPr lang="hr-HR" sz="1600" b="1" i="1" dirty="0">
                <a:solidFill>
                  <a:schemeClr val="hlink"/>
                </a:solidFill>
              </a:rPr>
              <a:t> </a:t>
            </a:r>
            <a:r>
              <a:rPr lang="hr-HR" sz="1600" b="1" i="1" dirty="0">
                <a:solidFill>
                  <a:srgbClr val="336600"/>
                </a:solidFill>
              </a:rPr>
              <a:t>Imaging</a:t>
            </a:r>
            <a:r>
              <a:rPr lang="hr-HR" sz="1600" dirty="0"/>
              <a:t>) ili rendgen;</a:t>
            </a:r>
            <a:r>
              <a:rPr lang="en-US" sz="1600" dirty="0"/>
              <a:t> u </a:t>
            </a:r>
            <a:r>
              <a:rPr lang="be-BY" sz="1600" dirty="0"/>
              <a:t>genetskom istraživanju</a:t>
            </a:r>
            <a:r>
              <a:rPr lang="hr-HR" sz="1600" dirty="0"/>
              <a:t>.</a:t>
            </a:r>
            <a:r>
              <a:rPr lang="be-BY" sz="1600" dirty="0"/>
              <a:t> </a:t>
            </a:r>
            <a:endParaRPr lang="hr-HR" sz="1600" dirty="0"/>
          </a:p>
          <a:p>
            <a:endParaRPr lang="hr-HR" sz="1600" dirty="0"/>
          </a:p>
          <a:p>
            <a:r>
              <a:rPr lang="hr-HR" b="1" dirty="0">
                <a:solidFill>
                  <a:schemeClr val="accent2"/>
                </a:solidFill>
              </a:rPr>
              <a:t>Kontrola kvalitete</a:t>
            </a:r>
          </a:p>
          <a:p>
            <a:r>
              <a:rPr lang="hr-HR" sz="1600" dirty="0"/>
              <a:t>Kamere ili senzori na kraju procesa proizvodnje u svrhu automatskog otkrivanja grešaka</a:t>
            </a:r>
          </a:p>
          <a:p>
            <a:endParaRPr lang="hr-HR" sz="1600" b="1" dirty="0">
              <a:solidFill>
                <a:schemeClr val="accent2"/>
              </a:solidFill>
            </a:endParaRPr>
          </a:p>
          <a:p>
            <a:r>
              <a:rPr lang="be-BY" b="1" dirty="0">
                <a:solidFill>
                  <a:schemeClr val="accent2"/>
                </a:solidFill>
              </a:rPr>
              <a:t>Računalni vid </a:t>
            </a:r>
            <a:r>
              <a:rPr lang="be-BY" dirty="0">
                <a:solidFill>
                  <a:schemeClr val="accent2"/>
                </a:solidFill>
              </a:rPr>
              <a:t>(</a:t>
            </a:r>
            <a:r>
              <a:rPr lang="be-BY" i="1" dirty="0">
                <a:solidFill>
                  <a:srgbClr val="00B050"/>
                </a:solidFill>
              </a:rPr>
              <a:t>Computer Vision</a:t>
            </a:r>
            <a:r>
              <a:rPr lang="be-BY" dirty="0">
                <a:solidFill>
                  <a:schemeClr val="accent2"/>
                </a:solidFill>
              </a:rPr>
              <a:t>)</a:t>
            </a:r>
            <a:endParaRPr lang="hr-HR" dirty="0">
              <a:solidFill>
                <a:schemeClr val="accent2"/>
              </a:solidFill>
            </a:endParaRPr>
          </a:p>
          <a:p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be-BY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repoznavanje objekata, klasifikaciju slika, detekciju lica, praćenje pokreta</a:t>
            </a:r>
            <a:r>
              <a:rPr lang="hr-H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o</a:t>
            </a:r>
            <a:r>
              <a:rPr lang="hr-HR" sz="1600" dirty="0">
                <a:latin typeface="+mj-lt"/>
              </a:rPr>
              <a:t>ptičko prepoznavanje znakova (npr. kod skeniranja) </a:t>
            </a:r>
            <a:r>
              <a:rPr lang="be-BY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druge zadatke u računalnom vidu.</a:t>
            </a: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hr-HR" sz="1600" dirty="0"/>
          </a:p>
          <a:p>
            <a:r>
              <a:rPr lang="hr-HR" b="1" dirty="0">
                <a:solidFill>
                  <a:schemeClr val="accent2"/>
                </a:solidFill>
              </a:rPr>
              <a:t>Prepoznavanje govora </a:t>
            </a:r>
          </a:p>
          <a:p>
            <a:r>
              <a:rPr lang="hr-HR" sz="1600" dirty="0"/>
              <a:t>Pretvaranje izgovorenih riječi u  ASCII  tekst. 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675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2619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4237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457200" y="836613"/>
            <a:ext cx="814705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sr-Latn-C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84213" y="1412875"/>
            <a:ext cx="76327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 dirty="0">
                <a:solidFill>
                  <a:schemeClr val="accent2"/>
                </a:solidFill>
              </a:rPr>
              <a:t>Procjena kreditne sposobnosti</a:t>
            </a:r>
          </a:p>
          <a:p>
            <a:r>
              <a:rPr lang="hr-HR" sz="1600" dirty="0"/>
              <a:t>Procjenjivanje kreditne sposobnosti pojedinaca ili tvrtka na temelju njihovog financijskog stanja;</a:t>
            </a:r>
          </a:p>
          <a:p>
            <a:r>
              <a:rPr lang="hr-HR" sz="1600" dirty="0"/>
              <a:t> </a:t>
            </a:r>
          </a:p>
          <a:p>
            <a:r>
              <a:rPr lang="hr-HR" b="1" dirty="0">
                <a:solidFill>
                  <a:schemeClr val="accent2"/>
                </a:solidFill>
              </a:rPr>
              <a:t>Ciljani marketing</a:t>
            </a:r>
          </a:p>
          <a:p>
            <a:r>
              <a:rPr lang="hr-HR" sz="1600" dirty="0"/>
              <a:t>Statistička karakterizacija populacije u svrhu ciljanih marketinških kampanja;  </a:t>
            </a:r>
          </a:p>
          <a:p>
            <a:endParaRPr lang="hr-HR" sz="1600" b="1" dirty="0">
              <a:solidFill>
                <a:schemeClr val="accent2"/>
              </a:solidFill>
            </a:endParaRPr>
          </a:p>
          <a:p>
            <a:r>
              <a:rPr lang="hr-HR" b="1" dirty="0">
                <a:solidFill>
                  <a:schemeClr val="accent2"/>
                </a:solidFill>
              </a:rPr>
              <a:t>Financijsko predviđanje </a:t>
            </a:r>
          </a:p>
          <a:p>
            <a:r>
              <a:rPr lang="hr-HR" sz="1600" dirty="0"/>
              <a:t>Na temelju prethodnih podataka o cijenama vrijednosnih papira predviđanje budućeg kretanja cijena i tržišnih kretanja općenito, detekciju prevara;</a:t>
            </a:r>
          </a:p>
          <a:p>
            <a:endParaRPr lang="hr-HR" sz="1600" b="1" dirty="0">
              <a:solidFill>
                <a:schemeClr val="accent2"/>
              </a:solidFill>
            </a:endParaRPr>
          </a:p>
          <a:p>
            <a:r>
              <a:rPr lang="hr-HR" b="1" dirty="0">
                <a:solidFill>
                  <a:schemeClr val="accent2"/>
                </a:solidFill>
              </a:rPr>
              <a:t>Inteligentno pretraživanje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hr-HR" b="1" dirty="0">
                <a:solidFill>
                  <a:schemeClr val="accent2"/>
                </a:solidFill>
              </a:rPr>
              <a:t>i p</a:t>
            </a:r>
            <a:r>
              <a:rPr lang="be-BY" b="1" dirty="0">
                <a:solidFill>
                  <a:schemeClr val="accent2"/>
                </a:solidFill>
              </a:rPr>
              <a:t>reporučiteljski sustavi</a:t>
            </a:r>
            <a:r>
              <a:rPr lang="hr-HR" b="1" dirty="0">
                <a:solidFill>
                  <a:schemeClr val="accent2"/>
                </a:solidFill>
              </a:rPr>
              <a:t> </a:t>
            </a:r>
          </a:p>
          <a:p>
            <a:r>
              <a:rPr lang="hr-HR" sz="1600" dirty="0"/>
              <a:t>Internetsko pretraživanje relevantnog sadržaja</a:t>
            </a:r>
            <a:r>
              <a:rPr lang="en-US" sz="1600" dirty="0"/>
              <a:t>.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be-BY" sz="1600" dirty="0"/>
              <a:t>ersonalizirano preporučivanje proizvoda, filmova, glazbe i drugih sadržaja temeljem ponašanja korisnika</a:t>
            </a:r>
            <a:r>
              <a:rPr lang="hr-HR" sz="1600" dirty="0"/>
              <a:t>;</a:t>
            </a:r>
          </a:p>
          <a:p>
            <a:endParaRPr lang="en-US" sz="1600" dirty="0"/>
          </a:p>
          <a:p>
            <a:r>
              <a:rPr lang="hr-HR" b="1" dirty="0">
                <a:solidFill>
                  <a:schemeClr val="accent2"/>
                </a:solidFill>
              </a:rPr>
              <a:t>Prepoznavanje ciljeva </a:t>
            </a:r>
          </a:p>
          <a:p>
            <a:r>
              <a:rPr lang="hr-HR" sz="1600" dirty="0"/>
              <a:t>Primjena u vojne svrhe - video i/ili IC snimke za prepoznavanje vojnih ciljeva; </a:t>
            </a:r>
            <a:endParaRPr lang="en-US" sz="1600" dirty="0"/>
          </a:p>
          <a:p>
            <a:endParaRPr lang="en-US" sz="1600" dirty="0"/>
          </a:p>
          <a:p>
            <a:r>
              <a:rPr lang="be-BY" b="1" dirty="0">
                <a:solidFill>
                  <a:schemeClr val="accent2"/>
                </a:solidFill>
              </a:rPr>
              <a:t>Autonomna vozila</a:t>
            </a:r>
            <a:endParaRPr lang="hr-HR" b="1" dirty="0">
              <a:solidFill>
                <a:schemeClr val="accent2"/>
              </a:solidFill>
            </a:endParaRPr>
          </a:p>
          <a:p>
            <a:r>
              <a:rPr lang="hr-HR" sz="1600" dirty="0"/>
              <a:t>P</a:t>
            </a:r>
            <a:r>
              <a:rPr lang="be-BY" sz="1600" dirty="0"/>
              <a:t>ercepciji</a:t>
            </a:r>
            <a:r>
              <a:rPr lang="en-US" sz="1600" dirty="0"/>
              <a:t>a </a:t>
            </a:r>
            <a:r>
              <a:rPr lang="be-BY" sz="1600" dirty="0"/>
              <a:t>okoline, prepoznavanj</a:t>
            </a:r>
            <a:r>
              <a:rPr lang="hr-HR" sz="1600" dirty="0"/>
              <a:t>e</a:t>
            </a:r>
            <a:r>
              <a:rPr lang="be-BY" sz="1600" dirty="0"/>
              <a:t> prometnih znakova, praćenj</a:t>
            </a:r>
            <a:r>
              <a:rPr lang="hr-HR" sz="1600" dirty="0"/>
              <a:t>e cesta..</a:t>
            </a:r>
            <a:r>
              <a:rPr lang="be-BY" sz="1600" dirty="0"/>
              <a:t>.</a:t>
            </a:r>
            <a:endParaRPr lang="en-US" sz="1600" dirty="0"/>
          </a:p>
          <a:p>
            <a:endParaRPr lang="hr-HR" sz="1600" dirty="0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577056"/>
            <a:ext cx="9144000" cy="5191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r-H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PRIMJENA NEURONSKIH MREŽA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675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52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2619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4237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333375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r-HR" sz="2800" b="1" dirty="0">
                <a:solidFill>
                  <a:srgbClr val="002060"/>
                </a:solidFill>
                <a:latin typeface="+mn-lt"/>
              </a:rPr>
              <a:t>	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95536" y="1319218"/>
            <a:ext cx="8208143" cy="463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hr-HR" sz="2400" dirty="0"/>
              <a:t>Tijekom evolucije ljudski mozak poprimio je niz karakteristika koje povezujemo s inteligencijom:</a:t>
            </a:r>
            <a:r>
              <a:rPr lang="hr-HR" dirty="0"/>
              <a:t> </a:t>
            </a:r>
          </a:p>
          <a:p>
            <a:pPr>
              <a:defRPr/>
            </a:pPr>
            <a:endParaRPr lang="hr-HR" dirty="0"/>
          </a:p>
          <a:p>
            <a:pPr marL="1165225" indent="-627063"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/>
            </a:pPr>
            <a:r>
              <a:rPr lang="hr-HR" sz="2400" b="1" dirty="0">
                <a:solidFill>
                  <a:srgbClr val="002060"/>
                </a:solidFill>
              </a:rPr>
              <a:t>paralelno djelovanje</a:t>
            </a:r>
          </a:p>
          <a:p>
            <a:pPr marL="1165225" indent="-627063"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distribuirano</a:t>
            </a:r>
            <a:r>
              <a:rPr lang="hr-HR" sz="2400" dirty="0"/>
              <a:t> predočavanje i obrada</a:t>
            </a:r>
          </a:p>
          <a:p>
            <a:pPr marL="1165225" indent="-627063"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/>
            </a:pPr>
            <a:r>
              <a:rPr lang="hr-HR" sz="2400" b="1" dirty="0">
                <a:solidFill>
                  <a:srgbClr val="002060"/>
                </a:solidFill>
              </a:rPr>
              <a:t>sposobnost učenja</a:t>
            </a:r>
          </a:p>
          <a:p>
            <a:pPr marL="1165225" indent="-627063"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/>
            </a:pPr>
            <a:r>
              <a:rPr lang="hr-HR" sz="2400" dirty="0"/>
              <a:t>sposobnost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uopćavanja</a:t>
            </a:r>
          </a:p>
          <a:p>
            <a:pPr marL="1165225" indent="-627063"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/>
            </a:pPr>
            <a:r>
              <a:rPr lang="hr-HR" sz="2400" b="1" dirty="0">
                <a:solidFill>
                  <a:srgbClr val="002060"/>
                </a:solidFill>
              </a:rPr>
              <a:t>prilagodljivost</a:t>
            </a:r>
          </a:p>
          <a:p>
            <a:pPr marL="1165225" indent="-627063"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suvislo</a:t>
            </a:r>
            <a:r>
              <a:rPr lang="hr-HR" sz="2400" dirty="0"/>
              <a:t> postupanje s informacijama</a:t>
            </a:r>
          </a:p>
          <a:p>
            <a:pPr marL="1165225" indent="-627063"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/>
            </a:pPr>
            <a:r>
              <a:rPr lang="hr-HR" sz="2400" b="1" dirty="0">
                <a:solidFill>
                  <a:srgbClr val="002060"/>
                </a:solidFill>
              </a:rPr>
              <a:t>tolerancija na pogreške i nepotpune informacije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0EF20957-C7D6-43EB-809F-1C594F4C9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350" y="630897"/>
            <a:ext cx="9144000" cy="5762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3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r-HR" sz="2800" b="1" dirty="0">
                <a:solidFill>
                  <a:srgbClr val="002060"/>
                </a:solidFill>
                <a:latin typeface="+mn-lt"/>
              </a:rPr>
              <a:t> Z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AŠTO </a:t>
            </a:r>
            <a:r>
              <a:rPr lang="hr-HR" sz="2800" b="1" dirty="0">
                <a:solidFill>
                  <a:srgbClr val="002060"/>
                </a:solidFill>
                <a:latin typeface="+mn-lt"/>
              </a:rPr>
              <a:t>NEURONSKE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MREŽE</a:t>
            </a:r>
            <a:r>
              <a:rPr lang="hr-HR" sz="2800" b="1" dirty="0">
                <a:solidFill>
                  <a:srgbClr val="002060"/>
                </a:solidFill>
                <a:latin typeface="+mn-lt"/>
              </a:rPr>
              <a:t>?</a:t>
            </a:r>
            <a:endParaRPr lang="hr-HR" altLang="sr-Latn-RS" sz="2800" b="1" dirty="0">
              <a:solidFill>
                <a:srgbClr val="33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7683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2619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4237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457200" y="836613"/>
            <a:ext cx="814705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sr-Latn-C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84213" y="1412875"/>
            <a:ext cx="7632700" cy="464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e-BY" b="1" dirty="0">
                <a:solidFill>
                  <a:schemeClr val="accent2"/>
                </a:solidFill>
                <a:latin typeface="+mn-lt"/>
              </a:rPr>
              <a:t>Prirodni jezik </a:t>
            </a:r>
            <a:r>
              <a:rPr lang="be-BY" dirty="0">
                <a:solidFill>
                  <a:schemeClr val="accent2"/>
                </a:solidFill>
                <a:latin typeface="+mn-lt"/>
              </a:rPr>
              <a:t>(</a:t>
            </a:r>
            <a:r>
              <a:rPr lang="be-BY" i="1" dirty="0">
                <a:solidFill>
                  <a:srgbClr val="00B050"/>
                </a:solidFill>
                <a:latin typeface="+mn-lt"/>
              </a:rPr>
              <a:t>Natural Language Processing - NLP</a:t>
            </a:r>
            <a:r>
              <a:rPr lang="be-BY" dirty="0">
                <a:solidFill>
                  <a:schemeClr val="accent2"/>
                </a:solidFill>
                <a:latin typeface="+mn-lt"/>
              </a:rPr>
              <a:t>)</a:t>
            </a:r>
            <a:endParaRPr lang="hr-HR" dirty="0">
              <a:solidFill>
                <a:schemeClr val="accent2"/>
              </a:solidFill>
              <a:latin typeface="+mn-lt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e-BY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 obradi prirodnog jezika, strojno prevođenje, prepoznavanje entiteta, generiranje teksta, analiz</a:t>
            </a:r>
            <a:r>
              <a:rPr lang="hr-HR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be-BY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sentimenta i druge zadatke vezane uz jezik.</a:t>
            </a:r>
            <a:endParaRPr lang="en-U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hr-HR" sz="300" b="1" dirty="0">
              <a:solidFill>
                <a:schemeClr val="accent2"/>
              </a:solidFill>
              <a:latin typeface="+mn-lt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e-BY" b="1" dirty="0">
                <a:solidFill>
                  <a:schemeClr val="accent2"/>
                </a:solidFill>
                <a:latin typeface="+mn-lt"/>
              </a:rPr>
              <a:t>Igranje igara</a:t>
            </a:r>
            <a:endParaRPr lang="hr-HR" b="1" dirty="0">
              <a:solidFill>
                <a:schemeClr val="accent2"/>
              </a:solidFill>
              <a:latin typeface="+mn-lt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r-HR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be-BY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azvoj agenata koji mogu naučiti igrati kompleksne igre poput šaha, Go-a, videoigara i drugih.</a:t>
            </a:r>
            <a:endParaRPr lang="en-U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hr-HR" sz="400" b="1" dirty="0">
              <a:solidFill>
                <a:schemeClr val="accent2"/>
              </a:solidFill>
              <a:latin typeface="+mn-lt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e-BY" b="1" dirty="0">
                <a:solidFill>
                  <a:schemeClr val="accent2"/>
                </a:solidFill>
                <a:latin typeface="+mn-lt"/>
              </a:rPr>
              <a:t>Energetika</a:t>
            </a:r>
            <a:endParaRPr lang="hr-HR" b="1" dirty="0">
              <a:solidFill>
                <a:schemeClr val="accent2"/>
              </a:solidFill>
              <a:latin typeface="+mn-lt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r-HR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be-BY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redviđanj</a:t>
            </a:r>
            <a:r>
              <a:rPr lang="hr-HR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be-BY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potrošnje energije, održavanj</a:t>
            </a:r>
            <a:r>
              <a:rPr lang="hr-HR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be-BY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energetskih sustava i optimizaciji distribucije energije.</a:t>
            </a:r>
            <a:endParaRPr lang="hr-HR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hr-HR" sz="800" b="1" dirty="0">
              <a:solidFill>
                <a:schemeClr val="accent2"/>
              </a:solidFill>
              <a:latin typeface="+mn-lt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err="1">
                <a:solidFill>
                  <a:schemeClr val="accent2"/>
                </a:solidFill>
                <a:latin typeface="+mn-lt"/>
              </a:rPr>
              <a:t>Obrambena</a:t>
            </a:r>
            <a:r>
              <a:rPr lang="en-US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+mn-lt"/>
              </a:rPr>
              <a:t>industrija</a:t>
            </a:r>
            <a:r>
              <a:rPr lang="hr-HR" b="1" dirty="0">
                <a:solidFill>
                  <a:schemeClr val="accent2"/>
                </a:solidFill>
                <a:latin typeface="+mn-lt"/>
              </a:rPr>
              <a:t>;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r-HR" b="1" dirty="0">
                <a:solidFill>
                  <a:schemeClr val="accent2"/>
                </a:solidFill>
                <a:latin typeface="+mn-lt"/>
              </a:rPr>
              <a:t>S</a:t>
            </a:r>
            <a:r>
              <a:rPr lang="en-US" b="1" dirty="0" err="1">
                <a:solidFill>
                  <a:schemeClr val="accent2"/>
                </a:solidFill>
                <a:latin typeface="+mn-lt"/>
              </a:rPr>
              <a:t>vemir</a:t>
            </a:r>
            <a:r>
              <a:rPr lang="hr-HR" b="1" dirty="0">
                <a:solidFill>
                  <a:schemeClr val="accent2"/>
                </a:solidFill>
                <a:latin typeface="+mn-lt"/>
              </a:rPr>
              <a:t> i svemirske tehnologije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577056"/>
            <a:ext cx="9144000" cy="5191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r-H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PRIMJENA NEURONSKIH MREŽA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675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6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2619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37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0" y="461615"/>
            <a:ext cx="9144000" cy="5191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r-H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PRIMJENA NEURONSKIH MREŽA</a:t>
            </a: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2627313" y="6086475"/>
            <a:ext cx="3960812" cy="366713"/>
          </a:xfrm>
          <a:prstGeom prst="rect">
            <a:avLst/>
          </a:prstGeom>
          <a:solidFill>
            <a:srgbClr val="CCFFFF">
              <a:alpha val="58038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/>
            <a:r>
              <a:rPr lang="hr-HR" b="1" i="1" dirty="0"/>
              <a:t>Prepoznavanje rukopisa i lica</a:t>
            </a:r>
          </a:p>
        </p:txBody>
      </p:sp>
      <p:pic>
        <p:nvPicPr>
          <p:cNvPr id="19463" name="Picture 9" descr="Neural_Network_Applications_W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052513"/>
            <a:ext cx="8713788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675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533623"/>
            <a:ext cx="9144000" cy="5191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r-H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PRIMJENA NEURONSKIH MREŽA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675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convolutional neural 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172" y="1988840"/>
            <a:ext cx="597516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0825" y="1259468"/>
            <a:ext cx="5041255" cy="369332"/>
          </a:xfrm>
          <a:prstGeom prst="rect">
            <a:avLst/>
          </a:prstGeom>
          <a:solidFill>
            <a:srgbClr val="D9EDEF"/>
          </a:solidFill>
        </p:spPr>
        <p:txBody>
          <a:bodyPr wrap="square" rtlCol="0">
            <a:spAutoFit/>
          </a:bodyPr>
          <a:lstStyle/>
          <a:p>
            <a:r>
              <a:rPr lang="hr-HR" b="1" dirty="0"/>
              <a:t>Prepoznavanje govora</a:t>
            </a:r>
            <a:r>
              <a:rPr lang="hr-HR" dirty="0"/>
              <a:t> </a:t>
            </a:r>
            <a:r>
              <a:rPr lang="hr-HR" b="1" dirty="0"/>
              <a:t>(</a:t>
            </a:r>
            <a:r>
              <a:rPr lang="hr-HR" b="1" i="1" dirty="0" err="1">
                <a:solidFill>
                  <a:srgbClr val="336600"/>
                </a:solidFill>
              </a:rPr>
              <a:t>Speech</a:t>
            </a:r>
            <a:r>
              <a:rPr lang="hr-HR" b="1" i="1" dirty="0">
                <a:solidFill>
                  <a:srgbClr val="336600"/>
                </a:solidFill>
              </a:rPr>
              <a:t> </a:t>
            </a:r>
            <a:r>
              <a:rPr lang="hr-HR" b="1" i="1" dirty="0" err="1">
                <a:solidFill>
                  <a:srgbClr val="336600"/>
                </a:solidFill>
              </a:rPr>
              <a:t>Recognition</a:t>
            </a:r>
            <a:r>
              <a:rPr lang="hr-HR" b="1" i="1" dirty="0"/>
              <a:t>)</a:t>
            </a:r>
            <a:endParaRPr lang="en-US" b="1" i="1" dirty="0"/>
          </a:p>
        </p:txBody>
      </p:sp>
      <p:pic>
        <p:nvPicPr>
          <p:cNvPr id="14340" name="Picture 4" descr="13. Speech Recognition with Convolutional Neural Networks in  Keras/TensorFlow - You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25144"/>
            <a:ext cx="2974976" cy="167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52120" y="4841865"/>
            <a:ext cx="2592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/>
              <a:t>Za prepoznavanje govora koriste se najčešće </a:t>
            </a:r>
            <a:r>
              <a:rPr lang="hr-HR" sz="1600" b="1" dirty="0"/>
              <a:t>konvolucijske</a:t>
            </a:r>
            <a:r>
              <a:rPr lang="hr-HR" sz="1600" dirty="0"/>
              <a:t> neuronske mreže (CNN) i </a:t>
            </a:r>
            <a:r>
              <a:rPr lang="hr-HR" sz="1600" b="1" dirty="0"/>
              <a:t>rekurentne</a:t>
            </a:r>
            <a:r>
              <a:rPr lang="hr-HR" sz="1600" dirty="0"/>
              <a:t> neuronske mreže (RNN).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2840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825" y="1796623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Sustavi</a:t>
            </a:r>
            <a:r>
              <a:rPr lang="en-US" dirty="0"/>
              <a:t> za </a:t>
            </a:r>
            <a:r>
              <a:rPr lang="en-US" dirty="0" err="1"/>
              <a:t>prepoznavanje</a:t>
            </a:r>
            <a:r>
              <a:rPr lang="en-US" dirty="0"/>
              <a:t> </a:t>
            </a:r>
            <a:r>
              <a:rPr lang="en-US" dirty="0" err="1"/>
              <a:t>uspoređuj</a:t>
            </a:r>
            <a:r>
              <a:rPr lang="hr-HR" dirty="0"/>
              <a:t>u</a:t>
            </a:r>
            <a:r>
              <a:rPr lang="en-US" dirty="0"/>
              <a:t> </a:t>
            </a:r>
            <a:r>
              <a:rPr lang="en-US" dirty="0" err="1"/>
              <a:t>ljudsko</a:t>
            </a:r>
            <a:r>
              <a:rPr lang="en-US" dirty="0"/>
              <a:t> lice s </a:t>
            </a:r>
            <a:r>
              <a:rPr lang="en-US" dirty="0" err="1"/>
              <a:t>digitalnim</a:t>
            </a:r>
            <a:r>
              <a:rPr lang="en-US" dirty="0"/>
              <a:t> </a:t>
            </a:r>
            <a:r>
              <a:rPr lang="en-US" dirty="0" err="1"/>
              <a:t>slikama</a:t>
            </a:r>
            <a:r>
              <a:rPr lang="en-US" dirty="0"/>
              <a:t>. </a:t>
            </a:r>
            <a:r>
              <a:rPr lang="en-US" dirty="0" err="1"/>
              <a:t>Koriste</a:t>
            </a:r>
            <a:r>
              <a:rPr lang="en-US" dirty="0"/>
              <a:t> se u </a:t>
            </a:r>
            <a:r>
              <a:rPr lang="en-US" dirty="0" err="1"/>
              <a:t>uredima</a:t>
            </a:r>
            <a:r>
              <a:rPr lang="hr-HR" dirty="0"/>
              <a:t>/institucijama</a:t>
            </a:r>
            <a:r>
              <a:rPr lang="en-US" dirty="0"/>
              <a:t> za </a:t>
            </a:r>
            <a:r>
              <a:rPr lang="en-US" dirty="0" err="1"/>
              <a:t>selektivne</a:t>
            </a:r>
            <a:r>
              <a:rPr lang="hr-HR" dirty="0"/>
              <a:t> ulaske ljudi</a:t>
            </a:r>
            <a:r>
              <a:rPr lang="en-US" dirty="0"/>
              <a:t>. </a:t>
            </a:r>
            <a:r>
              <a:rPr lang="en-US" dirty="0" err="1"/>
              <a:t>Sustavi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autentificiraju</a:t>
            </a:r>
            <a:r>
              <a:rPr lang="en-US" dirty="0"/>
              <a:t> </a:t>
            </a:r>
            <a:r>
              <a:rPr lang="en-US" dirty="0" err="1"/>
              <a:t>ljudsko</a:t>
            </a:r>
            <a:r>
              <a:rPr lang="en-US" dirty="0"/>
              <a:t> lice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usklađuju</a:t>
            </a:r>
            <a:r>
              <a:rPr lang="en-US" dirty="0"/>
              <a:t> ga s </a:t>
            </a:r>
            <a:r>
              <a:rPr lang="en-US" dirty="0" err="1"/>
              <a:t>popisom</a:t>
            </a:r>
            <a:r>
              <a:rPr lang="en-US" dirty="0"/>
              <a:t> ID-ova koji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prisutni</a:t>
            </a:r>
            <a:r>
              <a:rPr lang="en-US" dirty="0"/>
              <a:t> u </a:t>
            </a:r>
            <a:r>
              <a:rPr lang="en-US" dirty="0" err="1"/>
              <a:t>njegovoj</a:t>
            </a:r>
            <a:r>
              <a:rPr lang="en-US" dirty="0"/>
              <a:t> </a:t>
            </a:r>
            <a:r>
              <a:rPr lang="en-US" dirty="0" err="1"/>
              <a:t>bazi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.</a:t>
            </a:r>
            <a:endParaRPr lang="hr-HR" dirty="0"/>
          </a:p>
        </p:txBody>
      </p:sp>
      <p:pic>
        <p:nvPicPr>
          <p:cNvPr id="15362" name="Picture 2" descr="Hassle Free Travel With Facial Recognition System At Airport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85"/>
          <a:stretch/>
        </p:blipFill>
        <p:spPr bwMode="auto">
          <a:xfrm>
            <a:off x="7050872" y="1556792"/>
            <a:ext cx="1737984" cy="159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images-na.ssl-images-amazon.com/images/I/31XX0x7Ev3S._SX331_BO1,204,203,200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6" b="31384"/>
          <a:stretch/>
        </p:blipFill>
        <p:spPr bwMode="auto">
          <a:xfrm>
            <a:off x="5936679" y="3990356"/>
            <a:ext cx="3171825" cy="289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6233" y="4787860"/>
            <a:ext cx="5005847" cy="369332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hr-HR" b="1" dirty="0"/>
              <a:t>Vremenska prognoza (</a:t>
            </a:r>
            <a:r>
              <a:rPr lang="en-US" b="1" i="1" dirty="0">
                <a:solidFill>
                  <a:srgbClr val="336600"/>
                </a:solidFill>
              </a:rPr>
              <a:t>Weather Forecasting</a:t>
            </a:r>
            <a:r>
              <a:rPr lang="hr-HR" b="1" dirty="0"/>
              <a:t>)</a:t>
            </a:r>
            <a:endParaRPr lang="en-US" b="1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533623"/>
            <a:ext cx="9144000" cy="5191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r-H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PRIMJENA NEURONSKIH MREŽA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675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6233" y="1233626"/>
            <a:ext cx="4573799" cy="369332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hr-HR" b="1" dirty="0"/>
              <a:t>Prepoznavanje lica </a:t>
            </a:r>
            <a:r>
              <a:rPr lang="hr-HR" b="1" i="1" dirty="0"/>
              <a:t>(</a:t>
            </a:r>
            <a:r>
              <a:rPr lang="en-US" b="1" i="1" dirty="0">
                <a:solidFill>
                  <a:srgbClr val="336600"/>
                </a:solidFill>
              </a:rPr>
              <a:t>Facial Recognition</a:t>
            </a:r>
            <a:r>
              <a:rPr lang="hr-HR" b="1" i="1" dirty="0"/>
              <a:t>)</a:t>
            </a:r>
            <a:endParaRPr lang="en-US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xmlns="" id="{C8EDC4AE-C34E-4A65-B722-CDD8CE8E8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44" y="3247648"/>
            <a:ext cx="5760640" cy="52835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altLang="sr-Latn-RS" dirty="0">
                <a:solidFill>
                  <a:srgbClr val="202124"/>
                </a:solidFill>
                <a:latin typeface="+mn-lt"/>
              </a:rPr>
              <a:t>Z</a:t>
            </a:r>
            <a:r>
              <a:rPr kumimoji="0" lang="hr-HR" altLang="sr-Latn-R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a prepoznavanje lica i obradu slika koriste se najčešće </a:t>
            </a:r>
            <a:r>
              <a:rPr lang="hr-HR" altLang="sr-Latn-RS" dirty="0">
                <a:solidFill>
                  <a:srgbClr val="202124"/>
                </a:solidFill>
                <a:latin typeface="+mn-lt"/>
              </a:rPr>
              <a:t>k</a:t>
            </a:r>
            <a:r>
              <a:rPr kumimoji="0" lang="hr-HR" altLang="sr-Latn-R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onvolucijske neuronske mreže. </a:t>
            </a:r>
            <a:endParaRPr kumimoji="0" lang="hr-HR" altLang="sr-Latn-R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590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dloga1">
            <a:extLst>
              <a:ext uri="{FF2B5EF4-FFF2-40B4-BE49-F238E27FC236}">
                <a16:creationId xmlns:a16="http://schemas.microsoft.com/office/drawing/2014/main" xmlns="" id="{E5245AAF-2CDC-4E54-922E-271273ACE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59632" y="2708920"/>
            <a:ext cx="63758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PRIMJERI SA ZMAVP</a:t>
            </a:r>
            <a:endParaRPr lang="en-US" sz="4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72593"/>
            <a:ext cx="1800199" cy="61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10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636838"/>
            <a:ext cx="4038600" cy="2447925"/>
          </a:xfrm>
          <a:solidFill>
            <a:srgbClr val="FFFFFF"/>
          </a:solidFill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hr-HR" altLang="sr-Latn-RS" sz="2000" b="1" dirty="0">
                <a:solidFill>
                  <a:srgbClr val="663300"/>
                </a:solidFill>
              </a:rPr>
              <a:t>	dva modela </a:t>
            </a:r>
            <a:br>
              <a:rPr lang="hr-HR" altLang="sr-Latn-RS" sz="2000" b="1" dirty="0">
                <a:solidFill>
                  <a:srgbClr val="663300"/>
                </a:solidFill>
              </a:rPr>
            </a:br>
            <a:r>
              <a:rPr lang="hr-HR" altLang="sr-Latn-RS" sz="2000" b="1" dirty="0">
                <a:solidFill>
                  <a:srgbClr val="663300"/>
                </a:solidFill>
              </a:rPr>
              <a:t>softverskih senzora</a:t>
            </a:r>
            <a:r>
              <a:rPr lang="hr-HR" altLang="sr-Latn-RS" sz="2000" dirty="0">
                <a:solidFill>
                  <a:srgbClr val="663300"/>
                </a:solidFill>
              </a:rPr>
              <a:t>:</a:t>
            </a:r>
            <a:br>
              <a:rPr lang="hr-HR" altLang="sr-Latn-RS" sz="2000" dirty="0">
                <a:solidFill>
                  <a:srgbClr val="663300"/>
                </a:solidFill>
              </a:rPr>
            </a:br>
            <a:endParaRPr lang="hr-HR" altLang="sr-Latn-RS" sz="2000" dirty="0">
              <a:solidFill>
                <a:srgbClr val="663300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hr-HR" altLang="sr-Latn-RS" sz="2000" dirty="0"/>
              <a:t>za predviđanje</a:t>
            </a:r>
            <a:r>
              <a:rPr lang="hr-HR" altLang="sr-Latn-RS" sz="2000" dirty="0">
                <a:solidFill>
                  <a:schemeClr val="accent2"/>
                </a:solidFill>
              </a:rPr>
              <a:t> </a:t>
            </a:r>
            <a:r>
              <a:rPr lang="hr-HR" altLang="sr-Latn-RS" sz="2000" b="1" dirty="0">
                <a:solidFill>
                  <a:srgbClr val="336699"/>
                </a:solidFill>
              </a:rPr>
              <a:t>RVP</a:t>
            </a:r>
            <a:r>
              <a:rPr lang="hr-HR" altLang="sr-Latn-RS" sz="2000" dirty="0">
                <a:solidFill>
                  <a:schemeClr val="accent2"/>
                </a:solidFill>
              </a:rPr>
              <a:t> </a:t>
            </a:r>
            <a:r>
              <a:rPr lang="hr-HR" altLang="sr-Latn-RS" sz="2000" dirty="0"/>
              <a:t>vrijednosti stabiliziranog FCC benzina</a:t>
            </a:r>
            <a:br>
              <a:rPr lang="hr-HR" altLang="sr-Latn-RS" sz="2000" dirty="0"/>
            </a:br>
            <a:r>
              <a:rPr lang="hr-HR" altLang="sr-Latn-RS" sz="2000" dirty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hr-HR" altLang="sr-Latn-RS" sz="2000" dirty="0"/>
              <a:t>za predviđanje sadržaja</a:t>
            </a:r>
            <a:r>
              <a:rPr lang="hr-HR" altLang="sr-Latn-RS" sz="2000" dirty="0">
                <a:solidFill>
                  <a:schemeClr val="accent2"/>
                </a:solidFill>
              </a:rPr>
              <a:t> </a:t>
            </a:r>
            <a:r>
              <a:rPr lang="hr-HR" altLang="sr-Latn-RS" sz="2000" b="1" dirty="0">
                <a:solidFill>
                  <a:srgbClr val="336699"/>
                </a:solidFill>
              </a:rPr>
              <a:t>C</a:t>
            </a:r>
            <a:r>
              <a:rPr lang="hr-HR" altLang="sr-Latn-RS" sz="2000" b="1" baseline="-25000" dirty="0">
                <a:solidFill>
                  <a:srgbClr val="336699"/>
                </a:solidFill>
              </a:rPr>
              <a:t>5</a:t>
            </a:r>
            <a:r>
              <a:rPr lang="hr-HR" altLang="sr-Latn-RS" sz="2000" dirty="0">
                <a:solidFill>
                  <a:schemeClr val="accent2"/>
                </a:solidFill>
              </a:rPr>
              <a:t> </a:t>
            </a:r>
            <a:r>
              <a:rPr lang="hr-HR" altLang="sr-Latn-RS" sz="2000" dirty="0"/>
              <a:t>frakcije u UNP-u</a:t>
            </a:r>
          </a:p>
        </p:txBody>
      </p:sp>
      <p:sp>
        <p:nvSpPr>
          <p:cNvPr id="980996" name="Text Box 4"/>
          <p:cNvSpPr txBox="1">
            <a:spLocks noChangeArrowheads="1"/>
          </p:cNvSpPr>
          <p:nvPr/>
        </p:nvSpPr>
        <p:spPr bwMode="auto">
          <a:xfrm>
            <a:off x="715566" y="1673279"/>
            <a:ext cx="7416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sz="1800" b="1" dirty="0"/>
              <a:t> </a:t>
            </a:r>
            <a:r>
              <a:rPr lang="hr-HR" altLang="sr-Latn-RS" sz="1800" b="1" dirty="0">
                <a:solidFill>
                  <a:srgbClr val="336699"/>
                </a:solidFill>
              </a:rPr>
              <a:t>U rafinerijskom FCC postrojenju</a:t>
            </a:r>
            <a:r>
              <a:rPr lang="en-US" altLang="sr-Latn-RS" sz="1800" b="1" dirty="0">
                <a:solidFill>
                  <a:srgbClr val="336699"/>
                </a:solidFill>
              </a:rPr>
              <a:t> n</a:t>
            </a:r>
            <a:r>
              <a:rPr lang="hr-HR" altLang="sr-Latn-RS" sz="1800" b="1" dirty="0"/>
              <a:t>a temelju raspoloživih</a:t>
            </a:r>
            <a:r>
              <a:rPr lang="en-US" altLang="sr-Latn-RS" sz="1800" b="1" dirty="0"/>
              <a:t>        </a:t>
            </a:r>
            <a:r>
              <a:rPr lang="hr-HR" altLang="sr-Latn-RS" sz="1800" b="1" dirty="0"/>
              <a:t>procesnih mjerenja i laboratorijskih analiza razvijena su:</a:t>
            </a:r>
          </a:p>
        </p:txBody>
      </p:sp>
      <p:pic>
        <p:nvPicPr>
          <p:cNvPr id="980998" name="Picture 6" descr="Picture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8336" y="2661443"/>
            <a:ext cx="4289425" cy="3197225"/>
          </a:xfrm>
          <a:solidFill>
            <a:srgbClr val="FFFFFF"/>
          </a:solidFill>
        </p:spPr>
      </p:pic>
      <p:sp>
        <p:nvSpPr>
          <p:cNvPr id="981000" name="Text Box 8"/>
          <p:cNvSpPr txBox="1">
            <a:spLocks noChangeArrowheads="1"/>
          </p:cNvSpPr>
          <p:nvPr/>
        </p:nvSpPr>
        <p:spPr bwMode="auto">
          <a:xfrm>
            <a:off x="4784279" y="2846388"/>
            <a:ext cx="560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hr-HR" altLang="sr-Latn-RS" sz="1800" b="1"/>
              <a:t>T</a:t>
            </a:r>
            <a:r>
              <a:rPr kumimoji="1" lang="hr-HR" altLang="sr-Latn-RS" sz="1800" b="1" baseline="-25000"/>
              <a:t>vrh</a:t>
            </a:r>
          </a:p>
        </p:txBody>
      </p:sp>
      <p:sp>
        <p:nvSpPr>
          <p:cNvPr id="981001" name="Text Box 9"/>
          <p:cNvSpPr txBox="1">
            <a:spLocks noChangeArrowheads="1"/>
          </p:cNvSpPr>
          <p:nvPr/>
        </p:nvSpPr>
        <p:spPr bwMode="auto">
          <a:xfrm>
            <a:off x="4830316" y="3349625"/>
            <a:ext cx="407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hr-HR" altLang="sr-Latn-RS" sz="1800" b="1"/>
              <a:t>T</a:t>
            </a:r>
            <a:r>
              <a:rPr kumimoji="1" lang="hr-HR" altLang="sr-Latn-RS" sz="1800" b="1" baseline="-25000"/>
              <a:t>5</a:t>
            </a:r>
          </a:p>
        </p:txBody>
      </p:sp>
      <p:sp>
        <p:nvSpPr>
          <p:cNvPr id="981002" name="Text Box 10"/>
          <p:cNvSpPr txBox="1">
            <a:spLocks noChangeArrowheads="1"/>
          </p:cNvSpPr>
          <p:nvPr/>
        </p:nvSpPr>
        <p:spPr bwMode="auto">
          <a:xfrm>
            <a:off x="4823966" y="3860800"/>
            <a:ext cx="492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hr-HR" altLang="sr-Latn-RS" sz="1800" b="1"/>
              <a:t>T</a:t>
            </a:r>
            <a:r>
              <a:rPr kumimoji="1" lang="hr-HR" altLang="sr-Latn-RS" sz="1800" b="1" baseline="-25000"/>
              <a:t>35</a:t>
            </a:r>
          </a:p>
        </p:txBody>
      </p:sp>
      <p:sp>
        <p:nvSpPr>
          <p:cNvPr id="981003" name="Text Box 11"/>
          <p:cNvSpPr txBox="1">
            <a:spLocks noChangeArrowheads="1"/>
          </p:cNvSpPr>
          <p:nvPr/>
        </p:nvSpPr>
        <p:spPr bwMode="auto">
          <a:xfrm>
            <a:off x="4716016" y="4437063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hr-HR" altLang="sr-Latn-RS" sz="1800" b="1"/>
              <a:t>Refluks</a:t>
            </a:r>
          </a:p>
        </p:txBody>
      </p:sp>
      <p:sp>
        <p:nvSpPr>
          <p:cNvPr id="981005" name="Text Box 13"/>
          <p:cNvSpPr txBox="1">
            <a:spLocks noChangeArrowheads="1"/>
          </p:cNvSpPr>
          <p:nvPr/>
        </p:nvSpPr>
        <p:spPr bwMode="auto">
          <a:xfrm>
            <a:off x="7808466" y="3567113"/>
            <a:ext cx="654050" cy="3667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hr-HR" altLang="sr-Latn-RS" sz="1800" b="1"/>
              <a:t>RVP</a:t>
            </a:r>
          </a:p>
        </p:txBody>
      </p:sp>
      <p:sp>
        <p:nvSpPr>
          <p:cNvPr id="981008" name="Text Box 16"/>
          <p:cNvSpPr txBox="1">
            <a:spLocks noChangeArrowheads="1"/>
          </p:cNvSpPr>
          <p:nvPr/>
        </p:nvSpPr>
        <p:spPr bwMode="auto">
          <a:xfrm>
            <a:off x="7879904" y="4076700"/>
            <a:ext cx="504825" cy="366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hr-HR" altLang="sr-Latn-RS" sz="1800" b="1"/>
              <a:t>C</a:t>
            </a:r>
            <a:r>
              <a:rPr kumimoji="1" lang="hr-HR" altLang="sr-Latn-RS" sz="1800" b="1" baseline="-25000"/>
              <a:t>5</a:t>
            </a:r>
            <a:endParaRPr kumimoji="1" lang="hr-HR" altLang="sr-Latn-RS" sz="1800" b="1"/>
          </a:p>
        </p:txBody>
      </p:sp>
      <p:sp>
        <p:nvSpPr>
          <p:cNvPr id="981010" name="Rectangle 18"/>
          <p:cNvSpPr>
            <a:spLocks noChangeArrowheads="1"/>
          </p:cNvSpPr>
          <p:nvPr/>
        </p:nvSpPr>
        <p:spPr bwMode="auto">
          <a:xfrm>
            <a:off x="0" y="548680"/>
            <a:ext cx="9144000" cy="53816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25000"/>
                </a:schemeClr>
              </a:gs>
              <a:gs pos="50000">
                <a:schemeClr val="accent1">
                  <a:alpha val="25000"/>
                </a:schemeClr>
              </a:gs>
              <a:gs pos="100000">
                <a:schemeClr val="accent1">
                  <a:gamma/>
                  <a:shade val="46275"/>
                  <a:invGamma/>
                  <a:alpha val="25000"/>
                </a:schemeClr>
              </a:gs>
            </a:gsLst>
            <a:lin ang="5400000" scaled="1"/>
          </a:gradFill>
          <a:ln>
            <a:noFill/>
          </a:ln>
        </p:spPr>
        <p:txBody>
          <a:bodyPr lIns="91420" tIns="45709" rIns="91420" bIns="45709" anchor="ctr"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hr-HR" altLang="sr-Latn-RS" sz="2400" b="1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NEURONSKI MODEL SOFT SENZORA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675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91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081742"/>
              </p:ext>
            </p:extLst>
          </p:nvPr>
        </p:nvGraphicFramePr>
        <p:xfrm>
          <a:off x="1403648" y="692696"/>
          <a:ext cx="6768752" cy="2973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5" name="Chart" r:id="rId4" imgW="9525000" imgH="4934102" progId="Excel.Sheet.8">
                  <p:embed/>
                </p:oleObj>
              </mc:Choice>
              <mc:Fallback>
                <p:oleObj name="Chart" r:id="rId4" imgW="9525000" imgH="4934102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692696"/>
                        <a:ext cx="6768752" cy="297368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2021" name="Rectangle 5"/>
          <p:cNvSpPr>
            <a:spLocks noChangeArrowheads="1"/>
          </p:cNvSpPr>
          <p:nvPr/>
        </p:nvSpPr>
        <p:spPr bwMode="auto">
          <a:xfrm>
            <a:off x="0" y="10518"/>
            <a:ext cx="9144000" cy="53816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25000"/>
                </a:schemeClr>
              </a:gs>
              <a:gs pos="50000">
                <a:schemeClr val="accent1">
                  <a:alpha val="25000"/>
                </a:schemeClr>
              </a:gs>
              <a:gs pos="100000">
                <a:schemeClr val="accent1">
                  <a:gamma/>
                  <a:shade val="46275"/>
                  <a:invGamma/>
                  <a:alpha val="25000"/>
                </a:schemeClr>
              </a:gs>
            </a:gsLst>
            <a:lin ang="5400000" scaled="1"/>
          </a:gradFill>
          <a:ln>
            <a:noFill/>
          </a:ln>
        </p:spPr>
        <p:txBody>
          <a:bodyPr lIns="91420" tIns="45709" rIns="91420" bIns="45709" anchor="ctr"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hr-HR" altLang="sr-Latn-RS" sz="2400" b="1" dirty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Usporedba modela i laboratorijskih podataka za RVP i C</a:t>
            </a:r>
            <a:r>
              <a:rPr lang="hr-HR" altLang="sr-Latn-RS" sz="2400" b="1" baseline="-25000" dirty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84487755"/>
              </p:ext>
            </p:extLst>
          </p:nvPr>
        </p:nvGraphicFramePr>
        <p:xfrm>
          <a:off x="1403649" y="3839686"/>
          <a:ext cx="6984776" cy="2973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6" name="Chart" r:id="rId6" imgW="9525000" imgH="4934102" progId="Excel.Sheet.8">
                  <p:embed/>
                </p:oleObj>
              </mc:Choice>
              <mc:Fallback>
                <p:oleObj name="Chart" r:id="rId6" imgW="9525000" imgH="4934102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9" y="3839686"/>
                        <a:ext cx="6984776" cy="297368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803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E1BFCAC-B1B8-47F1-B84C-3E21295DAC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Slika 2" descr="C:\Users\Profesional\AppData\Local\Microsoft\Windows\INetCache\Content.Word\DCS_HCU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82341"/>
            <a:ext cx="7548494" cy="51444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677273"/>
            <a:ext cx="2133600" cy="476250"/>
          </a:xfrm>
        </p:spPr>
        <p:txBody>
          <a:bodyPr/>
          <a:lstStyle/>
          <a:p>
            <a:r>
              <a:rPr lang="en-US"/>
              <a:t> </a:t>
            </a:r>
            <a:fld id="{5080FEB0-6D66-FB42-9EF2-CE81237E9A3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05644" y="3194129"/>
            <a:ext cx="1300373" cy="1120128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398" tIns="51199" rIns="102398" bIns="51199" rtlCol="0" anchor="ctr"/>
          <a:lstStyle/>
          <a:p>
            <a:pPr algn="ctr"/>
            <a:endParaRPr lang="hr-HR"/>
          </a:p>
        </p:txBody>
      </p:sp>
      <p:sp>
        <p:nvSpPr>
          <p:cNvPr id="4" name="Rounded Rectangle 3"/>
          <p:cNvSpPr/>
          <p:nvPr/>
        </p:nvSpPr>
        <p:spPr>
          <a:xfrm>
            <a:off x="394588" y="5274433"/>
            <a:ext cx="3952919" cy="13981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endParaRPr lang="hr-HR" sz="1300" dirty="0">
              <a:highlight>
                <a:srgbClr val="C0C0C0"/>
              </a:highlight>
            </a:endParaRPr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>
          <a:xfrm>
            <a:off x="3480135" y="6008021"/>
            <a:ext cx="79840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>
            <a:off x="894348" y="5608859"/>
            <a:ext cx="79840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894348" y="5981273"/>
            <a:ext cx="79840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>
            <a:off x="894349" y="6359702"/>
            <a:ext cx="79840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52819" y="5327859"/>
            <a:ext cx="588385" cy="365008"/>
          </a:xfrm>
          <a:prstGeom prst="rect">
            <a:avLst/>
          </a:prstGeom>
          <a:noFill/>
        </p:spPr>
        <p:txBody>
          <a:bodyPr wrap="square" lIns="102398" tIns="51199" rIns="102398" bIns="51199" rtlCol="0">
            <a:spAutoFit/>
          </a:bodyPr>
          <a:lstStyle/>
          <a:p>
            <a:r>
              <a:rPr lang="hr-HR" sz="1700" b="1" i="1" dirty="0">
                <a:latin typeface="Gill Sans MT" panose="020B0502020104020203" pitchFamily="34" charset="-18"/>
                <a:ea typeface="Cambria Math" panose="02040503050406030204" pitchFamily="18" charset="0"/>
              </a:rPr>
              <a:t>T</a:t>
            </a:r>
            <a:r>
              <a:rPr lang="hr-HR" sz="1200" b="1" i="1" dirty="0">
                <a:latin typeface="Gill Sans MT" panose="020B0502020104020203" pitchFamily="34" charset="-18"/>
                <a:ea typeface="Cambria Math" panose="02040503050406030204" pitchFamily="18" charset="0"/>
              </a:rPr>
              <a:t>t</a:t>
            </a:r>
            <a:r>
              <a:rPr lang="hr-HR" sz="1200" b="1" dirty="0">
                <a:latin typeface="Gill Sans MT" panose="020B0502020104020203" pitchFamily="34" charset="-18"/>
              </a:rPr>
              <a:t>,</a:t>
            </a:r>
            <a:r>
              <a:rPr lang="es-ES" sz="1200" b="1" dirty="0">
                <a:latin typeface="Gill Sans MT" panose="020B0502020104020203" pitchFamily="34" charset="-18"/>
              </a:rPr>
              <a:t>i</a:t>
            </a:r>
            <a:endParaRPr lang="hr-HR" sz="1200" b="1" dirty="0">
              <a:latin typeface="Gill Sans MT" panose="020B0502020104020203" pitchFamily="34" charset="-1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4782" y="5691347"/>
            <a:ext cx="763812" cy="365008"/>
          </a:xfrm>
          <a:prstGeom prst="rect">
            <a:avLst/>
          </a:prstGeom>
          <a:noFill/>
        </p:spPr>
        <p:txBody>
          <a:bodyPr wrap="square" lIns="102398" tIns="51199" rIns="102398" bIns="51199" rtlCol="0">
            <a:spAutoFit/>
          </a:bodyPr>
          <a:lstStyle/>
          <a:p>
            <a:r>
              <a:rPr lang="hr-HR" sz="1700" b="1" i="1" dirty="0">
                <a:latin typeface="Gill Sans MT" panose="020B0502020104020203" pitchFamily="34" charset="-18"/>
                <a:ea typeface="Cambria Math" panose="02040503050406030204" pitchFamily="18" charset="0"/>
              </a:rPr>
              <a:t>T</a:t>
            </a:r>
            <a:r>
              <a:rPr lang="hr-HR" sz="1200" b="1" i="1" dirty="0">
                <a:latin typeface="Gill Sans MT" panose="020B0502020104020203" pitchFamily="34" charset="-18"/>
                <a:ea typeface="Cambria Math" panose="02040503050406030204" pitchFamily="18" charset="0"/>
              </a:rPr>
              <a:t>h</a:t>
            </a:r>
            <a:r>
              <a:rPr lang="hr-HR" sz="1200" b="1" dirty="0">
                <a:latin typeface="Gill Sans MT" panose="020B0502020104020203" pitchFamily="34" charset="-18"/>
              </a:rPr>
              <a:t>,</a:t>
            </a:r>
            <a:r>
              <a:rPr lang="es-ES" sz="1200" b="1" dirty="0">
                <a:latin typeface="Gill Sans MT" panose="020B0502020104020203" pitchFamily="34" charset="-18"/>
              </a:rPr>
              <a:t>i</a:t>
            </a:r>
            <a:endParaRPr lang="hr-HR" sz="1200" b="1" dirty="0">
              <a:latin typeface="Gill Sans MT" panose="020B0502020104020203" pitchFamily="34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77708" y="6013767"/>
                <a:ext cx="695059" cy="365008"/>
              </a:xfrm>
              <a:prstGeom prst="rect">
                <a:avLst/>
              </a:prstGeom>
              <a:noFill/>
            </p:spPr>
            <p:txBody>
              <a:bodyPr wrap="square" lIns="102398" tIns="51199" rIns="102398" bIns="51199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hr-HR" sz="17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hr-HR" sz="17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</m:oMath>
                  </m:oMathPara>
                </a14:m>
                <a:endParaRPr lang="hr-HR" sz="1200" b="1" dirty="0">
                  <a:latin typeface="Gill Sans MT" panose="020B0502020104020203" pitchFamily="34" charset="-18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08" y="6013767"/>
                <a:ext cx="695059" cy="3650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1691505" y="5381984"/>
            <a:ext cx="1803471" cy="118306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r>
              <a:rPr lang="hr-HR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Hladni tok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89530" y="5602826"/>
            <a:ext cx="892308" cy="339160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r>
              <a:rPr lang="hr-HR" sz="1700" b="1" i="1" dirty="0">
                <a:latin typeface="Gill Sans MT" panose="020B0502020104020203" pitchFamily="34" charset="-18"/>
                <a:ea typeface="Cambria Math" panose="02040503050406030204" pitchFamily="18" charset="0"/>
              </a:rPr>
              <a:t>T</a:t>
            </a:r>
            <a:r>
              <a:rPr lang="hr-HR" sz="1000" b="1" i="1" dirty="0">
                <a:latin typeface="Gill Sans MT" panose="020B0502020104020203" pitchFamily="34" charset="-18"/>
                <a:ea typeface="Cambria Math" panose="02040503050406030204" pitchFamily="18" charset="0"/>
              </a:rPr>
              <a:t>h</a:t>
            </a:r>
            <a:r>
              <a:rPr lang="hr-HR" sz="1000" b="1" dirty="0">
                <a:latin typeface="Gill Sans MT" panose="020B0502020104020203" pitchFamily="34" charset="-18"/>
              </a:rPr>
              <a:t>,</a:t>
            </a:r>
            <a:r>
              <a:rPr lang="es-ES" sz="1000" b="1" dirty="0">
                <a:latin typeface="Gill Sans MT" panose="020B0502020104020203" pitchFamily="34" charset="-18"/>
              </a:rPr>
              <a:t>o</a:t>
            </a:r>
            <a:r>
              <a:rPr lang="hr-HR" sz="1700" b="1" dirty="0">
                <a:latin typeface="Gill Sans MT" panose="020B0502020104020203" pitchFamily="34" charset="-18"/>
              </a:rPr>
              <a:t> </a:t>
            </a:r>
            <a:r>
              <a:rPr lang="hr-HR" sz="1000" b="1" dirty="0">
                <a:latin typeface="Gill Sans MT" panose="020B0502020104020203" pitchFamily="34" charset="-18"/>
              </a:rPr>
              <a:t> 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653288" y="5265122"/>
            <a:ext cx="3952919" cy="13981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endParaRPr lang="hr-HR"/>
          </a:p>
        </p:txBody>
      </p:sp>
      <p:cxnSp>
        <p:nvCxnSpPr>
          <p:cNvPr id="41" name="Straight Arrow Connector 40"/>
          <p:cNvCxnSpPr>
            <a:cxnSpLocks/>
          </p:cNvCxnSpPr>
          <p:nvPr/>
        </p:nvCxnSpPr>
        <p:spPr>
          <a:xfrm>
            <a:off x="5159935" y="5574357"/>
            <a:ext cx="79840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cxnSpLocks/>
          </p:cNvCxnSpPr>
          <p:nvPr/>
        </p:nvCxnSpPr>
        <p:spPr>
          <a:xfrm>
            <a:off x="5159935" y="5946771"/>
            <a:ext cx="79840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/>
          </p:cNvCxnSpPr>
          <p:nvPr/>
        </p:nvCxnSpPr>
        <p:spPr>
          <a:xfrm>
            <a:off x="5159936" y="6325199"/>
            <a:ext cx="79840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706389" y="5312531"/>
            <a:ext cx="588385" cy="339160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r>
              <a:rPr lang="hr-HR" sz="1700" b="1" i="1" dirty="0">
                <a:latin typeface="Gill Sans MT" panose="020B0502020104020203" pitchFamily="34" charset="-18"/>
                <a:ea typeface="Cambria Math" panose="02040503050406030204" pitchFamily="18" charset="0"/>
              </a:rPr>
              <a:t>T</a:t>
            </a:r>
            <a:r>
              <a:rPr lang="hr-HR" sz="1200" b="1" i="1" dirty="0">
                <a:latin typeface="Gill Sans MT" panose="020B0502020104020203" pitchFamily="34" charset="-18"/>
                <a:ea typeface="Cambria Math" panose="02040503050406030204" pitchFamily="18" charset="0"/>
              </a:rPr>
              <a:t>t</a:t>
            </a:r>
            <a:r>
              <a:rPr lang="hr-HR" sz="1200" b="1" dirty="0">
                <a:latin typeface="Gill Sans MT" panose="020B0502020104020203" pitchFamily="34" charset="-18"/>
              </a:rPr>
              <a:t>,</a:t>
            </a:r>
            <a:r>
              <a:rPr lang="es-ES" sz="1200" b="1" dirty="0">
                <a:latin typeface="Gill Sans MT" panose="020B0502020104020203" pitchFamily="34" charset="-18"/>
              </a:rPr>
              <a:t>i</a:t>
            </a:r>
            <a:endParaRPr lang="hr-HR" sz="1200" b="1" dirty="0">
              <a:latin typeface="Gill Sans MT" panose="020B0502020104020203" pitchFamily="34" charset="-1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06389" y="5676019"/>
            <a:ext cx="763812" cy="339160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r>
              <a:rPr lang="hr-HR" sz="1700" b="1" i="1" dirty="0">
                <a:latin typeface="Gill Sans MT" panose="020B0502020104020203" pitchFamily="34" charset="-18"/>
                <a:ea typeface="Cambria Math" panose="02040503050406030204" pitchFamily="18" charset="0"/>
              </a:rPr>
              <a:t>T</a:t>
            </a:r>
            <a:r>
              <a:rPr lang="hr-HR" sz="1200" b="1" i="1" dirty="0">
                <a:latin typeface="Gill Sans MT" panose="020B0502020104020203" pitchFamily="34" charset="-18"/>
                <a:ea typeface="Cambria Math" panose="02040503050406030204" pitchFamily="18" charset="0"/>
              </a:rPr>
              <a:t>h</a:t>
            </a:r>
            <a:r>
              <a:rPr lang="hr-HR" sz="1200" b="1" dirty="0">
                <a:latin typeface="Gill Sans MT" panose="020B0502020104020203" pitchFamily="34" charset="-18"/>
              </a:rPr>
              <a:t>,</a:t>
            </a:r>
            <a:r>
              <a:rPr lang="es-ES" sz="1200" b="1" dirty="0">
                <a:latin typeface="Gill Sans MT" panose="020B0502020104020203" pitchFamily="34" charset="-18"/>
              </a:rPr>
              <a:t>i</a:t>
            </a:r>
            <a:endParaRPr lang="hr-HR" sz="1200" b="1" dirty="0">
              <a:latin typeface="Gill Sans MT" panose="020B0502020104020203" pitchFamily="34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592070" y="6043254"/>
                <a:ext cx="695059" cy="339160"/>
              </a:xfrm>
              <a:prstGeom prst="rect">
                <a:avLst/>
              </a:prstGeom>
              <a:noFill/>
            </p:spPr>
            <p:txBody>
              <a:bodyPr wrap="square" lIns="76800" tIns="38400" rIns="76800" bIns="384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hr-HR" sz="17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hr-HR" sz="17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</m:oMath>
                  </m:oMathPara>
                </a14:m>
                <a:endParaRPr lang="hr-HR" sz="1200" b="1" dirty="0">
                  <a:latin typeface="Gill Sans MT" panose="020B0502020104020203" pitchFamily="34" charset="-18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070" y="6043254"/>
                <a:ext cx="695059" cy="3391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7713899" y="5486841"/>
            <a:ext cx="892308" cy="385327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r>
              <a:rPr lang="hr-HR" sz="2000" b="1" i="1" dirty="0">
                <a:latin typeface="Gill Sans MT" panose="020B0502020104020203" pitchFamily="34" charset="-18"/>
                <a:ea typeface="Cambria Math" panose="02040503050406030204" pitchFamily="18" charset="0"/>
              </a:rPr>
              <a:t>T</a:t>
            </a:r>
            <a:r>
              <a:rPr lang="hr-HR" sz="1000" b="1" i="1" dirty="0">
                <a:latin typeface="Gill Sans MT" panose="020B0502020104020203" pitchFamily="34" charset="-18"/>
                <a:ea typeface="Cambria Math" panose="02040503050406030204" pitchFamily="18" charset="0"/>
              </a:rPr>
              <a:t>t</a:t>
            </a:r>
            <a:r>
              <a:rPr lang="hr-HR" sz="1200" b="1" dirty="0">
                <a:latin typeface="Gill Sans MT" panose="020B0502020104020203" pitchFamily="34" charset="-18"/>
              </a:rPr>
              <a:t>,</a:t>
            </a:r>
            <a:r>
              <a:rPr lang="es-ES" sz="1200" b="1" dirty="0">
                <a:latin typeface="Gill Sans MT" panose="020B0502020104020203" pitchFamily="34" charset="-18"/>
              </a:rPr>
              <a:t>o</a:t>
            </a:r>
            <a:r>
              <a:rPr lang="hr-HR" sz="1200" b="1" dirty="0">
                <a:latin typeface="Gill Sans MT" panose="020B0502020104020203" pitchFamily="34" charset="-18"/>
              </a:rPr>
              <a:t>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958338" y="5355237"/>
            <a:ext cx="1754555" cy="1183069"/>
          </a:xfrm>
          <a:prstGeom prst="roundRect">
            <a:avLst/>
          </a:prstGeom>
          <a:solidFill>
            <a:srgbClr val="FE65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r>
              <a:rPr lang="hr-HR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Topli tok</a:t>
            </a:r>
          </a:p>
        </p:txBody>
      </p:sp>
      <p:cxnSp>
        <p:nvCxnSpPr>
          <p:cNvPr id="49" name="Straight Arrow Connector 48"/>
          <p:cNvCxnSpPr>
            <a:cxnSpLocks/>
          </p:cNvCxnSpPr>
          <p:nvPr/>
        </p:nvCxnSpPr>
        <p:spPr>
          <a:xfrm>
            <a:off x="7713899" y="5946770"/>
            <a:ext cx="79840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5102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20070" y="681022"/>
            <a:ext cx="9144000" cy="5191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r-HR" sz="28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hr-HR" sz="2000" b="1" dirty="0" err="1">
                <a:solidFill>
                  <a:schemeClr val="accent2"/>
                </a:solidFill>
                <a:latin typeface="+mn-lt"/>
              </a:rPr>
              <a:t>Prediktivna</a:t>
            </a:r>
            <a:r>
              <a:rPr lang="hr-HR" sz="2000" b="1" dirty="0">
                <a:solidFill>
                  <a:schemeClr val="accent2"/>
                </a:solidFill>
                <a:latin typeface="+mn-lt"/>
              </a:rPr>
              <a:t> dijagnostika izmjenjivača topline – postrojenje </a:t>
            </a:r>
            <a:r>
              <a:rPr lang="hr-HR" sz="2000" b="1" dirty="0" err="1">
                <a:solidFill>
                  <a:schemeClr val="accent2"/>
                </a:solidFill>
                <a:latin typeface="+mn-lt"/>
              </a:rPr>
              <a:t>hidrokrekinga</a:t>
            </a:r>
            <a:endParaRPr lang="vi-VN" sz="28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33" name="Picture 4" descr="Povezana slik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5644" y="55675"/>
            <a:ext cx="513067" cy="5128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100100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0FEB0-6D66-FB42-9EF2-CE81237E9A3E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424936" cy="4943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7683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070" y="620688"/>
            <a:ext cx="9144000" cy="5191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r-HR" sz="28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hr-HR" sz="2200" b="1" dirty="0" err="1">
                <a:solidFill>
                  <a:schemeClr val="accent2"/>
                </a:solidFill>
                <a:latin typeface="+mn-lt"/>
              </a:rPr>
              <a:t>Prediktivna</a:t>
            </a:r>
            <a:r>
              <a:rPr lang="hr-HR" sz="2200" b="1" dirty="0">
                <a:solidFill>
                  <a:schemeClr val="accent2"/>
                </a:solidFill>
                <a:latin typeface="+mn-lt"/>
              </a:rPr>
              <a:t> dijagnostika izmjenjivača topline</a:t>
            </a:r>
            <a:endParaRPr lang="vi-VN" sz="2200" b="1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240634"/>
              </p:ext>
            </p:extLst>
          </p:nvPr>
        </p:nvGraphicFramePr>
        <p:xfrm>
          <a:off x="18395" y="5070266"/>
          <a:ext cx="1673285" cy="1815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72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3828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hr-HR" sz="1100" dirty="0">
                          <a:solidFill>
                            <a:schemeClr val="accent6"/>
                          </a:solidFill>
                          <a:effectLst/>
                        </a:rPr>
                        <a:t>Predviđanje </a:t>
                      </a:r>
                      <a:r>
                        <a:rPr lang="hr-HR" sz="1100" i="1" dirty="0">
                          <a:solidFill>
                            <a:schemeClr val="accent6"/>
                          </a:solidFill>
                          <a:effectLst/>
                        </a:rPr>
                        <a:t>T</a:t>
                      </a:r>
                      <a:r>
                        <a:rPr lang="hr-HR" sz="1100" baseline="-25000" dirty="0">
                          <a:solidFill>
                            <a:schemeClr val="accent6"/>
                          </a:solidFill>
                          <a:effectLst/>
                        </a:rPr>
                        <a:t>H,o</a:t>
                      </a:r>
                      <a:endParaRPr lang="en-US" sz="1100" baseline="-25000" dirty="0">
                        <a:solidFill>
                          <a:schemeClr val="accent6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accent6"/>
                          </a:solidFill>
                          <a:effectLst/>
                        </a:rPr>
                        <a:t>MLP </a:t>
                      </a:r>
                      <a:endParaRPr lang="en-US" sz="11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chemeClr val="accent6"/>
                          </a:solidFill>
                          <a:effectLst/>
                        </a:rPr>
                        <a:t>4-10-1</a:t>
                      </a:r>
                      <a:endParaRPr lang="en-US" sz="1100" dirty="0">
                        <a:solidFill>
                          <a:schemeClr val="accent6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Training R</a:t>
                      </a:r>
                      <a:endParaRPr lang="en-US" sz="1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0.975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Test R</a:t>
                      </a:r>
                      <a:endParaRPr lang="en-US" sz="1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0.957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Training MSE</a:t>
                      </a:r>
                      <a:endParaRPr lang="en-US" sz="1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0.047</a:t>
                      </a:r>
                      <a:endParaRPr lang="en-US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Test MSE</a:t>
                      </a:r>
                      <a:endParaRPr lang="en-US" sz="1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1.108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Algorithm</a:t>
                      </a:r>
                      <a:endParaRPr lang="en-US" sz="1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adam</a:t>
                      </a:r>
                      <a:endParaRPr lang="en-US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Hidden act.</a:t>
                      </a:r>
                      <a:endParaRPr lang="en-US" sz="1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relu</a:t>
                      </a:r>
                      <a:endParaRPr lang="en-US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Output act.</a:t>
                      </a:r>
                      <a:endParaRPr lang="en-US" sz="1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linear</a:t>
                      </a:r>
                      <a:endParaRPr lang="en-US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17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 descr="spliter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4" r="12830"/>
          <a:stretch/>
        </p:blipFill>
        <p:spPr bwMode="auto">
          <a:xfrm>
            <a:off x="1256541" y="0"/>
            <a:ext cx="67113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0" name="AutoShape 6"/>
          <p:cNvSpPr>
            <a:spLocks noChangeArrowheads="1"/>
          </p:cNvSpPr>
          <p:nvPr/>
        </p:nvSpPr>
        <p:spPr bwMode="auto">
          <a:xfrm>
            <a:off x="1042988" y="3284538"/>
            <a:ext cx="1641475" cy="1123950"/>
          </a:xfrm>
          <a:prstGeom prst="flowChartAlternateProcess">
            <a:avLst/>
          </a:prstGeom>
          <a:noFill/>
          <a:ln w="349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b"/>
          <a:lstStyle/>
          <a:p>
            <a:endParaRPr lang="en-US" altLang="en-US" b="1" baseline="-25000">
              <a:solidFill>
                <a:schemeClr val="bg1"/>
              </a:solidFill>
            </a:endParaRPr>
          </a:p>
        </p:txBody>
      </p:sp>
      <p:sp>
        <p:nvSpPr>
          <p:cNvPr id="57352" name="AutoShape 8"/>
          <p:cNvSpPr>
            <a:spLocks noChangeArrowheads="1"/>
          </p:cNvSpPr>
          <p:nvPr/>
        </p:nvSpPr>
        <p:spPr bwMode="auto">
          <a:xfrm>
            <a:off x="2771775" y="5589588"/>
            <a:ext cx="1641475" cy="1123950"/>
          </a:xfrm>
          <a:prstGeom prst="flowChartAlternateProcess">
            <a:avLst/>
          </a:prstGeom>
          <a:noFill/>
          <a:ln w="349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b"/>
          <a:lstStyle/>
          <a:p>
            <a:endParaRPr lang="en-US" altLang="en-US" b="1" baseline="-25000">
              <a:solidFill>
                <a:schemeClr val="bg1"/>
              </a:solidFill>
            </a:endParaRP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1259013" y="3982972"/>
            <a:ext cx="1296763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r-HR" altLang="en-US" dirty="0" err="1"/>
              <a:t>T</a:t>
            </a:r>
            <a:r>
              <a:rPr lang="hr-HR" altLang="en-US" baseline="-25000" dirty="0" err="1"/>
              <a:t>ulaza</a:t>
            </a:r>
            <a:r>
              <a:rPr lang="hr-HR" altLang="en-US" baseline="-25000" dirty="0"/>
              <a:t> u </a:t>
            </a:r>
            <a:r>
              <a:rPr lang="hr-HR" altLang="en-US" baseline="-25000" dirty="0" err="1"/>
              <a:t>spliter</a:t>
            </a:r>
            <a:endParaRPr lang="hr-HR" altLang="en-US" baseline="-25000" dirty="0"/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2771775" y="5805488"/>
            <a:ext cx="122416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r-HR" altLang="en-US"/>
              <a:t>T</a:t>
            </a:r>
            <a:r>
              <a:rPr lang="hr-HR" altLang="en-US" baseline="-25000"/>
              <a:t>dna splitera  </a:t>
            </a:r>
          </a:p>
        </p:txBody>
      </p:sp>
      <p:sp>
        <p:nvSpPr>
          <p:cNvPr id="57355" name="AutoShape 11"/>
          <p:cNvSpPr>
            <a:spLocks noChangeArrowheads="1"/>
          </p:cNvSpPr>
          <p:nvPr/>
        </p:nvSpPr>
        <p:spPr bwMode="auto">
          <a:xfrm>
            <a:off x="3276600" y="1557338"/>
            <a:ext cx="2159000" cy="1008062"/>
          </a:xfrm>
          <a:prstGeom prst="flowChartAlternateProcess">
            <a:avLst/>
          </a:prstGeom>
          <a:noFill/>
          <a:ln w="349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b"/>
          <a:lstStyle/>
          <a:p>
            <a:endParaRPr lang="en-US" altLang="en-US" b="1" baseline="-25000">
              <a:solidFill>
                <a:schemeClr val="bg1"/>
              </a:solidFill>
            </a:endParaRP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3829051" y="1593850"/>
            <a:ext cx="124700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r-HR" altLang="en-US"/>
              <a:t>T</a:t>
            </a:r>
            <a:r>
              <a:rPr lang="hr-HR" altLang="en-US" baseline="-25000"/>
              <a:t>vrha splitera  </a:t>
            </a:r>
          </a:p>
        </p:txBody>
      </p:sp>
      <p:sp>
        <p:nvSpPr>
          <p:cNvPr id="57358" name="AutoShape 14"/>
          <p:cNvSpPr>
            <a:spLocks noChangeArrowheads="1"/>
          </p:cNvSpPr>
          <p:nvPr/>
        </p:nvSpPr>
        <p:spPr bwMode="auto">
          <a:xfrm>
            <a:off x="3563938" y="2565400"/>
            <a:ext cx="1728787" cy="1123950"/>
          </a:xfrm>
          <a:prstGeom prst="flowChartAlternateProcess">
            <a:avLst/>
          </a:prstGeom>
          <a:noFill/>
          <a:ln w="349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b"/>
          <a:lstStyle/>
          <a:p>
            <a:endParaRPr lang="en-US" altLang="en-US" b="1" baseline="-25000">
              <a:solidFill>
                <a:schemeClr val="bg1"/>
              </a:solidFill>
            </a:endParaRP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3865563" y="3213100"/>
            <a:ext cx="994469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r-HR" altLang="en-US" sz="1600"/>
              <a:t>Refluks</a:t>
            </a:r>
            <a:endParaRPr lang="hr-HR" altLang="en-US" sz="1600" baseline="-25000"/>
          </a:p>
        </p:txBody>
      </p:sp>
      <p:sp>
        <p:nvSpPr>
          <p:cNvPr id="57360" name="AutoShape 16"/>
          <p:cNvSpPr>
            <a:spLocks noChangeArrowheads="1"/>
          </p:cNvSpPr>
          <p:nvPr/>
        </p:nvSpPr>
        <p:spPr bwMode="auto">
          <a:xfrm>
            <a:off x="2987675" y="260350"/>
            <a:ext cx="1641475" cy="1296988"/>
          </a:xfrm>
          <a:prstGeom prst="flowChartAlternateProcess">
            <a:avLst/>
          </a:prstGeom>
          <a:noFill/>
          <a:ln w="349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b"/>
          <a:lstStyle/>
          <a:p>
            <a:endParaRPr lang="en-US" altLang="en-US" b="1" baseline="-25000">
              <a:solidFill>
                <a:schemeClr val="bg1"/>
              </a:solidFill>
            </a:endParaRP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3059113" y="1052736"/>
            <a:ext cx="1152847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r-HR" altLang="en-US"/>
              <a:t>p</a:t>
            </a:r>
            <a:r>
              <a:rPr lang="hr-HR" altLang="en-US" baseline="-25000"/>
              <a:t>vrha splitera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1638" y="188640"/>
            <a:ext cx="190449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ATMOSFERSKA</a:t>
            </a:r>
            <a:r>
              <a:rPr lang="hr-HR" sz="17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hr-HR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KOLONA</a:t>
            </a:r>
            <a:endParaRPr lang="en-US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060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 animBg="1"/>
      <p:bldP spid="57352" grpId="0" animBg="1"/>
      <p:bldP spid="57353" grpId="0" animBg="1"/>
      <p:bldP spid="57354" grpId="0" animBg="1"/>
      <p:bldP spid="57355" grpId="0" animBg="1"/>
      <p:bldP spid="57356" grpId="0" animBg="1"/>
      <p:bldP spid="57358" grpId="0" animBg="1"/>
      <p:bldP spid="57359" grpId="0" animBg="1"/>
      <p:bldP spid="57360" grpId="0" animBg="1"/>
      <p:bldP spid="573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620688"/>
            <a:ext cx="9144000" cy="57591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r-HR" sz="2800" b="1" dirty="0">
                <a:solidFill>
                  <a:srgbClr val="002060"/>
                </a:solidFill>
                <a:latin typeface="+mn-lt"/>
              </a:rPr>
              <a:t>NEURONSKE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MREŽE</a:t>
            </a:r>
            <a:endParaRPr lang="hr-HR" sz="2800" dirty="0">
              <a:latin typeface="+mn-lt"/>
              <a:cs typeface="Arial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42416" y="1484784"/>
            <a:ext cx="860425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hr-HR" dirty="0"/>
              <a:t>Pojam dolazi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hr-HR" dirty="0"/>
              <a:t>područja</a:t>
            </a:r>
            <a:r>
              <a:rPr lang="en-US" dirty="0"/>
              <a:t> </a:t>
            </a:r>
            <a:r>
              <a:rPr lang="en-US" dirty="0" err="1"/>
              <a:t>umjetne</a:t>
            </a:r>
            <a:r>
              <a:rPr lang="en-US" dirty="0"/>
              <a:t> </a:t>
            </a:r>
            <a:r>
              <a:rPr lang="en-US" dirty="0" err="1"/>
              <a:t>inteligencije</a:t>
            </a:r>
            <a:r>
              <a:rPr lang="en-US" dirty="0"/>
              <a:t> </a:t>
            </a:r>
            <a:r>
              <a:rPr lang="en-US" dirty="0">
                <a:solidFill>
                  <a:srgbClr val="336600"/>
                </a:solidFill>
              </a:rPr>
              <a:t>(</a:t>
            </a:r>
            <a:r>
              <a:rPr lang="en-US" b="1" i="1" dirty="0">
                <a:solidFill>
                  <a:srgbClr val="336600"/>
                </a:solidFill>
              </a:rPr>
              <a:t>artificial intelligence </a:t>
            </a:r>
            <a:r>
              <a:rPr lang="en-US" dirty="0"/>
              <a:t>-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b="1" dirty="0">
                <a:solidFill>
                  <a:srgbClr val="336600"/>
                </a:solidFill>
              </a:rPr>
              <a:t>AI</a:t>
            </a:r>
            <a:r>
              <a:rPr lang="en-US" dirty="0"/>
              <a:t>) 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Umjetna neuronska</a:t>
            </a:r>
            <a:r>
              <a:rPr lang="en-US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mreža</a:t>
            </a:r>
            <a:r>
              <a:rPr lang="en-US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solidFill>
                  <a:schemeClr val="accent2"/>
                </a:solidFill>
              </a:rPr>
              <a:t>je </a:t>
            </a:r>
            <a:r>
              <a:rPr lang="hr-HR" b="1" i="1" dirty="0">
                <a:solidFill>
                  <a:schemeClr val="accent2"/>
                </a:solidFill>
              </a:rPr>
              <a:t>statistički model kojeg čini </a:t>
            </a:r>
            <a:r>
              <a:rPr lang="en-US" b="1" i="1" dirty="0" err="1">
                <a:solidFill>
                  <a:schemeClr val="accent2"/>
                </a:solidFill>
              </a:rPr>
              <a:t>velik</a:t>
            </a:r>
            <a:r>
              <a:rPr lang="hr-HR" b="1" i="1" dirty="0">
                <a:solidFill>
                  <a:schemeClr val="accent2"/>
                </a:solidFill>
              </a:rPr>
              <a:t>i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 err="1">
                <a:solidFill>
                  <a:schemeClr val="accent2"/>
                </a:solidFill>
              </a:rPr>
              <a:t>broj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hr-HR" b="1" i="1" dirty="0">
                <a:solidFill>
                  <a:schemeClr val="accent2"/>
                </a:solidFill>
              </a:rPr>
              <a:t>j</a:t>
            </a:r>
            <a:r>
              <a:rPr lang="en-US" b="1" i="1" dirty="0" err="1">
                <a:solidFill>
                  <a:schemeClr val="accent2"/>
                </a:solidFill>
              </a:rPr>
              <a:t>ednostavnih</a:t>
            </a:r>
            <a:r>
              <a:rPr lang="en-US" b="1" i="1" dirty="0">
                <a:solidFill>
                  <a:schemeClr val="accent2"/>
                </a:solidFill>
              </a:rPr>
              <a:t>, </a:t>
            </a:r>
            <a:r>
              <a:rPr lang="en-US" b="1" i="1" dirty="0" err="1">
                <a:solidFill>
                  <a:schemeClr val="accent2"/>
                </a:solidFill>
              </a:rPr>
              <a:t>međusobno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 err="1">
                <a:solidFill>
                  <a:schemeClr val="accent2"/>
                </a:solidFill>
              </a:rPr>
              <a:t>povezanih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 err="1">
                <a:solidFill>
                  <a:schemeClr val="accent2"/>
                </a:solidFill>
              </a:rPr>
              <a:t>procesnih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hr-HR" b="1" i="1" dirty="0">
                <a:solidFill>
                  <a:schemeClr val="accent2"/>
                </a:solidFill>
              </a:rPr>
              <a:t>jedinica (neurona)</a:t>
            </a:r>
            <a:r>
              <a:rPr lang="en-US" b="1" i="1" dirty="0">
                <a:solidFill>
                  <a:schemeClr val="accent2"/>
                </a:solidFill>
              </a:rPr>
              <a:t>,</a:t>
            </a:r>
            <a:r>
              <a:rPr lang="hr-HR" b="1" i="1" dirty="0">
                <a:solidFill>
                  <a:schemeClr val="accent2"/>
                </a:solidFill>
              </a:rPr>
              <a:t> </a:t>
            </a:r>
            <a:br>
              <a:rPr lang="hr-HR" b="1" i="1" dirty="0">
                <a:solidFill>
                  <a:schemeClr val="accent2"/>
                </a:solidFill>
              </a:rPr>
            </a:br>
            <a:r>
              <a:rPr lang="en-US" b="1" i="1" dirty="0" err="1">
                <a:solidFill>
                  <a:schemeClr val="accent2"/>
                </a:solidFill>
              </a:rPr>
              <a:t>koji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 err="1">
                <a:solidFill>
                  <a:schemeClr val="accent2"/>
                </a:solidFill>
              </a:rPr>
              <a:t>obrađuje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 err="1">
                <a:solidFill>
                  <a:schemeClr val="accent2"/>
                </a:solidFill>
              </a:rPr>
              <a:t>informacije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hr-HR" b="1" i="1" dirty="0">
                <a:solidFill>
                  <a:schemeClr val="accent2"/>
                </a:solidFill>
              </a:rPr>
              <a:t>shodno </a:t>
            </a:r>
            <a:r>
              <a:rPr lang="en-US" b="1" i="1" dirty="0" err="1">
                <a:solidFill>
                  <a:schemeClr val="accent2"/>
                </a:solidFill>
              </a:rPr>
              <a:t>vanjsk</a:t>
            </a:r>
            <a:r>
              <a:rPr lang="hr-HR" b="1" i="1" dirty="0">
                <a:solidFill>
                  <a:schemeClr val="accent2"/>
                </a:solidFill>
              </a:rPr>
              <a:t>im </a:t>
            </a:r>
            <a:r>
              <a:rPr lang="en-US" b="1" i="1" dirty="0" err="1">
                <a:solidFill>
                  <a:schemeClr val="accent2"/>
                </a:solidFill>
              </a:rPr>
              <a:t>ulaz</a:t>
            </a:r>
            <a:r>
              <a:rPr lang="hr-HR" b="1" i="1" dirty="0">
                <a:solidFill>
                  <a:schemeClr val="accent2"/>
                </a:solidFill>
              </a:rPr>
              <a:t>ima</a:t>
            </a:r>
            <a:r>
              <a:rPr lang="en-US" b="1" i="1" dirty="0">
                <a:solidFill>
                  <a:schemeClr val="accent2"/>
                </a:solidFill>
              </a:rPr>
              <a:t>. </a:t>
            </a:r>
            <a:r>
              <a:rPr lang="en-US" sz="1600" b="1" dirty="0"/>
              <a:t>Nielsen</a:t>
            </a:r>
            <a:r>
              <a:rPr lang="hr-HR" sz="1600" b="1" dirty="0"/>
              <a:t> (</a:t>
            </a:r>
            <a:r>
              <a:rPr lang="en-US" sz="1600" b="1" dirty="0"/>
              <a:t>1990.)</a:t>
            </a:r>
            <a:endParaRPr lang="hr-HR" sz="1600" b="1" dirty="0"/>
          </a:p>
          <a:p>
            <a:pPr marL="342900" indent="-342900">
              <a:spcBef>
                <a:spcPct val="20000"/>
              </a:spcBef>
            </a:pPr>
            <a:endParaRPr lang="hr-HR" b="1" i="1" dirty="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hr-HR" b="1" i="1" dirty="0">
                <a:solidFill>
                  <a:schemeClr val="accent2"/>
                </a:solidFill>
              </a:rPr>
              <a:t>	</a:t>
            </a:r>
            <a:r>
              <a:rPr lang="en-US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Neuronska</a:t>
            </a:r>
            <a:r>
              <a:rPr lang="en-US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mreža</a:t>
            </a:r>
            <a:r>
              <a:rPr lang="en-US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solidFill>
                  <a:schemeClr val="accent2"/>
                </a:solidFill>
              </a:rPr>
              <a:t>je </a:t>
            </a:r>
            <a:r>
              <a:rPr lang="en-US" b="1" i="1" dirty="0" err="1">
                <a:solidFill>
                  <a:schemeClr val="accent2"/>
                </a:solidFill>
              </a:rPr>
              <a:t>računalni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 err="1">
                <a:solidFill>
                  <a:schemeClr val="accent2"/>
                </a:solidFill>
              </a:rPr>
              <a:t>sustav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 err="1">
                <a:solidFill>
                  <a:schemeClr val="accent2"/>
                </a:solidFill>
              </a:rPr>
              <a:t>inspiriran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 err="1">
                <a:solidFill>
                  <a:schemeClr val="accent2"/>
                </a:solidFill>
              </a:rPr>
              <a:t>biološkim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 err="1">
                <a:solidFill>
                  <a:schemeClr val="accent2"/>
                </a:solidFill>
              </a:rPr>
              <a:t>neuralnim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 err="1">
                <a:solidFill>
                  <a:schemeClr val="accent2"/>
                </a:solidFill>
              </a:rPr>
              <a:t>mrežama</a:t>
            </a:r>
            <a:r>
              <a:rPr lang="en-US" b="1" i="1" dirty="0">
                <a:solidFill>
                  <a:schemeClr val="accent2"/>
                </a:solidFill>
              </a:rPr>
              <a:t>, a </a:t>
            </a:r>
            <a:r>
              <a:rPr lang="en-US" b="1" i="1" dirty="0" err="1">
                <a:solidFill>
                  <a:schemeClr val="accent2"/>
                </a:solidFill>
              </a:rPr>
              <a:t>sastoji</a:t>
            </a:r>
            <a:r>
              <a:rPr lang="en-US" b="1" i="1" dirty="0">
                <a:solidFill>
                  <a:schemeClr val="accent2"/>
                </a:solidFill>
              </a:rPr>
              <a:t> se od </a:t>
            </a:r>
            <a:r>
              <a:rPr lang="en-US" b="1" i="1" dirty="0" err="1">
                <a:solidFill>
                  <a:schemeClr val="accent2"/>
                </a:solidFill>
              </a:rPr>
              <a:t>povezanih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 err="1">
                <a:solidFill>
                  <a:schemeClr val="accent2"/>
                </a:solidFill>
              </a:rPr>
              <a:t>umjetnih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 err="1">
                <a:solidFill>
                  <a:schemeClr val="accent2"/>
                </a:solidFill>
              </a:rPr>
              <a:t>neurona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 err="1">
                <a:solidFill>
                  <a:schemeClr val="accent2"/>
                </a:solidFill>
              </a:rPr>
              <a:t>organiziranih</a:t>
            </a:r>
            <a:r>
              <a:rPr lang="en-US" b="1" i="1" dirty="0">
                <a:solidFill>
                  <a:schemeClr val="accent2"/>
                </a:solidFill>
              </a:rPr>
              <a:t> u </a:t>
            </a:r>
            <a:r>
              <a:rPr lang="en-US" b="1" i="1" dirty="0" err="1">
                <a:solidFill>
                  <a:schemeClr val="accent2"/>
                </a:solidFill>
              </a:rPr>
              <a:t>slojeve</a:t>
            </a:r>
            <a:r>
              <a:rPr lang="en-US" b="1" i="1" dirty="0">
                <a:solidFill>
                  <a:schemeClr val="accent2"/>
                </a:solidFill>
              </a:rPr>
              <a:t>. </a:t>
            </a:r>
            <a:r>
              <a:rPr lang="en-US" b="1" i="1" dirty="0" err="1">
                <a:solidFill>
                  <a:schemeClr val="accent2"/>
                </a:solidFill>
              </a:rPr>
              <a:t>Svaki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 err="1">
                <a:solidFill>
                  <a:schemeClr val="accent2"/>
                </a:solidFill>
              </a:rPr>
              <a:t>umjetni</a:t>
            </a:r>
            <a:r>
              <a:rPr lang="en-US" b="1" i="1" dirty="0">
                <a:solidFill>
                  <a:schemeClr val="accent2"/>
                </a:solidFill>
              </a:rPr>
              <a:t> neuron prima </a:t>
            </a:r>
            <a:r>
              <a:rPr lang="en-US" b="1" i="1" dirty="0" err="1">
                <a:solidFill>
                  <a:schemeClr val="accent2"/>
                </a:solidFill>
              </a:rPr>
              <a:t>ulazne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 err="1">
                <a:solidFill>
                  <a:schemeClr val="accent2"/>
                </a:solidFill>
              </a:rPr>
              <a:t>podatke</a:t>
            </a:r>
            <a:r>
              <a:rPr lang="en-US" b="1" i="1" dirty="0">
                <a:solidFill>
                  <a:schemeClr val="accent2"/>
                </a:solidFill>
              </a:rPr>
              <a:t>, </a:t>
            </a:r>
            <a:r>
              <a:rPr lang="en-US" b="1" i="1" dirty="0" err="1">
                <a:solidFill>
                  <a:schemeClr val="accent2"/>
                </a:solidFill>
              </a:rPr>
              <a:t>obrađuje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 err="1">
                <a:solidFill>
                  <a:schemeClr val="accent2"/>
                </a:solidFill>
              </a:rPr>
              <a:t>ih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 err="1">
                <a:solidFill>
                  <a:schemeClr val="accent2"/>
                </a:solidFill>
              </a:rPr>
              <a:t>pomoću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 err="1">
                <a:solidFill>
                  <a:schemeClr val="accent2"/>
                </a:solidFill>
              </a:rPr>
              <a:t>težinskih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 err="1">
                <a:solidFill>
                  <a:schemeClr val="accent2"/>
                </a:solidFill>
              </a:rPr>
              <a:t>faktora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 err="1">
                <a:solidFill>
                  <a:schemeClr val="accent2"/>
                </a:solidFill>
              </a:rPr>
              <a:t>i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 err="1">
                <a:solidFill>
                  <a:schemeClr val="accent2"/>
                </a:solidFill>
              </a:rPr>
              <a:t>praga</a:t>
            </a:r>
            <a:r>
              <a:rPr lang="en-US" b="1" i="1" dirty="0">
                <a:solidFill>
                  <a:schemeClr val="accent2"/>
                </a:solidFill>
              </a:rPr>
              <a:t>, </a:t>
            </a:r>
            <a:r>
              <a:rPr lang="en-US" b="1" i="1" dirty="0" err="1">
                <a:solidFill>
                  <a:schemeClr val="accent2"/>
                </a:solidFill>
              </a:rPr>
              <a:t>te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 err="1">
                <a:solidFill>
                  <a:schemeClr val="accent2"/>
                </a:solidFill>
              </a:rPr>
              <a:t>generira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 err="1">
                <a:solidFill>
                  <a:schemeClr val="accent2"/>
                </a:solidFill>
              </a:rPr>
              <a:t>izlaz</a:t>
            </a:r>
            <a:r>
              <a:rPr lang="en-US" b="1" i="1" dirty="0">
                <a:solidFill>
                  <a:schemeClr val="accent2"/>
                </a:solidFill>
              </a:rPr>
              <a:t> koji </a:t>
            </a:r>
            <a:r>
              <a:rPr lang="en-US" b="1" i="1" dirty="0" err="1">
                <a:solidFill>
                  <a:schemeClr val="accent2"/>
                </a:solidFill>
              </a:rPr>
              <a:t>može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 err="1">
                <a:solidFill>
                  <a:schemeClr val="accent2"/>
                </a:solidFill>
              </a:rPr>
              <a:t>poslužiti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 err="1">
                <a:solidFill>
                  <a:schemeClr val="accent2"/>
                </a:solidFill>
              </a:rPr>
              <a:t>kao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 err="1">
                <a:solidFill>
                  <a:schemeClr val="accent2"/>
                </a:solidFill>
              </a:rPr>
              <a:t>ulaz</a:t>
            </a:r>
            <a:r>
              <a:rPr lang="en-US" b="1" i="1" dirty="0">
                <a:solidFill>
                  <a:schemeClr val="accent2"/>
                </a:solidFill>
              </a:rPr>
              <a:t> za </a:t>
            </a:r>
            <a:r>
              <a:rPr lang="en-US" b="1" i="1" dirty="0" err="1">
                <a:solidFill>
                  <a:schemeClr val="accent2"/>
                </a:solidFill>
              </a:rPr>
              <a:t>sljedeće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 err="1">
                <a:solidFill>
                  <a:schemeClr val="accent2"/>
                </a:solidFill>
              </a:rPr>
              <a:t>neurone</a:t>
            </a:r>
            <a:r>
              <a:rPr lang="en-US" b="1" i="1" dirty="0">
                <a:solidFill>
                  <a:schemeClr val="accent2"/>
                </a:solidFill>
              </a:rPr>
              <a:t> u </a:t>
            </a:r>
            <a:r>
              <a:rPr lang="en-US" b="1" i="1" dirty="0" err="1">
                <a:solidFill>
                  <a:schemeClr val="accent2"/>
                </a:solidFill>
              </a:rPr>
              <a:t>mreži</a:t>
            </a:r>
            <a:r>
              <a:rPr lang="en-US" b="1" i="1" dirty="0">
                <a:solidFill>
                  <a:schemeClr val="accent2"/>
                </a:solidFill>
              </a:rPr>
              <a:t>. Ova </a:t>
            </a:r>
            <a:r>
              <a:rPr lang="en-US" b="1" i="1" dirty="0" err="1">
                <a:solidFill>
                  <a:schemeClr val="accent2"/>
                </a:solidFill>
              </a:rPr>
              <a:t>struktura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 err="1">
                <a:solidFill>
                  <a:schemeClr val="accent2"/>
                </a:solidFill>
              </a:rPr>
              <a:t>omogućuje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 err="1">
                <a:solidFill>
                  <a:schemeClr val="accent2"/>
                </a:solidFill>
              </a:rPr>
              <a:t>neuronskim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 err="1">
                <a:solidFill>
                  <a:schemeClr val="accent2"/>
                </a:solidFill>
              </a:rPr>
              <a:t>mrežama</a:t>
            </a:r>
            <a:r>
              <a:rPr lang="en-US" b="1" i="1" dirty="0">
                <a:solidFill>
                  <a:schemeClr val="accent2"/>
                </a:solidFill>
              </a:rPr>
              <a:t> da se </a:t>
            </a:r>
            <a:r>
              <a:rPr lang="en-US" b="1" i="1" dirty="0" err="1">
                <a:solidFill>
                  <a:schemeClr val="accent2"/>
                </a:solidFill>
              </a:rPr>
              <a:t>samostalno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 err="1">
                <a:solidFill>
                  <a:schemeClr val="accent2"/>
                </a:solidFill>
              </a:rPr>
              <a:t>prilagođavaju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 err="1">
                <a:solidFill>
                  <a:schemeClr val="accent2"/>
                </a:solidFill>
              </a:rPr>
              <a:t>i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 err="1">
                <a:solidFill>
                  <a:schemeClr val="accent2"/>
                </a:solidFill>
              </a:rPr>
              <a:t>uče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 err="1">
                <a:solidFill>
                  <a:schemeClr val="accent2"/>
                </a:solidFill>
              </a:rPr>
              <a:t>složene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 err="1">
                <a:solidFill>
                  <a:schemeClr val="accent2"/>
                </a:solidFill>
              </a:rPr>
              <a:t>obrasce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 err="1">
                <a:solidFill>
                  <a:schemeClr val="accent2"/>
                </a:solidFill>
              </a:rPr>
              <a:t>iz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 err="1">
                <a:solidFill>
                  <a:schemeClr val="accent2"/>
                </a:solidFill>
              </a:rPr>
              <a:t>podataka</a:t>
            </a:r>
            <a:r>
              <a:rPr lang="en-US" b="1" i="1" dirty="0">
                <a:solidFill>
                  <a:schemeClr val="accent2"/>
                </a:solidFill>
              </a:rPr>
              <a:t>.</a:t>
            </a:r>
            <a:endParaRPr lang="hr-HR" b="1" i="1" dirty="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hr-HR" b="1" i="1" dirty="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b="1" i="1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7683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6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CEE0B873-8596-4CFE-962E-CB4F1EBDFF34}"/>
              </a:ext>
            </a:extLst>
          </p:cNvPr>
          <p:cNvSpPr/>
          <p:nvPr/>
        </p:nvSpPr>
        <p:spPr>
          <a:xfrm>
            <a:off x="4210050" y="4645442"/>
            <a:ext cx="1943100" cy="16208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BF79A28C-2007-465A-AA3B-3CC9898A7CC1}"/>
              </a:ext>
            </a:extLst>
          </p:cNvPr>
          <p:cNvSpPr/>
          <p:nvPr/>
        </p:nvSpPr>
        <p:spPr>
          <a:xfrm>
            <a:off x="4256803" y="2420888"/>
            <a:ext cx="1943100" cy="16208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63493" name="Group 19"/>
          <p:cNvGrpSpPr>
            <a:grpSpLocks/>
          </p:cNvGrpSpPr>
          <p:nvPr/>
        </p:nvGrpSpPr>
        <p:grpSpPr bwMode="auto">
          <a:xfrm>
            <a:off x="755650" y="2349584"/>
            <a:ext cx="7489825" cy="1731963"/>
            <a:chOff x="476" y="1253"/>
            <a:chExt cx="4718" cy="1091"/>
          </a:xfrm>
        </p:grpSpPr>
        <p:sp>
          <p:nvSpPr>
            <p:cNvPr id="63494" name="Text Box 4"/>
            <p:cNvSpPr txBox="1">
              <a:spLocks noChangeArrowheads="1"/>
            </p:cNvSpPr>
            <p:nvPr/>
          </p:nvSpPr>
          <p:spPr bwMode="auto">
            <a:xfrm>
              <a:off x="476" y="1253"/>
              <a:ext cx="1874" cy="1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hr-HR" altLang="en-US" sz="1600" dirty="0">
                  <a:latin typeface="+mn-lt"/>
                </a:rPr>
                <a:t>Temperatura vrha kolone</a:t>
              </a:r>
            </a:p>
            <a:p>
              <a:pPr algn="l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hr-HR" altLang="en-US" sz="1600" dirty="0">
                  <a:latin typeface="+mn-lt"/>
                </a:rPr>
                <a:t>Temperatura ulaza u </a:t>
              </a:r>
              <a:r>
                <a:rPr lang="hr-HR" altLang="en-US" sz="1600" dirty="0" err="1">
                  <a:latin typeface="+mn-lt"/>
                </a:rPr>
                <a:t>spliter</a:t>
              </a:r>
              <a:endParaRPr lang="hr-HR" altLang="en-US" sz="1600" dirty="0">
                <a:latin typeface="+mn-lt"/>
              </a:endParaRPr>
            </a:p>
            <a:p>
              <a:pPr algn="l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hr-HR" altLang="en-US" sz="1600" dirty="0">
                  <a:latin typeface="+mn-lt"/>
                </a:rPr>
                <a:t>Temperatura vrha </a:t>
              </a:r>
              <a:r>
                <a:rPr lang="hr-HR" altLang="en-US" sz="1600" dirty="0" err="1">
                  <a:latin typeface="+mn-lt"/>
                </a:rPr>
                <a:t>splitera</a:t>
              </a:r>
              <a:endParaRPr lang="hr-HR" altLang="en-US" sz="1600" dirty="0">
                <a:latin typeface="+mn-lt"/>
              </a:endParaRPr>
            </a:p>
            <a:p>
              <a:pPr algn="l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hr-HR" altLang="en-US" sz="1600" dirty="0">
                  <a:latin typeface="+mn-lt"/>
                </a:rPr>
                <a:t>Temperatura dna </a:t>
              </a:r>
              <a:r>
                <a:rPr lang="hr-HR" altLang="en-US" sz="1600" dirty="0" err="1">
                  <a:latin typeface="+mn-lt"/>
                </a:rPr>
                <a:t>splitera</a:t>
              </a:r>
              <a:r>
                <a:rPr lang="hr-HR" altLang="en-US" sz="1600" dirty="0">
                  <a:latin typeface="+mn-lt"/>
                </a:rPr>
                <a:t> </a:t>
              </a:r>
            </a:p>
            <a:p>
              <a:pPr algn="l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hr-HR" altLang="en-US" sz="1600" dirty="0">
                  <a:latin typeface="+mn-lt"/>
                </a:rPr>
                <a:t>Tlak vrha </a:t>
              </a:r>
              <a:r>
                <a:rPr lang="hr-HR" altLang="en-US" sz="1600" dirty="0" err="1">
                  <a:latin typeface="+mn-lt"/>
                </a:rPr>
                <a:t>splitera</a:t>
              </a:r>
              <a:endParaRPr lang="hr-HR" altLang="en-US" sz="1600" dirty="0">
                <a:latin typeface="+mn-lt"/>
              </a:endParaRPr>
            </a:p>
            <a:p>
              <a:pPr algn="l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hr-HR" altLang="en-US" sz="1600" dirty="0">
                  <a:latin typeface="+mn-lt"/>
                </a:rPr>
                <a:t>Protok </a:t>
              </a:r>
              <a:r>
                <a:rPr lang="hr-HR" altLang="en-US" sz="1600" dirty="0" err="1">
                  <a:latin typeface="+mn-lt"/>
                </a:rPr>
                <a:t>refluksa</a:t>
              </a:r>
              <a:r>
                <a:rPr lang="hr-HR" altLang="en-US" sz="1600" dirty="0">
                  <a:latin typeface="+mn-lt"/>
                </a:rPr>
                <a:t> (t/h)</a:t>
              </a:r>
            </a:p>
          </p:txBody>
        </p:sp>
        <p:sp>
          <p:nvSpPr>
            <p:cNvPr id="63496" name="Line 6"/>
            <p:cNvSpPr>
              <a:spLocks noChangeShapeType="1"/>
            </p:cNvSpPr>
            <p:nvPr/>
          </p:nvSpPr>
          <p:spPr bwMode="auto">
            <a:xfrm>
              <a:off x="2290" y="1323"/>
              <a:ext cx="362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497" name="Line 7"/>
            <p:cNvSpPr>
              <a:spLocks noChangeShapeType="1"/>
            </p:cNvSpPr>
            <p:nvPr/>
          </p:nvSpPr>
          <p:spPr bwMode="auto">
            <a:xfrm>
              <a:off x="2290" y="1525"/>
              <a:ext cx="362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498" name="Line 8"/>
            <p:cNvSpPr>
              <a:spLocks noChangeShapeType="1"/>
            </p:cNvSpPr>
            <p:nvPr/>
          </p:nvSpPr>
          <p:spPr bwMode="auto">
            <a:xfrm>
              <a:off x="2290" y="1706"/>
              <a:ext cx="362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499" name="Line 9"/>
            <p:cNvSpPr>
              <a:spLocks noChangeShapeType="1"/>
            </p:cNvSpPr>
            <p:nvPr/>
          </p:nvSpPr>
          <p:spPr bwMode="auto">
            <a:xfrm>
              <a:off x="2290" y="1888"/>
              <a:ext cx="362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500" name="Line 10"/>
            <p:cNvSpPr>
              <a:spLocks noChangeShapeType="1"/>
            </p:cNvSpPr>
            <p:nvPr/>
          </p:nvSpPr>
          <p:spPr bwMode="auto">
            <a:xfrm>
              <a:off x="2290" y="2069"/>
              <a:ext cx="362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501" name="Line 11"/>
            <p:cNvSpPr>
              <a:spLocks noChangeShapeType="1"/>
            </p:cNvSpPr>
            <p:nvPr/>
          </p:nvSpPr>
          <p:spPr bwMode="auto">
            <a:xfrm>
              <a:off x="2290" y="2251"/>
              <a:ext cx="362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502" name="Text Box 15"/>
            <p:cNvSpPr txBox="1">
              <a:spLocks noChangeArrowheads="1"/>
            </p:cNvSpPr>
            <p:nvPr/>
          </p:nvSpPr>
          <p:spPr bwMode="auto">
            <a:xfrm>
              <a:off x="2789" y="1480"/>
              <a:ext cx="99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hr-HR" altLang="en-US" sz="1800" dirty="0">
                  <a:latin typeface="+mn-lt"/>
                </a:rPr>
                <a:t>Model softverskog senzora</a:t>
              </a:r>
            </a:p>
          </p:txBody>
        </p:sp>
        <p:sp>
          <p:nvSpPr>
            <p:cNvPr id="63503" name="Line 17"/>
            <p:cNvSpPr>
              <a:spLocks noChangeShapeType="1"/>
            </p:cNvSpPr>
            <p:nvPr/>
          </p:nvSpPr>
          <p:spPr bwMode="auto">
            <a:xfrm>
              <a:off x="3923" y="1797"/>
              <a:ext cx="590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504" name="Text Box 18"/>
            <p:cNvSpPr txBox="1">
              <a:spLocks noChangeArrowheads="1"/>
            </p:cNvSpPr>
            <p:nvPr/>
          </p:nvSpPr>
          <p:spPr bwMode="auto">
            <a:xfrm>
              <a:off x="4604" y="1661"/>
              <a:ext cx="5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altLang="en-US" sz="2400" b="1" i="1" dirty="0">
                  <a:latin typeface="+mn-lt"/>
                </a:rPr>
                <a:t>T</a:t>
              </a:r>
              <a:r>
                <a:rPr lang="hr-HR" altLang="en-US" sz="2400" b="1" baseline="-25000" dirty="0">
                  <a:latin typeface="+mn-lt"/>
                </a:rPr>
                <a:t>IBP</a:t>
              </a:r>
            </a:p>
          </p:txBody>
        </p:sp>
      </p:grpSp>
      <p:grpSp>
        <p:nvGrpSpPr>
          <p:cNvPr id="63505" name="Group 17"/>
          <p:cNvGrpSpPr>
            <a:grpSpLocks/>
          </p:cNvGrpSpPr>
          <p:nvPr/>
        </p:nvGrpSpPr>
        <p:grpSpPr bwMode="auto">
          <a:xfrm>
            <a:off x="755650" y="4592259"/>
            <a:ext cx="7489825" cy="1731962"/>
            <a:chOff x="476" y="2931"/>
            <a:chExt cx="4718" cy="1091"/>
          </a:xfrm>
        </p:grpSpPr>
        <p:sp>
          <p:nvSpPr>
            <p:cNvPr id="63506" name="Text Box 21"/>
            <p:cNvSpPr txBox="1">
              <a:spLocks noChangeArrowheads="1"/>
            </p:cNvSpPr>
            <p:nvPr/>
          </p:nvSpPr>
          <p:spPr bwMode="auto">
            <a:xfrm>
              <a:off x="476" y="2931"/>
              <a:ext cx="1874" cy="1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hr-HR" altLang="en-US" sz="1600" dirty="0">
                  <a:latin typeface="+mn-lt"/>
                </a:rPr>
                <a:t>Temperatura vrha kolone</a:t>
              </a:r>
            </a:p>
            <a:p>
              <a:pPr algn="l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hr-HR" altLang="en-US" sz="1600" dirty="0">
                  <a:latin typeface="+mn-lt"/>
                </a:rPr>
                <a:t>Temperatura ulaza u </a:t>
              </a:r>
              <a:r>
                <a:rPr lang="hr-HR" altLang="en-US" sz="1600" dirty="0" err="1">
                  <a:latin typeface="+mn-lt"/>
                </a:rPr>
                <a:t>spliter</a:t>
              </a:r>
              <a:endParaRPr lang="hr-HR" altLang="en-US" sz="1600" dirty="0">
                <a:latin typeface="+mn-lt"/>
              </a:endParaRPr>
            </a:p>
            <a:p>
              <a:pPr algn="l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hr-HR" altLang="en-US" sz="1600" dirty="0">
                  <a:latin typeface="+mn-lt"/>
                </a:rPr>
                <a:t>Temperatura vrha </a:t>
              </a:r>
              <a:r>
                <a:rPr lang="hr-HR" altLang="en-US" sz="1600" dirty="0" err="1">
                  <a:latin typeface="+mn-lt"/>
                </a:rPr>
                <a:t>splitera</a:t>
              </a:r>
              <a:endParaRPr lang="hr-HR" altLang="en-US" sz="1600" dirty="0">
                <a:latin typeface="+mn-lt"/>
              </a:endParaRPr>
            </a:p>
            <a:p>
              <a:pPr algn="l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hr-HR" altLang="en-US" sz="1600" dirty="0">
                  <a:latin typeface="+mn-lt"/>
                </a:rPr>
                <a:t>Temperatura dna </a:t>
              </a:r>
              <a:r>
                <a:rPr lang="hr-HR" altLang="en-US" sz="1600" dirty="0" err="1">
                  <a:latin typeface="+mn-lt"/>
                </a:rPr>
                <a:t>splitera</a:t>
              </a:r>
              <a:r>
                <a:rPr lang="hr-HR" altLang="en-US" sz="1600" dirty="0">
                  <a:latin typeface="+mn-lt"/>
                </a:rPr>
                <a:t> </a:t>
              </a:r>
            </a:p>
            <a:p>
              <a:pPr algn="l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hr-HR" altLang="en-US" sz="1600" dirty="0">
                  <a:latin typeface="+mn-lt"/>
                </a:rPr>
                <a:t>Tlak vrha </a:t>
              </a:r>
              <a:r>
                <a:rPr lang="hr-HR" altLang="en-US" sz="1600" dirty="0" err="1">
                  <a:latin typeface="+mn-lt"/>
                </a:rPr>
                <a:t>splitera</a:t>
              </a:r>
              <a:endParaRPr lang="hr-HR" altLang="en-US" sz="1600" dirty="0">
                <a:latin typeface="+mn-lt"/>
              </a:endParaRPr>
            </a:p>
            <a:p>
              <a:pPr algn="l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hr-HR" altLang="en-US" sz="1600" dirty="0">
                  <a:latin typeface="+mn-lt"/>
                </a:rPr>
                <a:t>Protok </a:t>
              </a:r>
              <a:r>
                <a:rPr lang="hr-HR" altLang="en-US" sz="1600" dirty="0" err="1">
                  <a:latin typeface="+mn-lt"/>
                </a:rPr>
                <a:t>refluksa</a:t>
              </a:r>
              <a:r>
                <a:rPr lang="hr-HR" altLang="en-US" sz="1600" dirty="0">
                  <a:latin typeface="+mn-lt"/>
                </a:rPr>
                <a:t> (t/h)</a:t>
              </a:r>
            </a:p>
          </p:txBody>
        </p:sp>
        <p:sp>
          <p:nvSpPr>
            <p:cNvPr id="63508" name="Line 23"/>
            <p:cNvSpPr>
              <a:spLocks noChangeShapeType="1"/>
            </p:cNvSpPr>
            <p:nvPr/>
          </p:nvSpPr>
          <p:spPr bwMode="auto">
            <a:xfrm>
              <a:off x="2290" y="3001"/>
              <a:ext cx="36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509" name="Line 24"/>
            <p:cNvSpPr>
              <a:spLocks noChangeShapeType="1"/>
            </p:cNvSpPr>
            <p:nvPr/>
          </p:nvSpPr>
          <p:spPr bwMode="auto">
            <a:xfrm>
              <a:off x="2290" y="3203"/>
              <a:ext cx="36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510" name="Line 25"/>
            <p:cNvSpPr>
              <a:spLocks noChangeShapeType="1"/>
            </p:cNvSpPr>
            <p:nvPr/>
          </p:nvSpPr>
          <p:spPr bwMode="auto">
            <a:xfrm>
              <a:off x="2290" y="3384"/>
              <a:ext cx="36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511" name="Line 26"/>
            <p:cNvSpPr>
              <a:spLocks noChangeShapeType="1"/>
            </p:cNvSpPr>
            <p:nvPr/>
          </p:nvSpPr>
          <p:spPr bwMode="auto">
            <a:xfrm>
              <a:off x="2290" y="3566"/>
              <a:ext cx="36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512" name="Line 27"/>
            <p:cNvSpPr>
              <a:spLocks noChangeShapeType="1"/>
            </p:cNvSpPr>
            <p:nvPr/>
          </p:nvSpPr>
          <p:spPr bwMode="auto">
            <a:xfrm>
              <a:off x="2290" y="3747"/>
              <a:ext cx="36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513" name="Line 28"/>
            <p:cNvSpPr>
              <a:spLocks noChangeShapeType="1"/>
            </p:cNvSpPr>
            <p:nvPr/>
          </p:nvSpPr>
          <p:spPr bwMode="auto">
            <a:xfrm>
              <a:off x="2290" y="3929"/>
              <a:ext cx="36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514" name="Text Box 29"/>
            <p:cNvSpPr txBox="1">
              <a:spLocks noChangeArrowheads="1"/>
            </p:cNvSpPr>
            <p:nvPr/>
          </p:nvSpPr>
          <p:spPr bwMode="auto">
            <a:xfrm>
              <a:off x="2789" y="3170"/>
              <a:ext cx="99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hr-HR" altLang="en-US" sz="1800" dirty="0">
                  <a:latin typeface="+mn-lt"/>
                </a:rPr>
                <a:t>Model softverskog senzora</a:t>
              </a:r>
            </a:p>
          </p:txBody>
        </p:sp>
        <p:sp>
          <p:nvSpPr>
            <p:cNvPr id="63515" name="Line 30"/>
            <p:cNvSpPr>
              <a:spLocks noChangeShapeType="1"/>
            </p:cNvSpPr>
            <p:nvPr/>
          </p:nvSpPr>
          <p:spPr bwMode="auto">
            <a:xfrm>
              <a:off x="3923" y="3475"/>
              <a:ext cx="59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516" name="Text Box 31"/>
            <p:cNvSpPr txBox="1">
              <a:spLocks noChangeArrowheads="1"/>
            </p:cNvSpPr>
            <p:nvPr/>
          </p:nvSpPr>
          <p:spPr bwMode="auto">
            <a:xfrm>
              <a:off x="4604" y="3338"/>
              <a:ext cx="5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altLang="en-US" sz="2400" b="1" i="1" dirty="0">
                  <a:latin typeface="+mn-lt"/>
                </a:rPr>
                <a:t>T</a:t>
              </a:r>
              <a:r>
                <a:rPr lang="hr-HR" altLang="en-US" sz="2400" b="1" baseline="-25000" dirty="0">
                  <a:latin typeface="+mn-lt"/>
                </a:rPr>
                <a:t>EBP</a:t>
              </a:r>
            </a:p>
          </p:txBody>
        </p:sp>
      </p:grpSp>
      <p:sp>
        <p:nvSpPr>
          <p:cNvPr id="63517" name="Text Box 29"/>
          <p:cNvSpPr txBox="1">
            <a:spLocks noChangeArrowheads="1"/>
          </p:cNvSpPr>
          <p:nvPr/>
        </p:nvSpPr>
        <p:spPr bwMode="auto">
          <a:xfrm>
            <a:off x="755650" y="1628800"/>
            <a:ext cx="22926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r-HR" altLang="en-US" sz="2000" b="1" dirty="0"/>
              <a:t>Struktura modela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0" y="693901"/>
            <a:ext cx="9144000" cy="5191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r-HR" sz="28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vi-VN" sz="2000" b="1" dirty="0">
                <a:solidFill>
                  <a:schemeClr val="accent2"/>
                </a:solidFill>
                <a:latin typeface="+mn-lt"/>
              </a:rPr>
              <a:t>Soft senzor za predviđanje </a:t>
            </a:r>
            <a:r>
              <a:rPr lang="vi-VN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točke početka i kraja destilacije </a:t>
            </a:r>
            <a:r>
              <a:rPr lang="vi-VN" sz="2000" b="1" dirty="0">
                <a:solidFill>
                  <a:schemeClr val="accent2"/>
                </a:solidFill>
                <a:latin typeface="+mn-lt"/>
              </a:rPr>
              <a:t>dna splitera</a:t>
            </a:r>
            <a:endParaRPr lang="vi-VN" sz="28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7683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8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79388" y="1694180"/>
            <a:ext cx="419922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r-HR" altLang="en-US" b="1" u="sng" dirty="0"/>
              <a:t>Početak destilacije dna </a:t>
            </a:r>
            <a:r>
              <a:rPr lang="hr-HR" altLang="en-US" b="1" u="sng" dirty="0" err="1"/>
              <a:t>splitera</a:t>
            </a:r>
            <a:r>
              <a:rPr lang="hr-HR" altLang="en-US" b="1" u="sng" dirty="0"/>
              <a:t> </a:t>
            </a:r>
            <a:r>
              <a:rPr lang="hr-HR" altLang="en-US" u="sng" dirty="0"/>
              <a:t>- </a:t>
            </a:r>
            <a:r>
              <a:rPr lang="hr-HR" altLang="en-US" b="1" i="1" u="sng" dirty="0"/>
              <a:t>T</a:t>
            </a:r>
            <a:r>
              <a:rPr lang="hr-HR" altLang="en-US" b="1" baseline="-25000" dirty="0"/>
              <a:t>IBP</a:t>
            </a:r>
          </a:p>
          <a:p>
            <a:pPr algn="l"/>
            <a:endParaRPr lang="hr-HR" altLang="en-US" sz="900" dirty="0"/>
          </a:p>
          <a:p>
            <a:pPr algn="l"/>
            <a:r>
              <a:rPr lang="hr-HR" altLang="en-US" dirty="0"/>
              <a:t>- Struktura mreže: 5 - 9 -</a:t>
            </a:r>
            <a:r>
              <a:rPr lang="hr-HR" altLang="en-US" dirty="0" err="1"/>
              <a:t>1</a:t>
            </a:r>
            <a:endParaRPr lang="hr-HR" altLang="en-US" u="sng" dirty="0"/>
          </a:p>
        </p:txBody>
      </p:sp>
      <p:graphicFrame>
        <p:nvGraphicFramePr>
          <p:cNvPr id="71054" name="Group 3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559526"/>
              </p:ext>
            </p:extLst>
          </p:nvPr>
        </p:nvGraphicFramePr>
        <p:xfrm>
          <a:off x="179388" y="2708275"/>
          <a:ext cx="3960564" cy="1737360"/>
        </p:xfrm>
        <a:graphic>
          <a:graphicData uri="http://schemas.openxmlformats.org/drawingml/2006/table">
            <a:tbl>
              <a:tblPr/>
              <a:tblGrid>
                <a:gridCol w="12684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34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01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  <a:endParaRPr kumimoji="0" lang="hr-H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endParaRPr kumimoji="0" lang="hr-H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</a:t>
                      </a:r>
                      <a:endParaRPr kumimoji="0" lang="hr-H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Ukupno</a:t>
                      </a:r>
                      <a:endParaRPr kumimoji="0" lang="hr-H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11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Sr. vrijednost podataka</a:t>
                      </a:r>
                      <a:endParaRPr kumimoji="0" lang="hr-H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80,76</a:t>
                      </a:r>
                      <a:endParaRPr kumimoji="0" lang="hr-H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81,99</a:t>
                      </a:r>
                      <a:endParaRPr kumimoji="0" lang="hr-H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80,44</a:t>
                      </a:r>
                      <a:endParaRPr kumimoji="0" lang="hr-H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80,96</a:t>
                      </a:r>
                      <a:endParaRPr kumimoji="0" lang="hr-H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1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Sr. vrijednost pogreške</a:t>
                      </a:r>
                      <a:endParaRPr kumimoji="0" lang="hr-H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0,06</a:t>
                      </a:r>
                      <a:endParaRPr kumimoji="0" lang="hr-H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-0,12</a:t>
                      </a:r>
                      <a:endParaRPr kumimoji="0" lang="hr-H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0,40</a:t>
                      </a:r>
                      <a:endParaRPr kumimoji="0" lang="hr-H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0,09</a:t>
                      </a:r>
                      <a:endParaRPr kumimoji="0" lang="hr-H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6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S.D. pogreške</a:t>
                      </a:r>
                      <a:endParaRPr kumimoji="0" lang="hr-H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2,98</a:t>
                      </a:r>
                      <a:endParaRPr kumimoji="0" lang="hr-H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2,03</a:t>
                      </a:r>
                      <a:endParaRPr kumimoji="0" lang="hr-H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2,96</a:t>
                      </a:r>
                      <a:endParaRPr kumimoji="0" lang="hr-H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2,80</a:t>
                      </a:r>
                      <a:endParaRPr kumimoji="0" lang="hr-H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20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Korelacija</a:t>
                      </a:r>
                      <a:endParaRPr kumimoji="0" lang="hr-H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0,85</a:t>
                      </a:r>
                      <a:endParaRPr kumimoji="0" lang="hr-H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0,87</a:t>
                      </a:r>
                      <a:endParaRPr kumimoji="0" lang="hr-H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0,86</a:t>
                      </a:r>
                      <a:endParaRPr kumimoji="0" lang="hr-H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0,86</a:t>
                      </a:r>
                      <a:endParaRPr kumimoji="0" lang="hr-H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71051" name="Group 3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785820"/>
              </p:ext>
            </p:extLst>
          </p:nvPr>
        </p:nvGraphicFramePr>
        <p:xfrm>
          <a:off x="2051050" y="5734050"/>
          <a:ext cx="4749800" cy="837565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18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35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889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  <a:r>
                        <a:rPr kumimoji="0" lang="hr-HR" altLang="en-US" sz="1200" b="1" i="0" u="none" strike="noStrike" cap="none" normalizeH="0" baseline="-4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vrhkol</a:t>
                      </a:r>
                      <a:endParaRPr kumimoji="0" lang="hr-HR" altLang="en-US" sz="1200" b="1" i="0" u="none" strike="noStrike" cap="none" normalizeH="0" baseline="-40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r>
                        <a:rPr kumimoji="0" lang="hr-HR" altLang="en-US" sz="1200" b="1" i="0" u="none" strike="noStrike" cap="none" normalizeH="0" baseline="-4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vrhsp</a:t>
                      </a:r>
                      <a:endParaRPr kumimoji="0" lang="hr-HR" altLang="en-US" sz="1200" b="1" i="0" u="none" strike="noStrike" cap="none" normalizeH="0" baseline="-40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Refluks</a:t>
                      </a:r>
                      <a:endParaRPr kumimoji="0" lang="hr-H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  <a:r>
                        <a:rPr kumimoji="0" lang="hr-HR" altLang="en-US" sz="1200" b="1" i="0" u="none" strike="noStrike" cap="none" normalizeH="0" baseline="-42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ulsp</a:t>
                      </a:r>
                      <a:endParaRPr kumimoji="0" lang="hr-HR" altLang="en-US" sz="1200" b="1" i="0" u="none" strike="noStrike" cap="none" normalizeH="0" baseline="-42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  <a:r>
                        <a:rPr kumimoji="0" lang="hr-HR" altLang="en-US" sz="1200" b="1" i="0" u="none" strike="noStrike" cap="none" normalizeH="0" baseline="-44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dnosp</a:t>
                      </a:r>
                      <a:endParaRPr kumimoji="0" lang="hr-HR" altLang="en-US" sz="1200" b="1" i="0" u="none" strike="noStrike" cap="none" normalizeH="0" baseline="-44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4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Ratio</a:t>
                      </a:r>
                      <a:endParaRPr kumimoji="0" lang="hr-HR" altLang="en-US" sz="12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1,20</a:t>
                      </a:r>
                      <a:endParaRPr kumimoji="0" lang="hr-H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1,84</a:t>
                      </a:r>
                      <a:endParaRPr kumimoji="0" lang="hr-H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1,07</a:t>
                      </a:r>
                      <a:endParaRPr kumimoji="0" lang="hr-H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1,03</a:t>
                      </a:r>
                      <a:endParaRPr kumimoji="0" lang="hr-H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2,27</a:t>
                      </a:r>
                      <a:endParaRPr kumimoji="0" lang="hr-H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4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Rank</a:t>
                      </a:r>
                      <a:endParaRPr kumimoji="0" lang="hr-HR" altLang="en-US" sz="1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hr-H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hr-H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hr-H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hr-H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hr-H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1052" name="Text Box 396"/>
          <p:cNvSpPr txBox="1">
            <a:spLocks noChangeArrowheads="1"/>
          </p:cNvSpPr>
          <p:nvPr/>
        </p:nvSpPr>
        <p:spPr bwMode="auto">
          <a:xfrm>
            <a:off x="250825" y="5229225"/>
            <a:ext cx="24032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r-HR" altLang="en-US" b="1" dirty="0"/>
              <a:t>Analiza osjetljivosti</a:t>
            </a:r>
          </a:p>
        </p:txBody>
      </p:sp>
      <p:pic>
        <p:nvPicPr>
          <p:cNvPr id="71057" name="Picture 4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16832"/>
            <a:ext cx="44926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2008" y="692696"/>
            <a:ext cx="9144000" cy="5191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r-HR" sz="28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vi-VN" sz="2000" b="1" dirty="0">
                <a:solidFill>
                  <a:schemeClr val="accent2"/>
                </a:solidFill>
                <a:latin typeface="+mn-lt"/>
              </a:rPr>
              <a:t>Soft senzor za predviđanje točke </a:t>
            </a:r>
            <a:r>
              <a:rPr lang="vi-VN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početka i kraja destilacije </a:t>
            </a:r>
            <a:r>
              <a:rPr lang="vi-VN" sz="2000" b="1" dirty="0">
                <a:solidFill>
                  <a:schemeClr val="accent2"/>
                </a:solidFill>
                <a:latin typeface="+mn-lt"/>
              </a:rPr>
              <a:t>dna splitera</a:t>
            </a:r>
            <a:endParaRPr lang="vi-VN" sz="28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7683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71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79388" y="1700213"/>
            <a:ext cx="41992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r-HR" altLang="en-US" b="1" u="sng" dirty="0"/>
              <a:t>Početak destilacije dna </a:t>
            </a:r>
            <a:r>
              <a:rPr lang="hr-HR" altLang="en-US" b="1" u="sng" dirty="0" err="1"/>
              <a:t>splitera</a:t>
            </a:r>
            <a:r>
              <a:rPr lang="hr-HR" altLang="en-US" b="1" u="sng" dirty="0"/>
              <a:t> </a:t>
            </a:r>
            <a:r>
              <a:rPr lang="hr-HR" altLang="en-US" u="sng" dirty="0"/>
              <a:t>- </a:t>
            </a:r>
            <a:r>
              <a:rPr lang="hr-HR" altLang="en-US" i="1" u="sng" dirty="0"/>
              <a:t>T</a:t>
            </a:r>
            <a:r>
              <a:rPr lang="hr-HR" altLang="en-US" u="sng" baseline="-25000" dirty="0"/>
              <a:t>IBP</a:t>
            </a:r>
            <a:endParaRPr lang="hr-HR" altLang="en-US" u="sng" dirty="0"/>
          </a:p>
        </p:txBody>
      </p:sp>
      <p:graphicFrame>
        <p:nvGraphicFramePr>
          <p:cNvPr id="74828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409653"/>
              </p:ext>
            </p:extLst>
          </p:nvPr>
        </p:nvGraphicFramePr>
        <p:xfrm>
          <a:off x="179388" y="2890490"/>
          <a:ext cx="8785225" cy="269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2" name="Chart" r:id="rId3" imgW="9296585" imgH="2552700" progId="Excel.Chart.8">
                  <p:embed/>
                </p:oleObj>
              </mc:Choice>
              <mc:Fallback>
                <p:oleObj name="Chart" r:id="rId3" imgW="9296585" imgH="25527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890490"/>
                        <a:ext cx="8785225" cy="269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829" name="Rectangle 77"/>
          <p:cNvSpPr>
            <a:spLocks noChangeArrowheads="1"/>
          </p:cNvSpPr>
          <p:nvPr/>
        </p:nvSpPr>
        <p:spPr bwMode="auto">
          <a:xfrm>
            <a:off x="323850" y="2276475"/>
            <a:ext cx="84248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hr-HR" altLang="en-US" dirty="0"/>
              <a:t>- grafička usporedba eksperimentalnih i podataka dobivenih modelom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7683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2008" y="692696"/>
            <a:ext cx="9144000" cy="5191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r-HR" sz="28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vi-VN" sz="2000" b="1" dirty="0">
                <a:solidFill>
                  <a:schemeClr val="accent2"/>
                </a:solidFill>
                <a:latin typeface="+mn-lt"/>
              </a:rPr>
              <a:t>Soft senzor za predviđanje </a:t>
            </a:r>
            <a:r>
              <a:rPr lang="vi-VN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točke početka i kraja destilacije </a:t>
            </a:r>
            <a:r>
              <a:rPr lang="vi-VN" sz="2000" b="1" dirty="0">
                <a:solidFill>
                  <a:schemeClr val="accent2"/>
                </a:solidFill>
                <a:latin typeface="+mn-lt"/>
              </a:rPr>
              <a:t>dna splitera</a:t>
            </a:r>
            <a:endParaRPr lang="vi-VN" sz="2800" b="1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764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2EC42C-8D7C-4F42-8238-EBB3AEF56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932782"/>
            <a:ext cx="3870696" cy="15857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DEF0A6-62A3-4E3F-908B-2BC2970DD7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7683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8D069B1-3932-4121-8CFD-CA3B55633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08" y="692696"/>
            <a:ext cx="9144000" cy="5191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r-HR" sz="28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vi-VN" sz="2000" b="1" dirty="0">
                <a:solidFill>
                  <a:schemeClr val="accent2"/>
                </a:solidFill>
                <a:latin typeface="+mn-lt"/>
              </a:rPr>
              <a:t>Soft senzor za predviđanje</a:t>
            </a:r>
            <a:r>
              <a:rPr lang="en-US" sz="20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+mn-lt"/>
              </a:rPr>
              <a:t>sadr</a:t>
            </a:r>
            <a:r>
              <a:rPr lang="hr-HR" sz="2000" b="1" dirty="0">
                <a:solidFill>
                  <a:schemeClr val="accent2"/>
                </a:solidFill>
                <a:latin typeface="+mn-lt"/>
              </a:rPr>
              <a:t>ž</a:t>
            </a:r>
            <a:r>
              <a:rPr lang="en-US" sz="2000" b="1" dirty="0" err="1">
                <a:solidFill>
                  <a:schemeClr val="accent2"/>
                </a:solidFill>
                <a:latin typeface="+mn-lt"/>
              </a:rPr>
              <a:t>aja</a:t>
            </a:r>
            <a:r>
              <a:rPr lang="en-US" sz="2000" b="1" dirty="0">
                <a:solidFill>
                  <a:schemeClr val="accent2"/>
                </a:solidFill>
                <a:latin typeface="+mn-lt"/>
              </a:rPr>
              <a:t> 3-MP u </a:t>
            </a:r>
            <a:r>
              <a:rPr lang="en-US" sz="2000" b="1" dirty="0" err="1">
                <a:solidFill>
                  <a:schemeClr val="accent2"/>
                </a:solidFill>
                <a:latin typeface="+mn-lt"/>
              </a:rPr>
              <a:t>izomerizatu</a:t>
            </a:r>
            <a:r>
              <a:rPr lang="en-US" sz="2000" b="1" dirty="0">
                <a:solidFill>
                  <a:schemeClr val="accent2"/>
                </a:solidFill>
                <a:latin typeface="+mn-lt"/>
              </a:rPr>
              <a:t> </a:t>
            </a:r>
            <a:endParaRPr lang="vi-VN" sz="28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5D51E1-A8CA-4E8E-A888-0EEF23FB868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363" y="4149080"/>
            <a:ext cx="5573189" cy="25481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9B1E2DB-4B4F-4479-9452-BB880DA83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210145"/>
              </p:ext>
            </p:extLst>
          </p:nvPr>
        </p:nvGraphicFramePr>
        <p:xfrm>
          <a:off x="252393" y="5423136"/>
          <a:ext cx="3600400" cy="1368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93837132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5769983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313637657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1974846454"/>
                    </a:ext>
                  </a:extLst>
                </a:gridCol>
              </a:tblGrid>
              <a:tr h="39842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Model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 (test)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effectLst/>
                        </a:rPr>
                        <a:t>RMSE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 (test) </a:t>
                      </a: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[% mol]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effectLst/>
                        </a:rPr>
                        <a:t>MAE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 (test)</a:t>
                      </a: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[% mol]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985748841"/>
                  </a:ext>
                </a:extLst>
              </a:tr>
              <a:tr h="19394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LSTM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0.988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0.048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0.037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177622446"/>
                  </a:ext>
                </a:extLst>
              </a:tr>
              <a:tr h="19394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MLP 6-20-1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0.968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0.091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0.067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986631152"/>
                  </a:ext>
                </a:extLst>
              </a:tr>
              <a:tr h="19394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SVM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0.982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0.069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0.045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858998221"/>
                  </a:ext>
                </a:extLst>
              </a:tr>
              <a:tr h="19394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NARX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0.985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0.054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0.046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4810592"/>
                  </a:ext>
                </a:extLst>
              </a:tr>
              <a:tr h="19394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HW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0.995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0.033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0.026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7769608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5BF4F5A4-0E8C-4872-B5BB-0C987F28AF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356282"/>
              </p:ext>
            </p:extLst>
          </p:nvPr>
        </p:nvGraphicFramePr>
        <p:xfrm>
          <a:off x="250825" y="3948413"/>
          <a:ext cx="2881015" cy="1432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1449">
                  <a:extLst>
                    <a:ext uri="{9D8B030D-6E8A-4147-A177-3AD203B41FA5}">
                      <a16:colId xmlns:a16="http://schemas.microsoft.com/office/drawing/2014/main" xmlns="" val="2391586270"/>
                    </a:ext>
                  </a:extLst>
                </a:gridCol>
                <a:gridCol w="959566">
                  <a:extLst>
                    <a:ext uri="{9D8B030D-6E8A-4147-A177-3AD203B41FA5}">
                      <a16:colId xmlns:a16="http://schemas.microsoft.com/office/drawing/2014/main" xmlns="" val="2352260717"/>
                    </a:ext>
                  </a:extLst>
                </a:gridCol>
              </a:tblGrid>
              <a:tr h="1891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Feature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Test data set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232938029"/>
                  </a:ext>
                </a:extLst>
              </a:tr>
              <a:tr h="1891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Learning algorithm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ADAM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260656512"/>
                  </a:ext>
                </a:extLst>
              </a:tr>
              <a:tr h="1891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Activation function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 err="1">
                          <a:solidFill>
                            <a:schemeClr val="tx1"/>
                          </a:solidFill>
                          <a:effectLst/>
                        </a:rPr>
                        <a:t>tanh</a:t>
                      </a:r>
                      <a:endParaRPr lang="en-US" sz="10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594242791"/>
                  </a:ext>
                </a:extLst>
              </a:tr>
              <a:tr h="1821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Number of past time steps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813655218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Number of hidden units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309927446"/>
                  </a:ext>
                </a:extLst>
              </a:tr>
              <a:tr h="1356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en-US" sz="10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0.988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843554891"/>
                  </a:ext>
                </a:extLst>
              </a:tr>
              <a:tr h="1891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effectLst/>
                        </a:rPr>
                        <a:t>RMSE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 [%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mol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0.048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887308387"/>
                  </a:ext>
                </a:extLst>
              </a:tr>
              <a:tr h="1891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effectLst/>
                        </a:rPr>
                        <a:t>MAE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 [%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mol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0.037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161228162"/>
                  </a:ext>
                </a:extLst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01" y="1340768"/>
            <a:ext cx="4399918" cy="2533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635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2772" y="4569709"/>
            <a:ext cx="81729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Razvijeni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b="1" dirty="0" err="1"/>
              <a:t>kalibracijski</a:t>
            </a:r>
            <a:r>
              <a:rPr lang="en-US" b="1" dirty="0"/>
              <a:t> </a:t>
            </a:r>
            <a:r>
              <a:rPr lang="en-US" dirty="0" err="1"/>
              <a:t>modeli</a:t>
            </a:r>
            <a:r>
              <a:rPr lang="en-US" dirty="0"/>
              <a:t> </a:t>
            </a:r>
            <a:r>
              <a:rPr lang="en-US" dirty="0" err="1"/>
              <a:t>neuronskih</a:t>
            </a:r>
            <a:r>
              <a:rPr lang="en-US" dirty="0"/>
              <a:t> </a:t>
            </a:r>
            <a:r>
              <a:rPr lang="en-US" dirty="0" err="1"/>
              <a:t>mreža</a:t>
            </a:r>
            <a:r>
              <a:rPr lang="en-US" dirty="0"/>
              <a:t> za </a:t>
            </a:r>
            <a:r>
              <a:rPr lang="en-US" dirty="0" err="1"/>
              <a:t>modeliranje</a:t>
            </a:r>
            <a:r>
              <a:rPr lang="en-US" dirty="0"/>
              <a:t> </a:t>
            </a:r>
            <a:r>
              <a:rPr lang="en-US" dirty="0" err="1"/>
              <a:t>ovisnosti</a:t>
            </a:r>
            <a:r>
              <a:rPr lang="en-US" dirty="0"/>
              <a:t> </a:t>
            </a:r>
            <a:r>
              <a:rPr lang="en-US" b="1" dirty="0" err="1"/>
              <a:t>koncentracije</a:t>
            </a:r>
            <a:r>
              <a:rPr lang="en-US" dirty="0"/>
              <a:t> </a:t>
            </a:r>
            <a:r>
              <a:rPr lang="en-US" b="1" dirty="0" err="1"/>
              <a:t>aktivne</a:t>
            </a:r>
            <a:r>
              <a:rPr lang="en-US" b="1" dirty="0"/>
              <a:t> </a:t>
            </a:r>
            <a:r>
              <a:rPr lang="en-US" b="1" dirty="0" err="1"/>
              <a:t>tvari</a:t>
            </a:r>
            <a:r>
              <a:rPr lang="en-US" b="1" dirty="0"/>
              <a:t> </a:t>
            </a:r>
            <a:r>
              <a:rPr lang="en-US" dirty="0"/>
              <a:t>o </a:t>
            </a:r>
            <a:r>
              <a:rPr lang="en-US" dirty="0" err="1"/>
              <a:t>temperaturi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spektralnim</a:t>
            </a:r>
            <a:r>
              <a:rPr lang="en-US" dirty="0"/>
              <a:t> </a:t>
            </a:r>
            <a:r>
              <a:rPr lang="en-US" dirty="0" err="1"/>
              <a:t>podacima</a:t>
            </a:r>
            <a:r>
              <a:rPr lang="en-US" dirty="0"/>
              <a:t> </a:t>
            </a:r>
            <a:r>
              <a:rPr lang="en-US" dirty="0" err="1"/>
              <a:t>dobivenim</a:t>
            </a:r>
            <a:r>
              <a:rPr lang="en-US" dirty="0"/>
              <a:t> </a:t>
            </a:r>
            <a:r>
              <a:rPr lang="en-US" dirty="0" err="1"/>
              <a:t>mjerenjima</a:t>
            </a:r>
            <a:r>
              <a:rPr lang="en-US" dirty="0"/>
              <a:t> u FTIR, UV-Vis I RAMAN </a:t>
            </a:r>
            <a:r>
              <a:rPr lang="en-US" dirty="0" err="1"/>
              <a:t>ure</a:t>
            </a:r>
            <a:r>
              <a:rPr lang="hr-HR" dirty="0" err="1"/>
              <a:t>đajima</a:t>
            </a:r>
            <a:r>
              <a:rPr lang="en-U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Kalibracijski</a:t>
            </a:r>
            <a:r>
              <a:rPr lang="en-US" dirty="0"/>
              <a:t> </a:t>
            </a:r>
            <a:r>
              <a:rPr lang="en-US" dirty="0" err="1"/>
              <a:t>modeli</a:t>
            </a:r>
            <a:r>
              <a:rPr lang="en-US" dirty="0"/>
              <a:t> </a:t>
            </a:r>
            <a:r>
              <a:rPr lang="en-US" dirty="0" err="1"/>
              <a:t>služit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za </a:t>
            </a:r>
            <a:r>
              <a:rPr lang="en-US" dirty="0" err="1"/>
              <a:t>kontinuirano</a:t>
            </a:r>
            <a:r>
              <a:rPr lang="en-US" dirty="0"/>
              <a:t> </a:t>
            </a:r>
            <a:r>
              <a:rPr lang="en-US" dirty="0" err="1"/>
              <a:t>praćenje</a:t>
            </a:r>
            <a:r>
              <a:rPr lang="en-US" dirty="0"/>
              <a:t> </a:t>
            </a:r>
            <a:r>
              <a:rPr lang="en-US" dirty="0" err="1"/>
              <a:t>koncentracije</a:t>
            </a:r>
            <a:r>
              <a:rPr lang="en-US" dirty="0"/>
              <a:t> </a:t>
            </a:r>
            <a:r>
              <a:rPr lang="hr-HR" dirty="0"/>
              <a:t>aktivne tvari</a:t>
            </a:r>
            <a:r>
              <a:rPr lang="en-US" dirty="0"/>
              <a:t> u </a:t>
            </a:r>
            <a:r>
              <a:rPr lang="en-US" dirty="0" err="1"/>
              <a:t>procesu</a:t>
            </a:r>
            <a:r>
              <a:rPr lang="en-US" dirty="0"/>
              <a:t> </a:t>
            </a:r>
            <a:r>
              <a:rPr lang="en-US" dirty="0" err="1"/>
              <a:t>kristalizacije</a:t>
            </a:r>
            <a:r>
              <a:rPr lang="en-US" dirty="0"/>
              <a:t>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1" y="1556792"/>
            <a:ext cx="576639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7683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2008" y="692696"/>
            <a:ext cx="9144000" cy="5191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vi-VN" sz="1900" b="1" dirty="0">
                <a:solidFill>
                  <a:schemeClr val="accent2"/>
                </a:solidFill>
                <a:latin typeface="+mn-lt"/>
              </a:rPr>
              <a:t>Praćenje koncentracije u procesu kristalizacije primjenom neuronskih mreža </a:t>
            </a:r>
          </a:p>
        </p:txBody>
      </p:sp>
    </p:spTree>
    <p:extLst>
      <p:ext uri="{BB962C8B-B14F-4D97-AF65-F5344CB8AC3E}">
        <p14:creationId xmlns:p14="http://schemas.microsoft.com/office/powerpoint/2010/main" val="388248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73DB663-06BC-4666-95D6-17C4895D7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08" y="692696"/>
            <a:ext cx="9144000" cy="5191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vi-VN" sz="1900" b="1" dirty="0">
                <a:solidFill>
                  <a:schemeClr val="accent2"/>
                </a:solidFill>
                <a:latin typeface="+mn-lt"/>
              </a:rPr>
              <a:t>Praćenje koncentracije u procesu kristalizacije primjenom neuronskih mreža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9717637-0D36-4154-987B-E925089D26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7683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6FA00A8-5D2F-4C73-B850-1FC247005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1" y="681645"/>
            <a:ext cx="9144000" cy="5191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vi-VN" sz="1900" b="1" dirty="0">
                <a:solidFill>
                  <a:schemeClr val="accent2"/>
                </a:solidFill>
                <a:latin typeface="+mn-lt"/>
              </a:rPr>
              <a:t>Praćenje koncentracije u procesu kristalizacije primjenom neuronskih mreža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05D7D97-92D1-4C30-AA22-E2C735D14A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64" y="116632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90C02CD-C39A-46D3-9498-B6347D2F37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38" t="18967" r="22287" b="64234"/>
          <a:stretch/>
        </p:blipFill>
        <p:spPr>
          <a:xfrm>
            <a:off x="981952" y="1715150"/>
            <a:ext cx="7176080" cy="9990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5587CFD-166A-4F48-9230-CE714C4404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334" t="38403" r="13775" b="13835"/>
          <a:stretch/>
        </p:blipFill>
        <p:spPr>
          <a:xfrm>
            <a:off x="4779958" y="3035283"/>
            <a:ext cx="3818958" cy="27077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00CF8DD-3F57-42F2-8C8E-FF1B84EBC8B8}"/>
              </a:ext>
            </a:extLst>
          </p:cNvPr>
          <p:cNvSpPr txBox="1"/>
          <p:nvPr/>
        </p:nvSpPr>
        <p:spPr>
          <a:xfrm>
            <a:off x="250825" y="1340768"/>
            <a:ext cx="3709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00B050"/>
                </a:solidFill>
              </a:rPr>
              <a:t>Tesa</a:t>
            </a:r>
            <a:r>
              <a:rPr lang="hr-HR" sz="1600" i="1" dirty="0">
                <a:solidFill>
                  <a:srgbClr val="00B050"/>
                </a:solidFill>
              </a:rPr>
              <a:t> Herceg, diplomski rad</a:t>
            </a:r>
            <a:endParaRPr lang="en-US" sz="1600" i="1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F808B48-4D57-4178-B206-81C27FA6BF0C}"/>
              </a:ext>
            </a:extLst>
          </p:cNvPr>
          <p:cNvSpPr txBox="1"/>
          <p:nvPr/>
        </p:nvSpPr>
        <p:spPr>
          <a:xfrm>
            <a:off x="4270370" y="5877272"/>
            <a:ext cx="48381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solidFill>
                  <a:srgbClr val="7030A0"/>
                </a:solidFill>
              </a:rPr>
              <a:t>Usporedba stvarnih </a:t>
            </a:r>
            <a:r>
              <a:rPr lang="pl-PL" sz="1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(FTIR) </a:t>
            </a:r>
            <a:r>
              <a:rPr lang="pl-PL" sz="1400" dirty="0">
                <a:solidFill>
                  <a:srgbClr val="7030A0"/>
                </a:solidFill>
              </a:rPr>
              <a:t>koncentracija i onih dobivenih NN modelom na skupu podataka za provjeru</a:t>
            </a:r>
            <a:endParaRPr lang="en-US" sz="1400" dirty="0">
              <a:solidFill>
                <a:srgbClr val="7030A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33F2DF0-0A8F-49C7-95AF-05773F748A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425" t="30399" r="12988" b="9401"/>
          <a:stretch/>
        </p:blipFill>
        <p:spPr>
          <a:xfrm>
            <a:off x="260264" y="3021556"/>
            <a:ext cx="3591656" cy="315186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5CC0121-AF60-43DA-B973-6E9C5F12F48C}"/>
              </a:ext>
            </a:extLst>
          </p:cNvPr>
          <p:cNvSpPr txBox="1"/>
          <p:nvPr/>
        </p:nvSpPr>
        <p:spPr>
          <a:xfrm>
            <a:off x="35496" y="6218148"/>
            <a:ext cx="40037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400" dirty="0">
                <a:solidFill>
                  <a:schemeClr val="accent6"/>
                </a:solidFill>
              </a:rPr>
              <a:t>P</a:t>
            </a:r>
            <a:r>
              <a:rPr lang="en-US" sz="1400" dirty="0" err="1">
                <a:solidFill>
                  <a:schemeClr val="accent6"/>
                </a:solidFill>
              </a:rPr>
              <a:t>raćenj</a:t>
            </a:r>
            <a:r>
              <a:rPr lang="hr-HR" sz="1400" dirty="0">
                <a:solidFill>
                  <a:schemeClr val="accent6"/>
                </a:solidFill>
              </a:rPr>
              <a:t>e</a:t>
            </a:r>
            <a:r>
              <a:rPr lang="en-US" sz="1400" dirty="0">
                <a:solidFill>
                  <a:schemeClr val="accent6"/>
                </a:solidFill>
              </a:rPr>
              <a:t> </a:t>
            </a:r>
            <a:r>
              <a:rPr lang="en-US" sz="1400" dirty="0" err="1">
                <a:solidFill>
                  <a:schemeClr val="accent6"/>
                </a:solidFill>
              </a:rPr>
              <a:t>procesa</a:t>
            </a:r>
            <a:r>
              <a:rPr lang="en-US" sz="1400" dirty="0">
                <a:solidFill>
                  <a:schemeClr val="accent6"/>
                </a:solidFill>
              </a:rPr>
              <a:t> </a:t>
            </a:r>
            <a:r>
              <a:rPr lang="en-US" sz="1400" dirty="0" err="1">
                <a:solidFill>
                  <a:schemeClr val="accent6"/>
                </a:solidFill>
              </a:rPr>
              <a:t>kristalizacije</a:t>
            </a:r>
            <a:r>
              <a:rPr lang="en-US" sz="1400" dirty="0">
                <a:solidFill>
                  <a:schemeClr val="accent6"/>
                </a:solidFill>
              </a:rPr>
              <a:t> </a:t>
            </a:r>
            <a:r>
              <a:rPr lang="en-US" sz="1400" dirty="0" err="1">
                <a:solidFill>
                  <a:schemeClr val="accent6"/>
                </a:solidFill>
              </a:rPr>
              <a:t>primjenom</a:t>
            </a:r>
            <a:r>
              <a:rPr lang="en-US" sz="1400" dirty="0">
                <a:solidFill>
                  <a:schemeClr val="accent6"/>
                </a:solidFill>
              </a:rPr>
              <a:t> </a:t>
            </a:r>
            <a:r>
              <a:rPr lang="en-US" sz="1400" dirty="0" err="1">
                <a:solidFill>
                  <a:schemeClr val="accent6"/>
                </a:solidFill>
              </a:rPr>
              <a:t>procesne</a:t>
            </a:r>
            <a:r>
              <a:rPr lang="en-US" sz="1400" dirty="0">
                <a:solidFill>
                  <a:schemeClr val="accent6"/>
                </a:solidFill>
              </a:rPr>
              <a:t> </a:t>
            </a:r>
            <a:r>
              <a:rPr lang="en-US" sz="1400" dirty="0" err="1">
                <a:solidFill>
                  <a:schemeClr val="accent6"/>
                </a:solidFill>
              </a:rPr>
              <a:t>analitičke</a:t>
            </a:r>
            <a:r>
              <a:rPr lang="en-US" sz="1400" dirty="0">
                <a:solidFill>
                  <a:schemeClr val="accent6"/>
                </a:solidFill>
              </a:rPr>
              <a:t> </a:t>
            </a:r>
            <a:r>
              <a:rPr lang="en-US" sz="1400" dirty="0" err="1" smtClean="0">
                <a:solidFill>
                  <a:schemeClr val="accent6"/>
                </a:solidFill>
              </a:rPr>
              <a:t>tehnologije</a:t>
            </a:r>
            <a:endParaRPr lang="en-US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1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73DB663-06BC-4666-95D6-17C4895D7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08" y="692696"/>
            <a:ext cx="9144000" cy="5191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vi-VN" sz="1900" b="1" dirty="0">
                <a:solidFill>
                  <a:schemeClr val="accent2"/>
                </a:solidFill>
                <a:latin typeface="+mn-lt"/>
              </a:rPr>
              <a:t>Praćenje koncentracije u procesu kristalizacije primjenom neuronskih mreža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9717637-0D36-4154-987B-E925089D26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7683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6FA00A8-5D2F-4C73-B850-1FC247005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1" y="681645"/>
            <a:ext cx="9144000" cy="5191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vi-VN" sz="1900" b="1" dirty="0">
                <a:solidFill>
                  <a:schemeClr val="accent2"/>
                </a:solidFill>
                <a:latin typeface="+mn-lt"/>
              </a:rPr>
              <a:t>Praćenje koncentracije u procesu kristalizacije primjenom neuronskih mreža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05D7D97-92D1-4C30-AA22-E2C735D14A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64" y="116632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00CF8DD-3F57-42F2-8C8E-FF1B84EBC8B8}"/>
              </a:ext>
            </a:extLst>
          </p:cNvPr>
          <p:cNvSpPr txBox="1"/>
          <p:nvPr/>
        </p:nvSpPr>
        <p:spPr>
          <a:xfrm>
            <a:off x="250825" y="1340768"/>
            <a:ext cx="3709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smtClean="0">
                <a:solidFill>
                  <a:srgbClr val="00B050"/>
                </a:solidFill>
              </a:rPr>
              <a:t>Matea Gavran, disertacija</a:t>
            </a:r>
            <a:endParaRPr lang="en-US" sz="1600" i="1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F808B48-4D57-4178-B206-81C27FA6BF0C}"/>
              </a:ext>
            </a:extLst>
          </p:cNvPr>
          <p:cNvSpPr txBox="1"/>
          <p:nvPr/>
        </p:nvSpPr>
        <p:spPr>
          <a:xfrm>
            <a:off x="4211960" y="6237312"/>
            <a:ext cx="49501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solidFill>
                  <a:srgbClr val="7030A0"/>
                </a:solidFill>
              </a:rPr>
              <a:t>Usporedba stvarnih </a:t>
            </a:r>
            <a:r>
              <a:rPr lang="pl-PL" sz="1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(RAMAN) </a:t>
            </a:r>
            <a:r>
              <a:rPr lang="pl-PL" sz="1400" dirty="0">
                <a:solidFill>
                  <a:srgbClr val="7030A0"/>
                </a:solidFill>
              </a:rPr>
              <a:t>koncentracija i onih dobivenih NN modelom na skupu podataka za </a:t>
            </a:r>
            <a:r>
              <a:rPr lang="pl-PL" sz="1400" dirty="0" smtClean="0">
                <a:solidFill>
                  <a:srgbClr val="7030A0"/>
                </a:solidFill>
              </a:rPr>
              <a:t>učenje i validiranje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5CC0121-AF60-43DA-B973-6E9C5F12F48C}"/>
              </a:ext>
            </a:extLst>
          </p:cNvPr>
          <p:cNvSpPr txBox="1"/>
          <p:nvPr/>
        </p:nvSpPr>
        <p:spPr>
          <a:xfrm>
            <a:off x="19655" y="6165304"/>
            <a:ext cx="40037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400" dirty="0">
                <a:solidFill>
                  <a:schemeClr val="accent6"/>
                </a:solidFill>
              </a:rPr>
              <a:t>P</a:t>
            </a:r>
            <a:r>
              <a:rPr lang="en-US" sz="1400" dirty="0" err="1">
                <a:solidFill>
                  <a:schemeClr val="accent6"/>
                </a:solidFill>
              </a:rPr>
              <a:t>raćenj</a:t>
            </a:r>
            <a:r>
              <a:rPr lang="hr-HR" sz="1400" dirty="0">
                <a:solidFill>
                  <a:schemeClr val="accent6"/>
                </a:solidFill>
              </a:rPr>
              <a:t>e</a:t>
            </a:r>
            <a:r>
              <a:rPr lang="en-US" sz="1400" dirty="0">
                <a:solidFill>
                  <a:schemeClr val="accent6"/>
                </a:solidFill>
              </a:rPr>
              <a:t> </a:t>
            </a:r>
            <a:r>
              <a:rPr lang="en-US" sz="1400" dirty="0" err="1">
                <a:solidFill>
                  <a:schemeClr val="accent6"/>
                </a:solidFill>
              </a:rPr>
              <a:t>procesa</a:t>
            </a:r>
            <a:r>
              <a:rPr lang="en-US" sz="1400" dirty="0">
                <a:solidFill>
                  <a:schemeClr val="accent6"/>
                </a:solidFill>
              </a:rPr>
              <a:t> </a:t>
            </a:r>
            <a:r>
              <a:rPr lang="en-US" sz="1400" dirty="0" err="1">
                <a:solidFill>
                  <a:schemeClr val="accent6"/>
                </a:solidFill>
              </a:rPr>
              <a:t>kristalizacije</a:t>
            </a:r>
            <a:r>
              <a:rPr lang="en-US" sz="1400" dirty="0">
                <a:solidFill>
                  <a:schemeClr val="accent6"/>
                </a:solidFill>
              </a:rPr>
              <a:t> </a:t>
            </a:r>
            <a:r>
              <a:rPr lang="en-US" sz="1400" dirty="0" err="1">
                <a:solidFill>
                  <a:schemeClr val="accent6"/>
                </a:solidFill>
              </a:rPr>
              <a:t>primjenom</a:t>
            </a:r>
            <a:r>
              <a:rPr lang="en-US" sz="1400" dirty="0">
                <a:solidFill>
                  <a:schemeClr val="accent6"/>
                </a:solidFill>
              </a:rPr>
              <a:t> </a:t>
            </a:r>
            <a:r>
              <a:rPr lang="en-US" sz="1400" dirty="0" err="1">
                <a:solidFill>
                  <a:schemeClr val="accent6"/>
                </a:solidFill>
              </a:rPr>
              <a:t>procesne</a:t>
            </a:r>
            <a:r>
              <a:rPr lang="en-US" sz="1400" dirty="0">
                <a:solidFill>
                  <a:schemeClr val="accent6"/>
                </a:solidFill>
              </a:rPr>
              <a:t> </a:t>
            </a:r>
            <a:r>
              <a:rPr lang="en-US" sz="1400" dirty="0" err="1">
                <a:solidFill>
                  <a:schemeClr val="accent6"/>
                </a:solidFill>
              </a:rPr>
              <a:t>analitičke</a:t>
            </a:r>
            <a:r>
              <a:rPr lang="en-US" sz="1400" dirty="0">
                <a:solidFill>
                  <a:schemeClr val="accent6"/>
                </a:solidFill>
              </a:rPr>
              <a:t> </a:t>
            </a:r>
            <a:r>
              <a:rPr lang="en-US" sz="1400" dirty="0" err="1" smtClean="0">
                <a:solidFill>
                  <a:schemeClr val="accent6"/>
                </a:solidFill>
              </a:rPr>
              <a:t>tehnologije</a:t>
            </a:r>
            <a:endParaRPr lang="en-US" sz="1400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401" y="1412776"/>
            <a:ext cx="3101311" cy="2325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752" y="3799975"/>
            <a:ext cx="3233664" cy="2424324"/>
          </a:xfrm>
          <a:prstGeom prst="rect">
            <a:avLst/>
          </a:prstGeom>
        </p:spPr>
      </p:pic>
      <p:sp>
        <p:nvSpPr>
          <p:cNvPr id="13" name="AutoShape 2" descr="blob:https://web.whatsapp.com/0a44a1f1-9642-4661-91f3-446ba0f6ca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42" y="1916831"/>
            <a:ext cx="4414973" cy="403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80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FC4D5C7-14BC-46E3-BC11-968E38140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1" y="620688"/>
            <a:ext cx="9144000" cy="5191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r-HR" sz="1700" b="1" dirty="0">
                <a:solidFill>
                  <a:schemeClr val="accent2"/>
                </a:solidFill>
                <a:latin typeface="+mn-lt"/>
              </a:rPr>
              <a:t>Predviđanje </a:t>
            </a:r>
            <a:r>
              <a:rPr lang="vi-VN" sz="1700" b="1" dirty="0">
                <a:solidFill>
                  <a:schemeClr val="accent2"/>
                </a:solidFill>
                <a:latin typeface="+mn-lt"/>
              </a:rPr>
              <a:t>koncentracije </a:t>
            </a:r>
            <a:r>
              <a:rPr lang="hr-HR" sz="17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lebdećih čestica </a:t>
            </a:r>
            <a:r>
              <a:rPr lang="vi-VN" sz="1700" b="1" dirty="0">
                <a:solidFill>
                  <a:schemeClr val="accent2"/>
                </a:solidFill>
                <a:latin typeface="+mn-lt"/>
              </a:rPr>
              <a:t>u zraku primjenom neuronskih mreža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5D6C29D-86D8-4D8E-A02D-4A09D4D801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64" y="116632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62710F-4E24-4EC9-8BC2-0271A1ED9C57}"/>
              </a:ext>
            </a:extLst>
          </p:cNvPr>
          <p:cNvSpPr txBox="1"/>
          <p:nvPr/>
        </p:nvSpPr>
        <p:spPr>
          <a:xfrm>
            <a:off x="4697060" y="1339299"/>
            <a:ext cx="4105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00B050"/>
                </a:solidFill>
              </a:rPr>
              <a:t>Valentino </a:t>
            </a:r>
            <a:r>
              <a:rPr lang="hr-HR" sz="1600" i="1" dirty="0" smtClean="0">
                <a:solidFill>
                  <a:srgbClr val="00B050"/>
                </a:solidFill>
              </a:rPr>
              <a:t>Petrić, </a:t>
            </a:r>
            <a:r>
              <a:rPr lang="hr-HR" sz="1600" i="1" dirty="0">
                <a:solidFill>
                  <a:srgbClr val="00B050"/>
                </a:solidFill>
              </a:rPr>
              <a:t>diplomski rad</a:t>
            </a:r>
            <a:endParaRPr lang="en-US" sz="1600" i="1" dirty="0">
              <a:solidFill>
                <a:srgbClr val="00B050"/>
              </a:solidFill>
            </a:endParaRPr>
          </a:p>
        </p:txBody>
      </p:sp>
      <p:pic>
        <p:nvPicPr>
          <p:cNvPr id="9" name="Slika 4">
            <a:extLst>
              <a:ext uri="{FF2B5EF4-FFF2-40B4-BE49-F238E27FC236}">
                <a16:creationId xmlns:a16="http://schemas.microsoft.com/office/drawing/2014/main" xmlns="" id="{E9EB1107-A08D-4A2C-BAD7-E7888355BF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28995"/>
            <a:ext cx="3241414" cy="541237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157353"/>
              </p:ext>
            </p:extLst>
          </p:nvPr>
        </p:nvGraphicFramePr>
        <p:xfrm>
          <a:off x="4796775" y="2204864"/>
          <a:ext cx="3663657" cy="1176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9321"/>
                <a:gridCol w="720080"/>
                <a:gridCol w="2304256"/>
              </a:tblGrid>
              <a:tr h="2161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70C0"/>
                          </a:solidFill>
                          <a:effectLst/>
                        </a:rPr>
                        <a:t>Lokacija</a:t>
                      </a:r>
                      <a:endParaRPr lang="en-US" sz="1000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903" marR="5190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70C0"/>
                          </a:solidFill>
                          <a:effectLst/>
                        </a:rPr>
                        <a:t>Algoritam</a:t>
                      </a:r>
                      <a:endParaRPr lang="en-US" sz="1000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903" marR="519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70C0"/>
                          </a:solidFill>
                          <a:effectLst/>
                        </a:rPr>
                        <a:t>Hiperparametri modela</a:t>
                      </a:r>
                      <a:endParaRPr lang="en-US" sz="1000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903" marR="51903" marT="0" marB="0" anchor="b"/>
                </a:tc>
              </a:tr>
              <a:tr h="4936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70C0"/>
                          </a:solidFill>
                          <a:effectLst/>
                        </a:rPr>
                        <a:t>Sjever</a:t>
                      </a:r>
                      <a:endParaRPr lang="en-US" sz="900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903" marR="51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70C0"/>
                          </a:solidFill>
                          <a:effectLst/>
                        </a:rPr>
                        <a:t>Neuronske mreže</a:t>
                      </a:r>
                      <a:endParaRPr lang="en-US" sz="900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903" marR="519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 err="1">
                          <a:solidFill>
                            <a:srgbClr val="0070C0"/>
                          </a:solidFill>
                          <a:effectLst/>
                        </a:rPr>
                        <a:t>alpha</a:t>
                      </a:r>
                      <a:r>
                        <a:rPr lang="hr-HR" sz="900" dirty="0">
                          <a:solidFill>
                            <a:srgbClr val="0070C0"/>
                          </a:solidFill>
                          <a:effectLst/>
                        </a:rPr>
                        <a:t>': 0.05, '</a:t>
                      </a:r>
                      <a:r>
                        <a:rPr lang="hr-HR" sz="900" dirty="0" err="1">
                          <a:solidFill>
                            <a:srgbClr val="0070C0"/>
                          </a:solidFill>
                          <a:effectLst/>
                        </a:rPr>
                        <a:t>early</a:t>
                      </a:r>
                      <a:r>
                        <a:rPr lang="hr-HR" sz="900" dirty="0">
                          <a:solidFill>
                            <a:srgbClr val="0070C0"/>
                          </a:solidFill>
                          <a:effectLst/>
                        </a:rPr>
                        <a:t>_</a:t>
                      </a:r>
                      <a:r>
                        <a:rPr lang="hr-HR" sz="900" dirty="0" err="1">
                          <a:solidFill>
                            <a:srgbClr val="0070C0"/>
                          </a:solidFill>
                          <a:effectLst/>
                        </a:rPr>
                        <a:t>stopping</a:t>
                      </a:r>
                      <a:r>
                        <a:rPr lang="hr-HR" sz="900" dirty="0">
                          <a:solidFill>
                            <a:srgbClr val="0070C0"/>
                          </a:solidFill>
                          <a:effectLst/>
                        </a:rPr>
                        <a:t>': </a:t>
                      </a:r>
                      <a:r>
                        <a:rPr lang="hr-HR" sz="900" dirty="0" err="1">
                          <a:solidFill>
                            <a:srgbClr val="0070C0"/>
                          </a:solidFill>
                          <a:effectLst/>
                        </a:rPr>
                        <a:t>True</a:t>
                      </a:r>
                      <a:r>
                        <a:rPr lang="hr-HR" sz="900" dirty="0">
                          <a:solidFill>
                            <a:srgbClr val="0070C0"/>
                          </a:solidFill>
                          <a:effectLst/>
                        </a:rPr>
                        <a:t>, '</a:t>
                      </a:r>
                      <a:r>
                        <a:rPr lang="hr-HR" sz="900" dirty="0" err="1">
                          <a:solidFill>
                            <a:srgbClr val="0070C0"/>
                          </a:solidFill>
                          <a:effectLst/>
                        </a:rPr>
                        <a:t>hidden</a:t>
                      </a:r>
                      <a:r>
                        <a:rPr lang="hr-HR" sz="900" dirty="0">
                          <a:solidFill>
                            <a:srgbClr val="0070C0"/>
                          </a:solidFill>
                          <a:effectLst/>
                        </a:rPr>
                        <a:t>_</a:t>
                      </a:r>
                      <a:r>
                        <a:rPr lang="hr-HR" sz="900" dirty="0" err="1">
                          <a:solidFill>
                            <a:srgbClr val="0070C0"/>
                          </a:solidFill>
                          <a:effectLst/>
                        </a:rPr>
                        <a:t>layer</a:t>
                      </a:r>
                      <a:r>
                        <a:rPr lang="hr-HR" sz="900" dirty="0">
                          <a:solidFill>
                            <a:srgbClr val="0070C0"/>
                          </a:solidFill>
                          <a:effectLst/>
                        </a:rPr>
                        <a:t>_</a:t>
                      </a:r>
                      <a:r>
                        <a:rPr lang="hr-HR" sz="900" dirty="0" err="1">
                          <a:solidFill>
                            <a:srgbClr val="0070C0"/>
                          </a:solidFill>
                          <a:effectLst/>
                        </a:rPr>
                        <a:t>sizes</a:t>
                      </a:r>
                      <a:r>
                        <a:rPr lang="hr-HR" sz="900" dirty="0">
                          <a:solidFill>
                            <a:srgbClr val="0070C0"/>
                          </a:solidFill>
                          <a:effectLst/>
                        </a:rPr>
                        <a:t>': (500, 100, 10), '</a:t>
                      </a:r>
                      <a:r>
                        <a:rPr lang="hr-HR" sz="900" dirty="0" err="1">
                          <a:solidFill>
                            <a:srgbClr val="0070C0"/>
                          </a:solidFill>
                          <a:effectLst/>
                        </a:rPr>
                        <a:t>learning</a:t>
                      </a:r>
                      <a:r>
                        <a:rPr lang="hr-HR" sz="900" dirty="0">
                          <a:solidFill>
                            <a:srgbClr val="0070C0"/>
                          </a:solidFill>
                          <a:effectLst/>
                        </a:rPr>
                        <a:t>_rate_</a:t>
                      </a:r>
                      <a:r>
                        <a:rPr lang="hr-HR" sz="900" dirty="0" err="1">
                          <a:solidFill>
                            <a:srgbClr val="0070C0"/>
                          </a:solidFill>
                          <a:effectLst/>
                        </a:rPr>
                        <a:t>init</a:t>
                      </a:r>
                      <a:r>
                        <a:rPr lang="hr-HR" sz="900" dirty="0">
                          <a:solidFill>
                            <a:srgbClr val="0070C0"/>
                          </a:solidFill>
                          <a:effectLst/>
                        </a:rPr>
                        <a:t>': 0.0001, '</a:t>
                      </a:r>
                      <a:r>
                        <a:rPr lang="hr-HR" sz="900" dirty="0" err="1">
                          <a:solidFill>
                            <a:srgbClr val="0070C0"/>
                          </a:solidFill>
                          <a:effectLst/>
                        </a:rPr>
                        <a:t>max</a:t>
                      </a:r>
                      <a:r>
                        <a:rPr lang="hr-HR" sz="900" dirty="0">
                          <a:solidFill>
                            <a:srgbClr val="0070C0"/>
                          </a:solidFill>
                          <a:effectLst/>
                        </a:rPr>
                        <a:t>_</a:t>
                      </a:r>
                      <a:r>
                        <a:rPr lang="hr-HR" sz="900" dirty="0" err="1">
                          <a:solidFill>
                            <a:srgbClr val="0070C0"/>
                          </a:solidFill>
                          <a:effectLst/>
                        </a:rPr>
                        <a:t>iter</a:t>
                      </a:r>
                      <a:r>
                        <a:rPr lang="hr-HR" sz="900" dirty="0">
                          <a:solidFill>
                            <a:srgbClr val="0070C0"/>
                          </a:solidFill>
                          <a:effectLst/>
                        </a:rPr>
                        <a:t>': 300, '</a:t>
                      </a:r>
                      <a:r>
                        <a:rPr lang="hr-HR" sz="900" dirty="0" err="1">
                          <a:solidFill>
                            <a:srgbClr val="0070C0"/>
                          </a:solidFill>
                          <a:effectLst/>
                        </a:rPr>
                        <a:t>random</a:t>
                      </a:r>
                      <a:r>
                        <a:rPr lang="hr-HR" sz="900" dirty="0">
                          <a:solidFill>
                            <a:srgbClr val="0070C0"/>
                          </a:solidFill>
                          <a:effectLst/>
                        </a:rPr>
                        <a:t>_</a:t>
                      </a:r>
                      <a:r>
                        <a:rPr lang="hr-HR" sz="900" dirty="0" err="1">
                          <a:solidFill>
                            <a:srgbClr val="0070C0"/>
                          </a:solidFill>
                          <a:effectLst/>
                        </a:rPr>
                        <a:t>state</a:t>
                      </a:r>
                      <a:r>
                        <a:rPr lang="hr-HR" sz="900" dirty="0">
                          <a:solidFill>
                            <a:srgbClr val="0070C0"/>
                          </a:solidFill>
                          <a:effectLst/>
                        </a:rPr>
                        <a:t>': 42, '</a:t>
                      </a:r>
                      <a:r>
                        <a:rPr lang="hr-HR" sz="900" dirty="0" err="1">
                          <a:solidFill>
                            <a:srgbClr val="0070C0"/>
                          </a:solidFill>
                          <a:effectLst/>
                        </a:rPr>
                        <a:t>solver</a:t>
                      </a:r>
                      <a:r>
                        <a:rPr lang="hr-HR" sz="900" dirty="0">
                          <a:solidFill>
                            <a:srgbClr val="0070C0"/>
                          </a:solidFill>
                          <a:effectLst/>
                        </a:rPr>
                        <a:t>': '</a:t>
                      </a:r>
                      <a:r>
                        <a:rPr lang="hr-HR" sz="900" dirty="0" err="1">
                          <a:solidFill>
                            <a:srgbClr val="0070C0"/>
                          </a:solidFill>
                          <a:effectLst/>
                        </a:rPr>
                        <a:t>adam</a:t>
                      </a:r>
                      <a:r>
                        <a:rPr lang="hr-HR" sz="900" dirty="0">
                          <a:solidFill>
                            <a:srgbClr val="0070C0"/>
                          </a:solidFill>
                          <a:effectLst/>
                        </a:rPr>
                        <a:t>'</a:t>
                      </a:r>
                      <a:endParaRPr lang="en-US" sz="900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903" marR="51903" marT="0" marB="0" anchor="b"/>
                </a:tc>
              </a:tr>
              <a:tr h="3702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70C0"/>
                          </a:solidFill>
                          <a:effectLst/>
                        </a:rPr>
                        <a:t>Sjever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903" marR="51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70C0"/>
                          </a:solidFill>
                          <a:effectLst/>
                        </a:rPr>
                        <a:t>Nasumične šume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903" marR="519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 err="1">
                          <a:solidFill>
                            <a:srgbClr val="0070C0"/>
                          </a:solidFill>
                          <a:effectLst/>
                        </a:rPr>
                        <a:t>max</a:t>
                      </a:r>
                      <a:r>
                        <a:rPr lang="hr-HR" sz="900" dirty="0">
                          <a:solidFill>
                            <a:srgbClr val="0070C0"/>
                          </a:solidFill>
                          <a:effectLst/>
                        </a:rPr>
                        <a:t>_</a:t>
                      </a:r>
                      <a:r>
                        <a:rPr lang="hr-HR" sz="900" dirty="0" err="1">
                          <a:solidFill>
                            <a:srgbClr val="0070C0"/>
                          </a:solidFill>
                          <a:effectLst/>
                        </a:rPr>
                        <a:t>depth</a:t>
                      </a:r>
                      <a:r>
                        <a:rPr lang="hr-HR" sz="900" dirty="0">
                          <a:solidFill>
                            <a:srgbClr val="0070C0"/>
                          </a:solidFill>
                          <a:effectLst/>
                        </a:rPr>
                        <a:t>': 10, '</a:t>
                      </a:r>
                      <a:r>
                        <a:rPr lang="hr-HR" sz="900" dirty="0" err="1">
                          <a:solidFill>
                            <a:srgbClr val="0070C0"/>
                          </a:solidFill>
                          <a:effectLst/>
                        </a:rPr>
                        <a:t>max</a:t>
                      </a:r>
                      <a:r>
                        <a:rPr lang="hr-HR" sz="900" dirty="0">
                          <a:solidFill>
                            <a:srgbClr val="0070C0"/>
                          </a:solidFill>
                          <a:effectLst/>
                        </a:rPr>
                        <a:t>_</a:t>
                      </a:r>
                      <a:r>
                        <a:rPr lang="hr-HR" sz="900" dirty="0" err="1">
                          <a:solidFill>
                            <a:srgbClr val="0070C0"/>
                          </a:solidFill>
                          <a:effectLst/>
                        </a:rPr>
                        <a:t>samples</a:t>
                      </a:r>
                      <a:r>
                        <a:rPr lang="hr-HR" sz="900" dirty="0">
                          <a:solidFill>
                            <a:srgbClr val="0070C0"/>
                          </a:solidFill>
                          <a:effectLst/>
                        </a:rPr>
                        <a:t>': 0.5,  'min_</a:t>
                      </a:r>
                      <a:r>
                        <a:rPr lang="hr-HR" sz="900" dirty="0" err="1">
                          <a:solidFill>
                            <a:srgbClr val="0070C0"/>
                          </a:solidFill>
                          <a:effectLst/>
                        </a:rPr>
                        <a:t>samples</a:t>
                      </a:r>
                      <a:r>
                        <a:rPr lang="hr-HR" sz="900" dirty="0">
                          <a:solidFill>
                            <a:srgbClr val="0070C0"/>
                          </a:solidFill>
                          <a:effectLst/>
                        </a:rPr>
                        <a:t>_</a:t>
                      </a:r>
                      <a:r>
                        <a:rPr lang="hr-HR" sz="900" dirty="0" err="1">
                          <a:solidFill>
                            <a:srgbClr val="0070C0"/>
                          </a:solidFill>
                          <a:effectLst/>
                        </a:rPr>
                        <a:t>leaf</a:t>
                      </a:r>
                      <a:r>
                        <a:rPr lang="hr-HR" sz="900" dirty="0">
                          <a:solidFill>
                            <a:srgbClr val="0070C0"/>
                          </a:solidFill>
                          <a:effectLst/>
                        </a:rPr>
                        <a:t>': 2, 'n_</a:t>
                      </a:r>
                      <a:r>
                        <a:rPr lang="hr-HR" sz="900" dirty="0" err="1">
                          <a:solidFill>
                            <a:srgbClr val="0070C0"/>
                          </a:solidFill>
                          <a:effectLst/>
                        </a:rPr>
                        <a:t>estimators</a:t>
                      </a:r>
                      <a:r>
                        <a:rPr lang="hr-HR" sz="900" dirty="0">
                          <a:solidFill>
                            <a:srgbClr val="0070C0"/>
                          </a:solidFill>
                          <a:effectLst/>
                        </a:rPr>
                        <a:t>': 200,  'n_</a:t>
                      </a:r>
                      <a:r>
                        <a:rPr lang="hr-HR" sz="900" dirty="0" err="1">
                          <a:solidFill>
                            <a:srgbClr val="0070C0"/>
                          </a:solidFill>
                          <a:effectLst/>
                        </a:rPr>
                        <a:t>jobs</a:t>
                      </a:r>
                      <a:r>
                        <a:rPr lang="hr-HR" sz="900" dirty="0">
                          <a:solidFill>
                            <a:srgbClr val="0070C0"/>
                          </a:solidFill>
                          <a:effectLst/>
                        </a:rPr>
                        <a:t>': -1,  '</a:t>
                      </a:r>
                      <a:r>
                        <a:rPr lang="hr-HR" sz="900" dirty="0" err="1">
                          <a:solidFill>
                            <a:srgbClr val="0070C0"/>
                          </a:solidFill>
                          <a:effectLst/>
                        </a:rPr>
                        <a:t>random</a:t>
                      </a:r>
                      <a:r>
                        <a:rPr lang="hr-HR" sz="900" dirty="0">
                          <a:solidFill>
                            <a:srgbClr val="0070C0"/>
                          </a:solidFill>
                          <a:effectLst/>
                        </a:rPr>
                        <a:t>_</a:t>
                      </a:r>
                      <a:r>
                        <a:rPr lang="hr-HR" sz="900" dirty="0" err="1">
                          <a:solidFill>
                            <a:srgbClr val="0070C0"/>
                          </a:solidFill>
                          <a:effectLst/>
                        </a:rPr>
                        <a:t>state</a:t>
                      </a:r>
                      <a:r>
                        <a:rPr lang="hr-HR" sz="900" dirty="0">
                          <a:solidFill>
                            <a:srgbClr val="0070C0"/>
                          </a:solidFill>
                          <a:effectLst/>
                        </a:rPr>
                        <a:t>': 42},</a:t>
                      </a:r>
                      <a:endParaRPr lang="en-US" sz="900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903" marR="51903" marT="0" marB="0" anchor="b"/>
                </a:tc>
              </a:tr>
            </a:tbl>
          </a:graphicData>
        </a:graphic>
      </p:graphicFrame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14995"/>
            <a:ext cx="4979293" cy="299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58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FC4D5C7-14BC-46E3-BC11-968E38140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1" y="668148"/>
            <a:ext cx="9144000" cy="5191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r-HR" sz="1700" b="1" dirty="0">
                <a:solidFill>
                  <a:schemeClr val="accent2"/>
                </a:solidFill>
                <a:latin typeface="+mn-lt"/>
              </a:rPr>
              <a:t>Predviđanje </a:t>
            </a:r>
            <a:r>
              <a:rPr lang="hr-HR" sz="17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sadržaja propilena </a:t>
            </a:r>
            <a:r>
              <a:rPr lang="vi-VN" sz="1700" b="1" dirty="0">
                <a:solidFill>
                  <a:schemeClr val="accent2"/>
                </a:solidFill>
                <a:latin typeface="+mn-lt"/>
              </a:rPr>
              <a:t>primjenom neuronskih mreža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5D6C29D-86D8-4D8E-A02D-4A09D4D801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64" y="43175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AD12A4F6-D63A-4989-A723-232C427EB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D766FA60-EAC9-4400-B331-3FDC41B5A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8520" y="6454497"/>
            <a:ext cx="612068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en-US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Usporedba između stvarnih podataka sadržaja propilena i vrijednosti dobivenih </a:t>
            </a:r>
            <a:r>
              <a:rPr kumimoji="0" lang="hr-HR" altLang="en-US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LSTM modelom </a:t>
            </a:r>
            <a:r>
              <a:rPr kumimoji="0" lang="hr-HR" altLang="en-US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 model </a:t>
            </a:r>
            <a:r>
              <a:rPr kumimoji="0" lang="en-US" altLang="en-US" sz="1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</a:t>
            </a:r>
            <a:r>
              <a:rPr kumimoji="0" lang="en-US" altLang="en-US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hr-HR" altLang="en-US" sz="1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ReLU</a:t>
            </a:r>
            <a:r>
              <a:rPr kumimoji="0" lang="hr-HR" altLang="en-US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funkcijom</a:t>
            </a:r>
            <a:r>
              <a:rPr lang="en-US" altLang="en-US" sz="1100" i="1" dirty="0"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kumimoji="0" lang="hr-HR" altLang="en-US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33 LSTM jedinice i 33 vremenska koraka u prošlost</a:t>
            </a:r>
            <a:endParaRPr kumimoji="0" lang="hr-HR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0715659D-7463-44CB-9537-5E502A105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596149"/>
              </p:ext>
            </p:extLst>
          </p:nvPr>
        </p:nvGraphicFramePr>
        <p:xfrm>
          <a:off x="5273311" y="1916832"/>
          <a:ext cx="3480295" cy="1349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xmlns="" val="2893165063"/>
                    </a:ext>
                  </a:extLst>
                </a:gridCol>
                <a:gridCol w="599975">
                  <a:extLst>
                    <a:ext uri="{9D8B030D-6E8A-4147-A177-3AD203B41FA5}">
                      <a16:colId xmlns:a16="http://schemas.microsoft.com/office/drawing/2014/main" xmlns="" val="433752885"/>
                    </a:ext>
                  </a:extLst>
                </a:gridCol>
              </a:tblGrid>
              <a:tr h="166298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dirty="0">
                          <a:solidFill>
                            <a:schemeClr val="tx1"/>
                          </a:solidFill>
                          <a:effectLst/>
                        </a:rPr>
                        <a:t>Korelacija na cjelokupnim podacima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dirty="0">
                          <a:solidFill>
                            <a:schemeClr val="tx1"/>
                          </a:solidFill>
                          <a:effectLst/>
                        </a:rPr>
                        <a:t>0.985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88504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>
                          <a:solidFill>
                            <a:schemeClr val="tx1"/>
                          </a:solidFill>
                          <a:effectLst/>
                        </a:rPr>
                        <a:t>Korelacija na skupu podataka za učenje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>
                          <a:solidFill>
                            <a:schemeClr val="tx1"/>
                          </a:solidFill>
                          <a:effectLst/>
                        </a:rPr>
                        <a:t>0.985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960275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dirty="0">
                          <a:solidFill>
                            <a:schemeClr val="tx1"/>
                          </a:solidFill>
                          <a:effectLst/>
                        </a:rPr>
                        <a:t>Korelacija na test skupu podataka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>
                          <a:solidFill>
                            <a:schemeClr val="tx1"/>
                          </a:solidFill>
                          <a:effectLst/>
                        </a:rPr>
                        <a:t>0.986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07112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dirty="0">
                          <a:solidFill>
                            <a:schemeClr val="tx1"/>
                          </a:solidFill>
                          <a:effectLst/>
                        </a:rPr>
                        <a:t>Korelacija na validacijskom skupu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>
                          <a:solidFill>
                            <a:schemeClr val="tx1"/>
                          </a:solidFill>
                          <a:effectLst/>
                        </a:rPr>
                        <a:t>0.981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74536671"/>
                  </a:ext>
                </a:extLst>
              </a:tr>
              <a:tr h="117957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dirty="0">
                          <a:solidFill>
                            <a:schemeClr val="tx1"/>
                          </a:solidFill>
                          <a:effectLst/>
                        </a:rPr>
                        <a:t>Sr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hr-HR" sz="11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r-HR" sz="1100" b="0" dirty="0" err="1">
                          <a:solidFill>
                            <a:schemeClr val="tx1"/>
                          </a:solidFill>
                          <a:effectLst/>
                        </a:rPr>
                        <a:t>kvadr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hr-HR" sz="1100" b="0" dirty="0">
                          <a:solidFill>
                            <a:schemeClr val="tx1"/>
                          </a:solidFill>
                          <a:effectLst/>
                        </a:rPr>
                        <a:t> pogreška na skupu za učenje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dirty="0">
                          <a:solidFill>
                            <a:schemeClr val="tx1"/>
                          </a:solidFill>
                          <a:effectLst/>
                        </a:rPr>
                        <a:t>0.036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74098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dirty="0">
                          <a:solidFill>
                            <a:schemeClr val="tx1"/>
                          </a:solidFill>
                          <a:effectLst/>
                        </a:rPr>
                        <a:t>Sr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hr-HR" sz="11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r-HR" sz="1100" b="0" dirty="0" err="1">
                          <a:solidFill>
                            <a:schemeClr val="tx1"/>
                          </a:solidFill>
                          <a:effectLst/>
                        </a:rPr>
                        <a:t>kvadr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hr-HR" sz="1100" b="0" dirty="0">
                          <a:solidFill>
                            <a:schemeClr val="tx1"/>
                          </a:solidFill>
                          <a:effectLst/>
                        </a:rPr>
                        <a:t> pogreška na test skupu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dirty="0">
                          <a:solidFill>
                            <a:schemeClr val="tx1"/>
                          </a:solidFill>
                          <a:effectLst/>
                        </a:rPr>
                        <a:t>0.031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858857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dirty="0">
                          <a:solidFill>
                            <a:schemeClr val="tx1"/>
                          </a:solidFill>
                          <a:effectLst/>
                        </a:rPr>
                        <a:t>Sr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hr-HR" sz="11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r-HR" sz="1100" b="0" dirty="0" err="1">
                          <a:solidFill>
                            <a:schemeClr val="tx1"/>
                          </a:solidFill>
                          <a:effectLst/>
                        </a:rPr>
                        <a:t>kvadr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hr-HR" sz="1100" b="0" dirty="0">
                          <a:solidFill>
                            <a:schemeClr val="tx1"/>
                          </a:solidFill>
                          <a:effectLst/>
                        </a:rPr>
                        <a:t> pogreška na </a:t>
                      </a:r>
                      <a:r>
                        <a:rPr lang="hr-HR" sz="1100" b="0" dirty="0" err="1">
                          <a:solidFill>
                            <a:schemeClr val="tx1"/>
                          </a:solidFill>
                          <a:effectLst/>
                        </a:rPr>
                        <a:t>validacij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hr-HR" sz="1100" b="0" dirty="0">
                          <a:solidFill>
                            <a:schemeClr val="tx1"/>
                          </a:solidFill>
                          <a:effectLst/>
                        </a:rPr>
                        <a:t> skupu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dirty="0">
                          <a:solidFill>
                            <a:schemeClr val="tx1"/>
                          </a:solidFill>
                          <a:effectLst/>
                        </a:rPr>
                        <a:t>0.037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66636746"/>
                  </a:ext>
                </a:extLst>
              </a:tr>
            </a:tbl>
          </a:graphicData>
        </a:graphic>
      </p:graphicFrame>
      <p:pic>
        <p:nvPicPr>
          <p:cNvPr id="9" name="Slika 1" descr="Slika na kojoj se prikazuje tekst, snimka zaslona, Trokut, dijagram&#10;&#10;Opis je automatski generiran">
            <a:extLst>
              <a:ext uri="{FF2B5EF4-FFF2-40B4-BE49-F238E27FC236}">
                <a16:creationId xmlns:a16="http://schemas.microsoft.com/office/drawing/2014/main" xmlns="" id="{570D8EDD-7C3E-498C-9880-289604D31F3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76056" y="3627286"/>
            <a:ext cx="4067944" cy="22768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6655C51-378A-4C9B-BD26-ADBFF44A9B6C}"/>
              </a:ext>
            </a:extLst>
          </p:cNvPr>
          <p:cNvSpPr txBox="1"/>
          <p:nvPr/>
        </p:nvSpPr>
        <p:spPr>
          <a:xfrm>
            <a:off x="5451976" y="212774"/>
            <a:ext cx="3709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00B050"/>
                </a:solidFill>
              </a:rPr>
              <a:t>Ines Martić, diplomski rad</a:t>
            </a:r>
            <a:endParaRPr lang="en-US" sz="1600" i="1" dirty="0">
              <a:solidFill>
                <a:srgbClr val="00B050"/>
              </a:solidFill>
            </a:endParaRPr>
          </a:p>
        </p:txBody>
      </p:sp>
      <p:pic>
        <p:nvPicPr>
          <p:cNvPr id="12" name="Slika 160895420" descr="Slika na kojoj se prikazuje tekst, snimka zaslona, računalo, monitor&#10;&#10;Opis je automatski generiran"/>
          <p:cNvPicPr/>
          <p:nvPr/>
        </p:nvPicPr>
        <p:blipFill rotWithShape="1">
          <a:blip r:embed="rId4"/>
          <a:srcRect l="26984" t="30335" r="29459" b="33625"/>
          <a:stretch/>
        </p:blipFill>
        <p:spPr bwMode="auto">
          <a:xfrm>
            <a:off x="107504" y="1731333"/>
            <a:ext cx="4818226" cy="21297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Slika 1" descr="Slika na kojoj se prikazuje crta, radnja, snimka zaslona, tekst&#10;&#10;Opis je automatski generiran"/>
          <p:cNvPicPr/>
          <p:nvPr/>
        </p:nvPicPr>
        <p:blipFill rotWithShape="1">
          <a:blip r:embed="rId5"/>
          <a:srcRect r="16689"/>
          <a:stretch/>
        </p:blipFill>
        <p:spPr>
          <a:xfrm>
            <a:off x="94084" y="4913054"/>
            <a:ext cx="5110376" cy="1510665"/>
          </a:xfrm>
          <a:prstGeom prst="rect">
            <a:avLst/>
          </a:prstGeom>
        </p:spPr>
      </p:pic>
      <p:pic>
        <p:nvPicPr>
          <p:cNvPr id="14" name="Slika 1" descr="Slika na kojoj se prikazuje crta, radnja, snimka zaslona, tekst&#10;&#10;Opis je automatski generiran"/>
          <p:cNvPicPr/>
          <p:nvPr/>
        </p:nvPicPr>
        <p:blipFill rotWithShape="1">
          <a:blip r:embed="rId5"/>
          <a:srcRect l="85980" t="8697" r="-1118" b="60088"/>
          <a:stretch/>
        </p:blipFill>
        <p:spPr>
          <a:xfrm>
            <a:off x="4085411" y="5432611"/>
            <a:ext cx="928608" cy="4715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462710F-4E24-4EC9-8BC2-0271A1ED9C57}"/>
              </a:ext>
            </a:extLst>
          </p:cNvPr>
          <p:cNvSpPr txBox="1"/>
          <p:nvPr/>
        </p:nvSpPr>
        <p:spPr>
          <a:xfrm>
            <a:off x="3212372" y="1268760"/>
            <a:ext cx="4105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smtClean="0">
                <a:solidFill>
                  <a:srgbClr val="00B050"/>
                </a:solidFill>
              </a:rPr>
              <a:t>Ines Martić, </a:t>
            </a:r>
            <a:r>
              <a:rPr lang="hr-HR" sz="1600" i="1" dirty="0">
                <a:solidFill>
                  <a:srgbClr val="00B050"/>
                </a:solidFill>
              </a:rPr>
              <a:t>diplomski rad</a:t>
            </a:r>
            <a:endParaRPr lang="en-US" sz="1600" i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2154" y="5954796"/>
            <a:ext cx="14462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100" i="1" dirty="0" err="1" smtClean="0">
                <a:solidFill>
                  <a:srgbClr val="0070C0"/>
                </a:solidFill>
              </a:rPr>
              <a:t>Histogram</a:t>
            </a:r>
            <a:r>
              <a:rPr lang="hr-HR" sz="1100" i="1" dirty="0" smtClean="0">
                <a:solidFill>
                  <a:srgbClr val="0070C0"/>
                </a:solidFill>
              </a:rPr>
              <a:t> pogreške</a:t>
            </a:r>
            <a:endParaRPr lang="en-US" sz="11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1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Neural_network">
            <a:extLst>
              <a:ext uri="{FF2B5EF4-FFF2-40B4-BE49-F238E27FC236}">
                <a16:creationId xmlns:a16="http://schemas.microsoft.com/office/drawing/2014/main" xmlns="" id="{2C78ABF8-83CF-4A75-BB2D-C59E152A9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4519101"/>
            <a:ext cx="21717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F142E4B-7C1D-453A-B7BC-B2A11AA76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1" y="668148"/>
            <a:ext cx="9144000" cy="5191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r-HR" sz="2400" b="1" dirty="0">
                <a:solidFill>
                  <a:schemeClr val="accent2"/>
                </a:solidFill>
                <a:latin typeface="+mn-lt"/>
              </a:rPr>
              <a:t>Literatura iz neuronskih mreža</a:t>
            </a:r>
            <a:endParaRPr lang="vi-VN" sz="24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01E9DD-14A6-47DC-94C0-49027CAB56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64" y="43175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B819C6-2FCA-4A71-B695-C6761F97D697}"/>
              </a:ext>
            </a:extLst>
          </p:cNvPr>
          <p:cNvSpPr txBox="1"/>
          <p:nvPr/>
        </p:nvSpPr>
        <p:spPr>
          <a:xfrm>
            <a:off x="251520" y="1484784"/>
            <a:ext cx="871246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D. R. Baughman, Y. A. Liu, </a:t>
            </a:r>
            <a:r>
              <a:rPr lang="en-US" b="0" i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Neural networks in </a:t>
            </a:r>
            <a:r>
              <a:rPr lang="en-US" b="0" i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Bioproceesing</a:t>
            </a:r>
            <a:r>
              <a:rPr lang="en-US" b="0" i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Chemical Engineering</a:t>
            </a:r>
            <a:r>
              <a:rPr lang="en-US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Academic Press, 1995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Mitchell, T. M.,  </a:t>
            </a:r>
            <a:r>
              <a:rPr lang="en-US" b="0" i="1" dirty="0">
                <a:solidFill>
                  <a:srgbClr val="333333"/>
                </a:solidFill>
                <a:effectLst/>
                <a:latin typeface="+mj-lt"/>
              </a:rPr>
              <a:t>Machine Learning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, 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McGrowHill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, 1997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Hastie, T.,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Tibshirani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, R., Friedman, J.H., </a:t>
            </a:r>
            <a:r>
              <a:rPr lang="en-US" b="0" i="1" dirty="0">
                <a:solidFill>
                  <a:srgbClr val="333333"/>
                </a:solidFill>
                <a:effectLst/>
                <a:latin typeface="+mj-lt"/>
              </a:rPr>
              <a:t>The elements of statistical learning: Data mining, inference, and prediction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, Springer, New York, 2009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Goodfellow, I.,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Bengio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, Y., Courville, A., </a:t>
            </a:r>
            <a:r>
              <a:rPr lang="en-US" b="0" i="1" dirty="0">
                <a:solidFill>
                  <a:srgbClr val="333333"/>
                </a:solidFill>
                <a:effectLst/>
                <a:latin typeface="+mj-lt"/>
              </a:rPr>
              <a:t>Deep Learning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, An MIT Press Book, 2016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Bishop, C.M, </a:t>
            </a:r>
            <a:r>
              <a:rPr lang="en-US" b="0" i="1" dirty="0">
                <a:solidFill>
                  <a:srgbClr val="333333"/>
                </a:solidFill>
                <a:effectLst/>
                <a:latin typeface="+mj-lt"/>
              </a:rPr>
              <a:t>Neural Networks for Pattern Recognition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, Clarendon Press Oxford, 1995.</a:t>
            </a:r>
            <a:endParaRPr lang="en-US" dirty="0">
              <a:latin typeface="+mj-lt"/>
            </a:endParaRPr>
          </a:p>
        </p:txBody>
      </p:sp>
      <p:pic>
        <p:nvPicPr>
          <p:cNvPr id="18434" name="Picture 2" descr="MACHINE LEARNING (Mcgraw-Hill International Edit) by Mitchell, Thom M. (1997)  Paperback">
            <a:extLst>
              <a:ext uri="{FF2B5EF4-FFF2-40B4-BE49-F238E27FC236}">
                <a16:creationId xmlns:a16="http://schemas.microsoft.com/office/drawing/2014/main" xmlns="" id="{24936BF0-4ECD-4C16-9E75-F6743A4F5C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" b="-1"/>
          <a:stretch/>
        </p:blipFill>
        <p:spPr bwMode="auto">
          <a:xfrm>
            <a:off x="1979712" y="4270696"/>
            <a:ext cx="1766069" cy="260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The Elements of Statistical Learning: Data Mining, Inference, and Prediction,  Second Edition | SpringerLink">
            <a:extLst>
              <a:ext uri="{FF2B5EF4-FFF2-40B4-BE49-F238E27FC236}">
                <a16:creationId xmlns:a16="http://schemas.microsoft.com/office/drawing/2014/main" xmlns="" id="{15148ECE-393C-4D66-B4A1-A4D317D52B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9" r="8167" b="9742"/>
          <a:stretch/>
        </p:blipFill>
        <p:spPr bwMode="auto">
          <a:xfrm>
            <a:off x="3707904" y="4270696"/>
            <a:ext cx="1797731" cy="26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Deep Learning">
            <a:extLst>
              <a:ext uri="{FF2B5EF4-FFF2-40B4-BE49-F238E27FC236}">
                <a16:creationId xmlns:a16="http://schemas.microsoft.com/office/drawing/2014/main" xmlns="" id="{43AE0AB7-BD82-45AF-97C1-128FC2925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218" y="4273394"/>
            <a:ext cx="1957608" cy="25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Neural Networks for Pattern... by Bishop, Christopher M.">
            <a:extLst>
              <a:ext uri="{FF2B5EF4-FFF2-40B4-BE49-F238E27FC236}">
                <a16:creationId xmlns:a16="http://schemas.microsoft.com/office/drawing/2014/main" xmlns="" id="{7D827B4F-5840-44DE-A9D3-194365F9FB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" r="6493" b="17834"/>
          <a:stretch/>
        </p:blipFill>
        <p:spPr bwMode="auto">
          <a:xfrm>
            <a:off x="7404260" y="4270696"/>
            <a:ext cx="1848260" cy="258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26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an1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"/>
          <a:stretch/>
        </p:blipFill>
        <p:spPr bwMode="auto">
          <a:xfrm>
            <a:off x="1349779" y="1339925"/>
            <a:ext cx="6391024" cy="34073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Connector 5"/>
          <p:cNvSpPr/>
          <p:nvPr/>
        </p:nvSpPr>
        <p:spPr>
          <a:xfrm>
            <a:off x="4947710" y="3002481"/>
            <a:ext cx="750890" cy="809281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latin typeface="Gill Sans MT" panose="020B0502020104020203" pitchFamily="34" charset="-18"/>
                <a:cs typeface="Times New Roman" panose="02020603050405020304" pitchFamily="18" charset="0"/>
              </a:rPr>
              <a:t>∫</a:t>
            </a:r>
            <a:endParaRPr lang="hr-HR" sz="2800" b="1" dirty="0">
              <a:latin typeface="Gill Sans MT" panose="020B0502020104020203" pitchFamily="34" charset="-18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2607198" y="1734976"/>
            <a:ext cx="419161" cy="310224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b="1" i="1" dirty="0">
                <a:latin typeface="Gill Sans MT" panose="020B0502020104020203" pitchFamily="34" charset="-18"/>
              </a:rPr>
              <a:t>X</a:t>
            </a:r>
            <a:r>
              <a:rPr lang="hr-HR" sz="1100" b="1" baseline="-25000" dirty="0">
                <a:latin typeface="Gill Sans MT" panose="020B0502020104020203" pitchFamily="34" charset="-18"/>
              </a:rPr>
              <a:t>1</a:t>
            </a:r>
            <a:endParaRPr lang="hr-HR" sz="1600" b="1" baseline="-25000" dirty="0">
              <a:latin typeface="Gill Sans MT" panose="020B0502020104020203" pitchFamily="34" charset="-18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382919" y="2651287"/>
            <a:ext cx="499703" cy="310224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b="1" i="1" dirty="0">
                <a:latin typeface="Gill Sans MT" panose="020B0502020104020203" pitchFamily="34" charset="-18"/>
              </a:rPr>
              <a:t>X</a:t>
            </a:r>
            <a:r>
              <a:rPr lang="hr-HR" sz="1100" b="1" baseline="-25000" dirty="0">
                <a:latin typeface="Gill Sans MT" panose="020B0502020104020203" pitchFamily="34" charset="-18"/>
              </a:rPr>
              <a:t>2</a:t>
            </a:r>
            <a:endParaRPr lang="hr-HR" sz="1600" b="1" baseline="-25000" dirty="0">
              <a:latin typeface="Gill Sans MT" panose="020B0502020104020203" pitchFamily="34" charset="-18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2765459" y="4437041"/>
            <a:ext cx="452591" cy="310224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b="1" i="1" dirty="0">
                <a:latin typeface="Gill Sans MT" panose="020B0502020104020203" pitchFamily="34" charset="-18"/>
              </a:rPr>
              <a:t>X</a:t>
            </a:r>
            <a:r>
              <a:rPr lang="hr-HR" sz="1100" b="1" baseline="-25000" dirty="0">
                <a:latin typeface="Gill Sans MT" panose="020B0502020104020203" pitchFamily="34" charset="-18"/>
              </a:rPr>
              <a:t>n</a:t>
            </a:r>
            <a:endParaRPr lang="hr-HR" sz="1600" b="1" baseline="-25000" dirty="0">
              <a:latin typeface="Gill Sans MT" panose="020B0502020104020203" pitchFamily="34" charset="-18"/>
            </a:endParaRPr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>
          <a:xfrm flipH="1">
            <a:off x="2807662" y="2045200"/>
            <a:ext cx="9117" cy="661180"/>
          </a:xfrm>
          <a:prstGeom prst="straightConnector1">
            <a:avLst/>
          </a:prstGeom>
          <a:ln w="38100">
            <a:solidFill>
              <a:srgbClr val="0088EE"/>
            </a:solidFill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1" name="Straight Arrow Connector 10"/>
          <p:cNvCxnSpPr>
            <a:endCxn id="5" idx="2"/>
          </p:cNvCxnSpPr>
          <p:nvPr/>
        </p:nvCxnSpPr>
        <p:spPr>
          <a:xfrm>
            <a:off x="1783850" y="2799730"/>
            <a:ext cx="675637" cy="311970"/>
          </a:xfrm>
          <a:prstGeom prst="straightConnector1">
            <a:avLst/>
          </a:prstGeom>
          <a:ln w="38100">
            <a:solidFill>
              <a:srgbClr val="0088EE"/>
            </a:solidFill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2" name="Straight Arrow Connector 11"/>
          <p:cNvCxnSpPr>
            <a:stCxn id="9" idx="0"/>
            <a:endCxn id="5" idx="4"/>
          </p:cNvCxnSpPr>
          <p:nvPr/>
        </p:nvCxnSpPr>
        <p:spPr>
          <a:xfrm flipH="1" flipV="1">
            <a:off x="2834932" y="3516340"/>
            <a:ext cx="156823" cy="920701"/>
          </a:xfrm>
          <a:prstGeom prst="straightConnector1">
            <a:avLst/>
          </a:prstGeom>
          <a:ln w="38100">
            <a:solidFill>
              <a:srgbClr val="0088EE"/>
            </a:solidFill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3" name="Straight Arrow Connector 12"/>
          <p:cNvCxnSpPr>
            <a:stCxn id="5" idx="6"/>
            <a:endCxn id="6" idx="2"/>
          </p:cNvCxnSpPr>
          <p:nvPr/>
        </p:nvCxnSpPr>
        <p:spPr>
          <a:xfrm>
            <a:off x="3210377" y="3111700"/>
            <a:ext cx="1737333" cy="295422"/>
          </a:xfrm>
          <a:prstGeom prst="straightConnector1">
            <a:avLst/>
          </a:prstGeom>
          <a:ln w="38100">
            <a:solidFill>
              <a:srgbClr val="0088EE"/>
            </a:solidFill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717917" y="3390314"/>
            <a:ext cx="1236054" cy="13490"/>
          </a:xfrm>
          <a:prstGeom prst="straightConnector1">
            <a:avLst/>
          </a:prstGeom>
          <a:ln w="38100">
            <a:solidFill>
              <a:srgbClr val="0088EE"/>
            </a:solidFill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15" name="Flowchart: Connector 14"/>
          <p:cNvSpPr/>
          <p:nvPr/>
        </p:nvSpPr>
        <p:spPr>
          <a:xfrm>
            <a:off x="6985767" y="3331646"/>
            <a:ext cx="113147" cy="121392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sz="1600">
              <a:latin typeface="Gill Sans MT" panose="020B0502020104020203" pitchFamily="34" charset="-18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2652039" y="2252832"/>
            <a:ext cx="434588" cy="264703"/>
          </a:xfrm>
          <a:prstGeom prst="flowChartAlternateProcess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b="1" i="1" dirty="0">
                <a:latin typeface="Gill Sans MT" panose="020B0502020104020203" pitchFamily="34" charset="-18"/>
              </a:rPr>
              <a:t>w</a:t>
            </a:r>
            <a:r>
              <a:rPr lang="hr-HR" sz="1200" b="1" baseline="-25000" dirty="0">
                <a:latin typeface="Gill Sans MT" panose="020B0502020104020203" pitchFamily="34" charset="-18"/>
              </a:rPr>
              <a:t>1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1910653" y="2822888"/>
            <a:ext cx="406491" cy="271421"/>
          </a:xfrm>
          <a:prstGeom prst="flowChartAlternateProcess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b="1" i="1" dirty="0">
                <a:latin typeface="Gill Sans MT" panose="020B0502020104020203" pitchFamily="34" charset="-18"/>
              </a:rPr>
              <a:t>w</a:t>
            </a:r>
            <a:r>
              <a:rPr lang="hr-HR" sz="1200" b="1" baseline="-25000" dirty="0">
                <a:latin typeface="Gill Sans MT" panose="020B0502020104020203" pitchFamily="34" charset="-18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3600133" y="1498675"/>
            <a:ext cx="965290" cy="495826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accent2"/>
                </a:solidFill>
                <a:latin typeface="Gill Sans MT" panose="020B0502020104020203" pitchFamily="34" charset="-18"/>
              </a:rPr>
              <a:t>SINAPSE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137053" y="2646036"/>
            <a:ext cx="790324" cy="495826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accent2"/>
                </a:solidFill>
                <a:latin typeface="Gill Sans MT" panose="020B0502020104020203" pitchFamily="34" charset="-18"/>
              </a:rPr>
              <a:t>TIJELO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5761170" y="2877407"/>
            <a:ext cx="861287" cy="24791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accent2"/>
                </a:solidFill>
                <a:latin typeface="Gill Sans MT" panose="020B0502020104020203" pitchFamily="34" charset="-18"/>
              </a:rPr>
              <a:t>AKSON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259633" y="3370496"/>
            <a:ext cx="1041184" cy="334776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accent2"/>
                </a:solidFill>
                <a:latin typeface="Gill Sans MT" panose="020B0502020104020203" pitchFamily="34" charset="-18"/>
              </a:rPr>
              <a:t>DENDRITI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2996421" y="4111844"/>
            <a:ext cx="783491" cy="25326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accent2"/>
                </a:solidFill>
                <a:latin typeface="Gill Sans MT" panose="020B0502020104020203" pitchFamily="34" charset="-18"/>
              </a:rPr>
              <a:t>JEZGRA</a:t>
            </a:r>
          </a:p>
        </p:txBody>
      </p: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36511" y="486099"/>
            <a:ext cx="9107489" cy="5794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r-HR" sz="2800" b="1" dirty="0">
                <a:solidFill>
                  <a:schemeClr val="accent2"/>
                </a:solidFill>
                <a:latin typeface="+mn-lt"/>
              </a:rPr>
              <a:t>	BIOLOŠKI  I UMJETNI NEURON - Analogija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34" y="28281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D38F11D-DA04-44EA-A24F-91AAD60281A9}"/>
              </a:ext>
            </a:extLst>
          </p:cNvPr>
          <p:cNvSpPr txBox="1"/>
          <p:nvPr/>
        </p:nvSpPr>
        <p:spPr>
          <a:xfrm>
            <a:off x="179512" y="4960608"/>
            <a:ext cx="8964488" cy="185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-11430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hr-HR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hr-HR" sz="16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hr-HR" sz="1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ijel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hr-HR" sz="1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stanice</a:t>
            </a:r>
            <a:r>
              <a:rPr lang="hr-HR" sz="1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sadrži </a:t>
            </a:r>
            <a:r>
              <a:rPr lang="hr-HR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jezgru</a:t>
            </a: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 informacijama o nasljednim značajkama; </a:t>
            </a: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-114300" algn="just">
              <a:lnSpc>
                <a:spcPct val="115000"/>
              </a:lnSpc>
              <a:spcAft>
                <a:spcPts val="200"/>
              </a:spcAft>
            </a:pPr>
            <a:r>
              <a:rPr lang="hr-HR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hr-HR" sz="16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hr-HR" sz="1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endrit</a:t>
            </a:r>
            <a:r>
              <a:rPr lang="en-US" sz="16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krać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niti oko stanice</a:t>
            </a:r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prenose signale </a:t>
            </a:r>
            <a:r>
              <a:rPr lang="hr-HR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drugih neurona; </a:t>
            </a: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-114300" algn="just">
              <a:lnSpc>
                <a:spcPct val="115000"/>
              </a:lnSpc>
              <a:spcAft>
                <a:spcPts val="200"/>
              </a:spcAft>
            </a:pPr>
            <a:r>
              <a:rPr lang="hr-HR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hr-HR" sz="16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r-HR" sz="1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kson</a:t>
            </a:r>
            <a:r>
              <a:rPr lang="en-US" sz="16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dug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tank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niti; prenose signal </a:t>
            </a:r>
            <a:r>
              <a:rPr lang="hr-HR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drugih neurona; </a:t>
            </a: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Sinapse</a:t>
            </a:r>
            <a:r>
              <a:rPr lang="hr-HR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funkcionalne jedinice </a:t>
            </a:r>
            <a:r>
              <a:rPr lang="hr-HR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između</a:t>
            </a: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završetka </a:t>
            </a:r>
            <a:r>
              <a:rPr lang="hr-HR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aksona</a:t>
            </a: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pret­hodnog neurona i </a:t>
            </a:r>
            <a:r>
              <a:rPr lang="hr-HR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dendrita</a:t>
            </a: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sljedećeg neurona; </a:t>
            </a:r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oslobađaju neurotransmiter </a:t>
            </a: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potreban stanici za prijenos signala. Impuls se prenosi preko sinapsi s jednog na drugi neuron. </a:t>
            </a:r>
            <a:r>
              <a:rPr lang="hr-H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Dendriti</a:t>
            </a: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pojačavaju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prigušuju impuls, sumiraju se u jezgri.</a:t>
            </a: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8BC28F1D-6F01-4486-B44E-BD3BA1532A77}"/>
              </a:ext>
            </a:extLst>
          </p:cNvPr>
          <p:cNvCxnSpPr>
            <a:cxnSpLocks/>
          </p:cNvCxnSpPr>
          <p:nvPr/>
        </p:nvCxnSpPr>
        <p:spPr>
          <a:xfrm flipH="1" flipV="1">
            <a:off x="2877682" y="3179394"/>
            <a:ext cx="300504" cy="8825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Flowchart: Alternate Process 17"/>
          <p:cNvSpPr/>
          <p:nvPr/>
        </p:nvSpPr>
        <p:spPr>
          <a:xfrm>
            <a:off x="2662975" y="3828269"/>
            <a:ext cx="504021" cy="271881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b="1" i="1" dirty="0">
                <a:latin typeface="Gill Sans MT" panose="020B0502020104020203" pitchFamily="34" charset="-18"/>
              </a:rPr>
              <a:t>w</a:t>
            </a:r>
            <a:r>
              <a:rPr lang="hr-HR" sz="1200" b="1" baseline="-25000" dirty="0">
                <a:latin typeface="Gill Sans MT" panose="020B0502020104020203" pitchFamily="34" charset="-18"/>
              </a:rPr>
              <a:t>n</a:t>
            </a:r>
          </a:p>
        </p:txBody>
      </p:sp>
      <p:sp>
        <p:nvSpPr>
          <p:cNvPr id="5" name="Flowchart: Connector 4"/>
          <p:cNvSpPr/>
          <p:nvPr/>
        </p:nvSpPr>
        <p:spPr>
          <a:xfrm>
            <a:off x="2459487" y="2707059"/>
            <a:ext cx="750890" cy="809281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>
                <a:latin typeface="Gill Sans MT" panose="020B0502020104020203" pitchFamily="34" charset="-18"/>
                <a:cs typeface="Times New Roman" panose="02020603050405020304" pitchFamily="18" charset="0"/>
              </a:rPr>
              <a:t>∑</a:t>
            </a:r>
            <a:endParaRPr lang="hr-HR" sz="2800" dirty="0"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50266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5" grpId="0" animBg="1"/>
      <p:bldP spid="16" grpId="0" animBg="1"/>
      <p:bldP spid="17" grpId="0" animBg="1"/>
      <p:bldP spid="18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2619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9" name="Rectangle 27"/>
          <p:cNvSpPr>
            <a:spLocks noChangeArrowheads="1"/>
          </p:cNvSpPr>
          <p:nvPr/>
        </p:nvSpPr>
        <p:spPr bwMode="auto">
          <a:xfrm>
            <a:off x="0" y="4237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graphicFrame>
        <p:nvGraphicFramePr>
          <p:cNvPr id="102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132500"/>
              </p:ext>
            </p:extLst>
          </p:nvPr>
        </p:nvGraphicFramePr>
        <p:xfrm>
          <a:off x="1504950" y="996950"/>
          <a:ext cx="6076950" cy="348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" name="Document" r:id="rId4" imgW="5996118" imgH="3452616" progId="Word.Document.8">
                  <p:embed/>
                </p:oleObj>
              </mc:Choice>
              <mc:Fallback>
                <p:oleObj name="Document" r:id="rId4" imgW="5996118" imgH="3452616" progId="Word.Document.8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996950"/>
                        <a:ext cx="6076950" cy="3482975"/>
                      </a:xfrm>
                      <a:prstGeom prst="rect">
                        <a:avLst/>
                      </a:prstGeom>
                      <a:solidFill>
                        <a:srgbClr val="C0C0C0">
                          <a:alpha val="62000"/>
                        </a:srgb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32"/>
          <p:cNvSpPr txBox="1">
            <a:spLocks noChangeArrowheads="1"/>
          </p:cNvSpPr>
          <p:nvPr/>
        </p:nvSpPr>
        <p:spPr bwMode="auto">
          <a:xfrm>
            <a:off x="2751138" y="280988"/>
            <a:ext cx="369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r-Latn-CS"/>
          </a:p>
        </p:txBody>
      </p:sp>
      <p:sp>
        <p:nvSpPr>
          <p:cNvPr id="1031" name="Text Box 33"/>
          <p:cNvSpPr txBox="1">
            <a:spLocks noChangeArrowheads="1"/>
          </p:cNvSpPr>
          <p:nvPr/>
        </p:nvSpPr>
        <p:spPr bwMode="auto">
          <a:xfrm>
            <a:off x="36511" y="257275"/>
            <a:ext cx="8454455" cy="5794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r-HR" sz="2800" b="1" dirty="0">
                <a:solidFill>
                  <a:schemeClr val="accent2"/>
                </a:solidFill>
                <a:latin typeface="+mn-lt"/>
              </a:rPr>
              <a:t>	BIOLOŠKI  I UMJETNI NEURON</a:t>
            </a:r>
          </a:p>
        </p:txBody>
      </p:sp>
      <p:sp>
        <p:nvSpPr>
          <p:cNvPr id="1032" name="Rectangle 3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3" name="Rectangle 3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34" name="Picture 18" descr="http://thebrainbank.org.uk/wp-content/uploads/2012/08/neuron.jpg"/>
          <p:cNvPicPr>
            <a:picLocks noChangeAspect="1" noChangeArrowheads="1"/>
          </p:cNvPicPr>
          <p:nvPr/>
        </p:nvPicPr>
        <p:blipFill rotWithShape="1">
          <a:blip r:embed="rId6" cstate="print"/>
          <a:srcRect t="6876"/>
          <a:stretch/>
        </p:blipFill>
        <p:spPr bwMode="auto">
          <a:xfrm>
            <a:off x="0" y="4295677"/>
            <a:ext cx="4311650" cy="252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6" descr="anim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90967" y="269274"/>
            <a:ext cx="617537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20" descr="http://www.ro.feri.uni-mb.si/predmeti/int_reg/Predavanja/Eng/2.Neural%20networks/images/pic00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19980" y="4295677"/>
            <a:ext cx="47148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2619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-828675" y="38941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635871" y="1890038"/>
            <a:ext cx="5472633" cy="290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ULAZNI SLOJ</a:t>
            </a:r>
            <a:r>
              <a:rPr lang="hr-HR" b="1" dirty="0">
                <a:solidFill>
                  <a:schemeClr val="accent2"/>
                </a:solidFill>
              </a:rPr>
              <a:t> (</a:t>
            </a:r>
            <a:r>
              <a:rPr lang="hr-HR" b="1" i="1" dirty="0" err="1">
                <a:solidFill>
                  <a:srgbClr val="336600"/>
                </a:solidFill>
              </a:rPr>
              <a:t>input</a:t>
            </a:r>
            <a:r>
              <a:rPr lang="hr-HR" b="1" dirty="0">
                <a:solidFill>
                  <a:schemeClr val="hlink"/>
                </a:solidFill>
              </a:rPr>
              <a:t> </a:t>
            </a:r>
            <a:r>
              <a:rPr lang="hr-HR" b="1" i="1" dirty="0" err="1">
                <a:solidFill>
                  <a:srgbClr val="336600"/>
                </a:solidFill>
              </a:rPr>
              <a:t>layer</a:t>
            </a:r>
            <a:r>
              <a:rPr lang="hr-HR" b="1" dirty="0">
                <a:solidFill>
                  <a:schemeClr val="accent2"/>
                </a:solidFill>
              </a:rPr>
              <a:t>)</a:t>
            </a:r>
            <a:r>
              <a:rPr lang="en-US" dirty="0"/>
              <a:t> 	</a:t>
            </a:r>
            <a:endParaRPr lang="hr-HR" dirty="0"/>
          </a:p>
          <a:p>
            <a:pPr>
              <a:buFontTx/>
              <a:buChar char="-"/>
            </a:pPr>
            <a:r>
              <a:rPr lang="hr-HR" dirty="0"/>
              <a:t>  prvi sloj</a:t>
            </a:r>
          </a:p>
          <a:p>
            <a:pPr>
              <a:buFontTx/>
              <a:buChar char="-"/>
            </a:pPr>
            <a:r>
              <a:rPr lang="hr-HR" dirty="0"/>
              <a:t>  </a:t>
            </a:r>
            <a:r>
              <a:rPr lang="en-US" dirty="0"/>
              <a:t>prima </a:t>
            </a:r>
            <a:r>
              <a:rPr lang="en-US" dirty="0" err="1"/>
              <a:t>informacij</a:t>
            </a:r>
            <a:r>
              <a:rPr lang="hr-HR" dirty="0"/>
              <a:t>e</a:t>
            </a:r>
            <a:r>
              <a:rPr lang="en-US" dirty="0"/>
              <a:t> i </a:t>
            </a:r>
            <a:r>
              <a:rPr lang="en-US" dirty="0" err="1"/>
              <a:t>proslijeđuje</a:t>
            </a:r>
            <a:r>
              <a:rPr lang="en-US" dirty="0"/>
              <a:t> </a:t>
            </a:r>
            <a:r>
              <a:rPr lang="en-US" dirty="0" err="1"/>
              <a:t>mreži</a:t>
            </a:r>
            <a:endParaRPr lang="hr-HR" dirty="0"/>
          </a:p>
          <a:p>
            <a:endParaRPr lang="hr-HR" dirty="0"/>
          </a:p>
          <a:p>
            <a:r>
              <a:rPr lang="en-US" b="1" dirty="0">
                <a:solidFill>
                  <a:schemeClr val="accent2"/>
                </a:solidFill>
              </a:rPr>
              <a:t>SKRIVENI SLOJ</a:t>
            </a:r>
            <a:r>
              <a:rPr lang="hr-HR" b="1" dirty="0">
                <a:solidFill>
                  <a:schemeClr val="accent2"/>
                </a:solidFill>
              </a:rPr>
              <a:t>(EVI) (</a:t>
            </a:r>
            <a:r>
              <a:rPr lang="hr-HR" b="1" i="1" dirty="0" err="1">
                <a:solidFill>
                  <a:srgbClr val="336600"/>
                </a:solidFill>
              </a:rPr>
              <a:t>hidden</a:t>
            </a:r>
            <a:r>
              <a:rPr lang="hr-HR" b="1" dirty="0">
                <a:solidFill>
                  <a:schemeClr val="hlink"/>
                </a:solidFill>
              </a:rPr>
              <a:t> </a:t>
            </a:r>
            <a:r>
              <a:rPr lang="hr-HR" b="1" i="1" dirty="0" err="1">
                <a:solidFill>
                  <a:srgbClr val="336600"/>
                </a:solidFill>
              </a:rPr>
              <a:t>layer</a:t>
            </a:r>
            <a:r>
              <a:rPr lang="hr-HR" b="1" dirty="0">
                <a:solidFill>
                  <a:schemeClr val="accent2"/>
                </a:solidFill>
              </a:rPr>
              <a:t>)</a:t>
            </a:r>
            <a:r>
              <a:rPr lang="en-US" dirty="0">
                <a:solidFill>
                  <a:schemeClr val="accent2"/>
                </a:solidFill>
              </a:rPr>
              <a:t> 	</a:t>
            </a:r>
            <a:endParaRPr lang="hr-HR" dirty="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r>
              <a:rPr lang="hr-HR" dirty="0"/>
              <a:t>  </a:t>
            </a:r>
            <a:r>
              <a:rPr lang="en-US" dirty="0"/>
              <a:t>prima </a:t>
            </a:r>
            <a:r>
              <a:rPr lang="en-US" dirty="0" err="1"/>
              <a:t>informacij</a:t>
            </a:r>
            <a:r>
              <a:rPr lang="hr-HR" dirty="0"/>
              <a:t>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ulaznog</a:t>
            </a:r>
            <a:r>
              <a:rPr lang="en-US" dirty="0"/>
              <a:t> </a:t>
            </a:r>
            <a:r>
              <a:rPr lang="en-US" dirty="0" err="1"/>
              <a:t>sloja</a:t>
            </a:r>
            <a:r>
              <a:rPr lang="en-US" dirty="0"/>
              <a:t> i </a:t>
            </a:r>
            <a:r>
              <a:rPr lang="hr-HR" dirty="0"/>
              <a:t>obrađuje ih</a:t>
            </a:r>
          </a:p>
          <a:p>
            <a:endParaRPr lang="hr-HR" dirty="0"/>
          </a:p>
          <a:p>
            <a:r>
              <a:rPr lang="en-US" b="1" dirty="0">
                <a:solidFill>
                  <a:schemeClr val="accent2"/>
                </a:solidFill>
              </a:rPr>
              <a:t>IZLAZNI SLOJ</a:t>
            </a:r>
            <a:r>
              <a:rPr lang="hr-HR" b="1" dirty="0">
                <a:solidFill>
                  <a:schemeClr val="accent2"/>
                </a:solidFill>
              </a:rPr>
              <a:t> (</a:t>
            </a:r>
            <a:r>
              <a:rPr lang="hr-HR" b="1" i="1" dirty="0" err="1">
                <a:solidFill>
                  <a:srgbClr val="336600"/>
                </a:solidFill>
              </a:rPr>
              <a:t>output</a:t>
            </a:r>
            <a:r>
              <a:rPr lang="hr-HR" b="1" dirty="0">
                <a:solidFill>
                  <a:schemeClr val="hlink"/>
                </a:solidFill>
              </a:rPr>
              <a:t> </a:t>
            </a:r>
            <a:r>
              <a:rPr lang="hr-HR" b="1" i="1" dirty="0" err="1">
                <a:solidFill>
                  <a:srgbClr val="336600"/>
                </a:solidFill>
              </a:rPr>
              <a:t>layer</a:t>
            </a:r>
            <a:r>
              <a:rPr lang="hr-HR" b="1" dirty="0">
                <a:solidFill>
                  <a:schemeClr val="accent2"/>
                </a:solidFill>
              </a:rPr>
              <a:t>)</a:t>
            </a:r>
            <a:r>
              <a:rPr lang="en-US" dirty="0"/>
              <a:t> 	</a:t>
            </a:r>
            <a:endParaRPr lang="hr-HR" dirty="0"/>
          </a:p>
          <a:p>
            <a:r>
              <a:rPr lang="hr-HR" dirty="0"/>
              <a:t>-  zadnji sloj</a:t>
            </a:r>
          </a:p>
          <a:p>
            <a:r>
              <a:rPr lang="en-US" dirty="0"/>
              <a:t>-</a:t>
            </a:r>
            <a:r>
              <a:rPr lang="hr-HR" dirty="0"/>
              <a:t>  </a:t>
            </a:r>
            <a:r>
              <a:rPr lang="en-US" dirty="0"/>
              <a:t>prima </a:t>
            </a:r>
            <a:r>
              <a:rPr lang="hr-HR" dirty="0"/>
              <a:t>obrađene </a:t>
            </a:r>
            <a:r>
              <a:rPr lang="en-US" dirty="0" err="1"/>
              <a:t>informacij</a:t>
            </a:r>
            <a:r>
              <a:rPr lang="hr-HR" dirty="0"/>
              <a:t>e</a:t>
            </a:r>
            <a:r>
              <a:rPr lang="en-US" dirty="0"/>
              <a:t> i </a:t>
            </a:r>
            <a:r>
              <a:rPr lang="hr-HR" dirty="0"/>
              <a:t>daje</a:t>
            </a:r>
            <a:r>
              <a:rPr lang="en-US" dirty="0"/>
              <a:t> </a:t>
            </a:r>
            <a:r>
              <a:rPr lang="en-US" dirty="0" err="1"/>
              <a:t>rezultate</a:t>
            </a:r>
            <a:endParaRPr lang="hr-HR" dirty="0"/>
          </a:p>
        </p:txBody>
      </p:sp>
      <p:pic>
        <p:nvPicPr>
          <p:cNvPr id="9222" name="Picture 7" descr="net_sing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41882"/>
            <a:ext cx="2357438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-8231" y="600869"/>
            <a:ext cx="9144000" cy="523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r-HR" sz="2800" b="1" dirty="0">
                <a:solidFill>
                  <a:schemeClr val="accent2"/>
                </a:solidFill>
                <a:latin typeface="+mn-lt"/>
              </a:rPr>
              <a:t>	STRUKTURA UMJETNE NEURONSKE MREŽE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9F0954-FCE1-4503-BF16-FBD6EAE9030F}"/>
              </a:ext>
            </a:extLst>
          </p:cNvPr>
          <p:cNvSpPr txBox="1"/>
          <p:nvPr/>
        </p:nvSpPr>
        <p:spPr>
          <a:xfrm>
            <a:off x="525125" y="4922004"/>
            <a:ext cx="761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/>
              <a:t>Ulazni</a:t>
            </a:r>
            <a:r>
              <a:rPr lang="en-US" sz="1400" b="1" dirty="0"/>
              <a:t> </a:t>
            </a:r>
          </a:p>
          <a:p>
            <a:pPr algn="ctr"/>
            <a:r>
              <a:rPr lang="en-US" sz="1400" b="1" dirty="0" err="1"/>
              <a:t>sloj</a:t>
            </a:r>
            <a:endParaRPr lang="hr-HR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FF7A10C-2844-4466-97CA-3CCEDE0D82B9}"/>
              </a:ext>
            </a:extLst>
          </p:cNvPr>
          <p:cNvSpPr txBox="1"/>
          <p:nvPr/>
        </p:nvSpPr>
        <p:spPr>
          <a:xfrm>
            <a:off x="1446001" y="4535542"/>
            <a:ext cx="931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/>
              <a:t>Skriveni</a:t>
            </a:r>
            <a:r>
              <a:rPr lang="en-US" sz="1400" b="1" dirty="0"/>
              <a:t> </a:t>
            </a:r>
          </a:p>
          <a:p>
            <a:pPr algn="ctr"/>
            <a:r>
              <a:rPr lang="en-US" sz="1400" b="1" dirty="0" err="1"/>
              <a:t>sloj</a:t>
            </a:r>
            <a:endParaRPr lang="hr-HR" sz="1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BED229B-9131-4EFE-976F-A310738A030C}"/>
              </a:ext>
            </a:extLst>
          </p:cNvPr>
          <p:cNvSpPr txBox="1"/>
          <p:nvPr/>
        </p:nvSpPr>
        <p:spPr>
          <a:xfrm>
            <a:off x="2544969" y="3389616"/>
            <a:ext cx="771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/>
              <a:t>Izlazni</a:t>
            </a:r>
            <a:r>
              <a:rPr lang="en-US" sz="1400" b="1" dirty="0"/>
              <a:t> </a:t>
            </a:r>
          </a:p>
          <a:p>
            <a:pPr algn="ctr"/>
            <a:r>
              <a:rPr lang="en-US" sz="1400" b="1" dirty="0" err="1"/>
              <a:t>sloj</a:t>
            </a:r>
            <a:endParaRPr lang="hr-HR" sz="1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31E5DF2-4EC0-4EC2-A18D-F42462216E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34" y="56562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29013"/>
            <a:ext cx="4050450" cy="49999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924736" y="2790077"/>
            <a:ext cx="4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>
                <a:latin typeface="Gill Sans MT" panose="020B0502020104020203" pitchFamily="34" charset="-18"/>
              </a:rPr>
              <a:t>X</a:t>
            </a:r>
            <a:r>
              <a:rPr lang="hr-HR" sz="1100" b="1" baseline="-25000" dirty="0">
                <a:latin typeface="Gill Sans MT" panose="020B0502020104020203" pitchFamily="34" charset="-18"/>
              </a:rPr>
              <a:t>1</a:t>
            </a:r>
            <a:endParaRPr lang="hr-HR" b="1" baseline="-25000" dirty="0">
              <a:latin typeface="Gill Sans MT" panose="020B0502020104020203" pitchFamily="34" charset="-1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4736" y="3401218"/>
            <a:ext cx="435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>
                <a:latin typeface="Gill Sans MT" panose="020B0502020104020203" pitchFamily="34" charset="-18"/>
              </a:rPr>
              <a:t>X</a:t>
            </a:r>
            <a:r>
              <a:rPr lang="hr-HR" sz="1100" b="1" baseline="-25000" dirty="0">
                <a:latin typeface="Gill Sans MT" panose="020B0502020104020203" pitchFamily="34" charset="-18"/>
              </a:rPr>
              <a:t>2</a:t>
            </a:r>
            <a:endParaRPr lang="hr-HR" b="1" baseline="-25000" dirty="0">
              <a:latin typeface="Gill Sans MT" panose="020B0502020104020203" pitchFamily="34" charset="-1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4736" y="4031368"/>
            <a:ext cx="435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>
                <a:latin typeface="Gill Sans MT" panose="020B0502020104020203" pitchFamily="34" charset="-18"/>
              </a:rPr>
              <a:t>X</a:t>
            </a:r>
            <a:r>
              <a:rPr lang="hr-HR" sz="1100" b="1" baseline="-25000" dirty="0">
                <a:latin typeface="Gill Sans MT" panose="020B0502020104020203" pitchFamily="34" charset="-18"/>
              </a:rPr>
              <a:t>3</a:t>
            </a:r>
            <a:endParaRPr lang="hr-HR" b="1" baseline="-25000" dirty="0">
              <a:latin typeface="Gill Sans MT" panose="020B0502020104020203" pitchFamily="34" charset="-1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4736" y="4661518"/>
            <a:ext cx="4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>
                <a:latin typeface="Gill Sans MT" panose="020B0502020104020203" pitchFamily="34" charset="-18"/>
              </a:rPr>
              <a:t>X</a:t>
            </a:r>
            <a:r>
              <a:rPr lang="hr-HR" sz="1100" b="1" baseline="-25000" dirty="0">
                <a:latin typeface="Gill Sans MT" panose="020B0502020104020203" pitchFamily="34" charset="-18"/>
              </a:rPr>
              <a:t>n</a:t>
            </a:r>
            <a:endParaRPr lang="hr-HR" b="1" baseline="-25000" dirty="0">
              <a:latin typeface="Gill Sans MT" panose="020B0502020104020203" pitchFamily="34" charset="-18"/>
            </a:endParaRPr>
          </a:p>
        </p:txBody>
      </p:sp>
      <p:sp>
        <p:nvSpPr>
          <p:cNvPr id="13" name="Rectangle: Rounded Corners 12"/>
          <p:cNvSpPr/>
          <p:nvPr/>
        </p:nvSpPr>
        <p:spPr bwMode="auto">
          <a:xfrm>
            <a:off x="2634494" y="2204864"/>
            <a:ext cx="342037" cy="188092"/>
          </a:xfrm>
          <a:prstGeom prst="round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rIns="36000" rtlCol="0" anchor="ctr"/>
          <a:lstStyle/>
          <a:p>
            <a:pPr algn="ctr"/>
            <a:r>
              <a:rPr lang="hr-HR" sz="1400" b="1" i="1" dirty="0">
                <a:solidFill>
                  <a:schemeClr val="tx1"/>
                </a:solidFill>
                <a:latin typeface="Gill Sans MT" panose="020B0502020104020203" pitchFamily="34" charset="-18"/>
              </a:rPr>
              <a:t>w</a:t>
            </a:r>
            <a:r>
              <a:rPr lang="hr-HR" sz="1000" b="1" baseline="-25000" dirty="0">
                <a:solidFill>
                  <a:schemeClr val="tx1"/>
                </a:solidFill>
                <a:latin typeface="Gill Sans MT" panose="020B0502020104020203" pitchFamily="34" charset="-18"/>
              </a:rPr>
              <a:t>1,1</a:t>
            </a:r>
            <a:endParaRPr lang="hr-HR" b="1" baseline="-25000" dirty="0">
              <a:solidFill>
                <a:schemeClr val="tx1"/>
              </a:solidFill>
              <a:latin typeface="Gill Sans MT" panose="020B0502020104020203" pitchFamily="34" charset="-18"/>
            </a:endParaRPr>
          </a:p>
        </p:txBody>
      </p:sp>
      <p:sp>
        <p:nvSpPr>
          <p:cNvPr id="14" name="Rectangle: Rounded Corners 13"/>
          <p:cNvSpPr/>
          <p:nvPr/>
        </p:nvSpPr>
        <p:spPr bwMode="auto">
          <a:xfrm>
            <a:off x="2634494" y="3477874"/>
            <a:ext cx="342038" cy="216025"/>
          </a:xfrm>
          <a:prstGeom prst="round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hr-HR" sz="1400" b="1" i="1" dirty="0">
                <a:solidFill>
                  <a:schemeClr val="tx1"/>
                </a:solidFill>
                <a:latin typeface="Gill Sans MT" panose="020B0502020104020203" pitchFamily="34" charset="-18"/>
              </a:rPr>
              <a:t>w</a:t>
            </a:r>
            <a:r>
              <a:rPr lang="hr-HR" sz="1000" b="1" baseline="-25000" dirty="0">
                <a:solidFill>
                  <a:schemeClr val="tx1"/>
                </a:solidFill>
                <a:latin typeface="Gill Sans MT" panose="020B0502020104020203" pitchFamily="34" charset="-18"/>
              </a:rPr>
              <a:t>2,4</a:t>
            </a:r>
            <a:endParaRPr lang="hr-HR" b="1" baseline="-25000" dirty="0">
              <a:solidFill>
                <a:schemeClr val="tx1"/>
              </a:solidFill>
              <a:latin typeface="Gill Sans MT" panose="020B0502020104020203" pitchFamily="34" charset="-18"/>
            </a:endParaRPr>
          </a:p>
        </p:txBody>
      </p:sp>
      <p:sp>
        <p:nvSpPr>
          <p:cNvPr id="15" name="Rectangle: Rounded Corners 14"/>
          <p:cNvSpPr/>
          <p:nvPr/>
        </p:nvSpPr>
        <p:spPr bwMode="auto">
          <a:xfrm>
            <a:off x="2634494" y="4107059"/>
            <a:ext cx="342038" cy="216025"/>
          </a:xfrm>
          <a:prstGeom prst="round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hr-HR" sz="1400" b="1" i="1" dirty="0">
                <a:solidFill>
                  <a:schemeClr val="tx1"/>
                </a:solidFill>
                <a:latin typeface="Gill Sans MT" panose="020B0502020104020203" pitchFamily="34" charset="-18"/>
              </a:rPr>
              <a:t>w</a:t>
            </a:r>
            <a:r>
              <a:rPr lang="hr-HR" sz="1000" b="1" baseline="-25000" dirty="0">
                <a:solidFill>
                  <a:schemeClr val="tx1"/>
                </a:solidFill>
                <a:latin typeface="Gill Sans MT" panose="020B0502020104020203" pitchFamily="34" charset="-18"/>
              </a:rPr>
              <a:t>3,5</a:t>
            </a:r>
            <a:endParaRPr lang="hr-HR" b="1" baseline="-25000" dirty="0">
              <a:solidFill>
                <a:schemeClr val="tx1"/>
              </a:solidFill>
              <a:latin typeface="Gill Sans MT" panose="020B0502020104020203" pitchFamily="34" charset="-18"/>
            </a:endParaRPr>
          </a:p>
        </p:txBody>
      </p:sp>
      <p:sp>
        <p:nvSpPr>
          <p:cNvPr id="16" name="Rectangle: Rounded Corners 15"/>
          <p:cNvSpPr/>
          <p:nvPr/>
        </p:nvSpPr>
        <p:spPr bwMode="auto">
          <a:xfrm>
            <a:off x="2706503" y="5426735"/>
            <a:ext cx="360040" cy="216025"/>
          </a:xfrm>
          <a:prstGeom prst="round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hr-HR" sz="1400" b="1" i="1" dirty="0">
                <a:solidFill>
                  <a:schemeClr val="tx1"/>
                </a:solidFill>
                <a:latin typeface="Gill Sans MT" panose="020B0502020104020203" pitchFamily="34" charset="-18"/>
              </a:rPr>
              <a:t>w</a:t>
            </a:r>
            <a:r>
              <a:rPr lang="hr-HR" sz="1000" b="1" baseline="-25000" dirty="0">
                <a:solidFill>
                  <a:schemeClr val="tx1"/>
                </a:solidFill>
                <a:latin typeface="Gill Sans MT" panose="020B0502020104020203" pitchFamily="34" charset="-18"/>
              </a:rPr>
              <a:t>n,8</a:t>
            </a:r>
            <a:endParaRPr lang="hr-HR" b="1" baseline="-25000" dirty="0">
              <a:solidFill>
                <a:schemeClr val="tx1"/>
              </a:solidFill>
              <a:latin typeface="Gill Sans MT" panose="020B0502020104020203" pitchFamily="34" charset="-1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326683" y="5178617"/>
            <a:ext cx="900100" cy="554639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IZLAZNI</a:t>
            </a:r>
          </a:p>
          <a:p>
            <a:pPr algn="ctr"/>
            <a:r>
              <a:rPr lang="hr-HR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SLOJ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778511" y="6352527"/>
            <a:ext cx="1429440" cy="2448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SKRIVENI SLOJ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1586538" y="5266683"/>
            <a:ext cx="862677" cy="511186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ULAZNI</a:t>
            </a:r>
          </a:p>
          <a:p>
            <a:pPr algn="ctr"/>
            <a:r>
              <a:rPr lang="hr-HR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SLOJ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23715" y="3144580"/>
            <a:ext cx="369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i="1" dirty="0">
                <a:latin typeface="Gill Sans MT" panose="020B0502020104020203" pitchFamily="34" charset="-18"/>
              </a:rPr>
              <a:t>Y</a:t>
            </a:r>
            <a:r>
              <a:rPr lang="hr-HR" sz="1000" b="1" baseline="-25000" dirty="0">
                <a:latin typeface="Gill Sans MT" panose="020B0502020104020203" pitchFamily="34" charset="-18"/>
              </a:rPr>
              <a:t>1</a:t>
            </a:r>
            <a:endParaRPr lang="hr-HR" sz="1400" b="1" baseline="-25000" dirty="0">
              <a:latin typeface="Gill Sans MT" panose="020B0502020104020203" pitchFamily="34" charset="-1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23716" y="3753408"/>
            <a:ext cx="369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i="1" dirty="0">
                <a:latin typeface="Gill Sans MT" panose="020B0502020104020203" pitchFamily="34" charset="-18"/>
              </a:rPr>
              <a:t>Y</a:t>
            </a:r>
            <a:r>
              <a:rPr lang="hr-HR" sz="1000" b="1" baseline="-25000" dirty="0">
                <a:latin typeface="Gill Sans MT" panose="020B0502020104020203" pitchFamily="34" charset="-18"/>
              </a:rPr>
              <a:t>2</a:t>
            </a:r>
            <a:endParaRPr lang="hr-HR" sz="1400" b="1" baseline="-25000" dirty="0">
              <a:latin typeface="Gill Sans MT" panose="020B0502020104020203" pitchFamily="34" charset="-1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23716" y="4368962"/>
            <a:ext cx="369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i="1" dirty="0">
                <a:latin typeface="Gill Sans MT" panose="020B0502020104020203" pitchFamily="34" charset="-18"/>
              </a:rPr>
              <a:t>Y</a:t>
            </a:r>
            <a:r>
              <a:rPr lang="hr-HR" sz="1000" b="1" baseline="-25000" dirty="0">
                <a:latin typeface="Gill Sans MT" panose="020B0502020104020203" pitchFamily="34" charset="-18"/>
              </a:rPr>
              <a:t>3</a:t>
            </a:r>
            <a:endParaRPr lang="hr-HR" sz="1400" b="1" baseline="-25000" dirty="0">
              <a:latin typeface="Gill Sans MT" panose="020B0502020104020203" pitchFamily="34" charset="-1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4575" y="1571606"/>
            <a:ext cx="260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cs typeface="Times New Roman" panose="02020603050405020304" pitchFamily="18" charset="0"/>
              </a:rPr>
              <a:t>∑</a:t>
            </a:r>
            <a:endParaRPr lang="hr-HR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354575" y="2186210"/>
            <a:ext cx="260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cs typeface="Times New Roman" panose="02020603050405020304" pitchFamily="18" charset="0"/>
              </a:rPr>
              <a:t>∑</a:t>
            </a:r>
            <a:endParaRPr lang="hr-HR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353844" y="2818491"/>
            <a:ext cx="260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cs typeface="Times New Roman" panose="02020603050405020304" pitchFamily="18" charset="0"/>
              </a:rPr>
              <a:t>∑</a:t>
            </a:r>
            <a:endParaRPr lang="hr-HR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353844" y="3421256"/>
            <a:ext cx="260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cs typeface="Times New Roman" panose="02020603050405020304" pitchFamily="18" charset="0"/>
              </a:rPr>
              <a:t>∑</a:t>
            </a:r>
            <a:endParaRPr lang="hr-HR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350299" y="4024020"/>
            <a:ext cx="260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cs typeface="Times New Roman" panose="02020603050405020304" pitchFamily="18" charset="0"/>
              </a:rPr>
              <a:t>∑</a:t>
            </a:r>
            <a:endParaRPr lang="hr-HR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349781" y="4655158"/>
            <a:ext cx="260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cs typeface="Times New Roman" panose="02020603050405020304" pitchFamily="18" charset="0"/>
              </a:rPr>
              <a:t>∑</a:t>
            </a:r>
            <a:endParaRPr lang="hr-HR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349781" y="5266683"/>
            <a:ext cx="260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cs typeface="Times New Roman" panose="02020603050405020304" pitchFamily="18" charset="0"/>
              </a:rPr>
              <a:t>∑</a:t>
            </a:r>
            <a:endParaRPr lang="hr-HR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349782" y="5877940"/>
            <a:ext cx="203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cs typeface="Times New Roman" panose="02020603050405020304" pitchFamily="18" charset="0"/>
              </a:rPr>
              <a:t>∑</a:t>
            </a:r>
            <a:endParaRPr lang="hr-H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084169" y="2204864"/>
                <a:ext cx="2664296" cy="370614"/>
              </a:xfrm>
              <a:prstGeom prst="rect">
                <a:avLst/>
              </a:prstGeom>
              <a:solidFill>
                <a:srgbClr val="E2E2F6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hr-HR" sz="2400" i="1" dirty="0">
                    <a:latin typeface="Gill Sans MT" panose="020B0502020104020203" pitchFamily="34" charset="-18"/>
                  </a:rPr>
                  <a:t> I 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hr-HR" sz="2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hr-HR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hr-HR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r-HR" sz="24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hr-HR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hr-HR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hr-HR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</m:nary>
                  </m:oMath>
                </a14:m>
                <a:endParaRPr lang="hr-HR" sz="2400" i="1" baseline="-25000" dirty="0">
                  <a:latin typeface="Gill Sans MT" panose="020B0502020104020203" pitchFamily="34" charset="-18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9" y="2204864"/>
                <a:ext cx="2664296" cy="370614"/>
              </a:xfrm>
              <a:prstGeom prst="rect">
                <a:avLst/>
              </a:prstGeom>
              <a:blipFill>
                <a:blip r:embed="rId3"/>
                <a:stretch>
                  <a:fillRect l="-3661" t="-176667" r="-1831" b="-2616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6335032" y="1700808"/>
            <a:ext cx="2121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Interna aktivacija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50459" y="4467411"/>
            <a:ext cx="24096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Prijenosna funkcija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791050" y="5072309"/>
                <a:ext cx="1128450" cy="369332"/>
              </a:xfrm>
              <a:prstGeom prst="rect">
                <a:avLst/>
              </a:prstGeom>
              <a:solidFill>
                <a:srgbClr val="E2E2F6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hr-HR" sz="2400" i="1" dirty="0">
                    <a:latin typeface="Gill Sans MT" panose="020B0502020104020203" pitchFamily="34" charset="-18"/>
                  </a:rPr>
                  <a:t>X’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 (</m:t>
                    </m:r>
                  </m:oMath>
                </a14:m>
                <a:r>
                  <a:rPr lang="hr-HR" sz="2400" i="1" dirty="0">
                    <a:latin typeface="Gill Sans MT" panose="020B0502020104020203" pitchFamily="34" charset="-18"/>
                  </a:rPr>
                  <a:t>I</a:t>
                </a:r>
                <a:r>
                  <a:rPr lang="hr-HR" sz="2400" dirty="0">
                    <a:latin typeface="Gill Sans MT" panose="020B0502020104020203" pitchFamily="34" charset="-18"/>
                  </a:rPr>
                  <a:t>)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050" y="5072309"/>
                <a:ext cx="1128450" cy="369332"/>
              </a:xfrm>
              <a:prstGeom prst="rect">
                <a:avLst/>
              </a:prstGeom>
              <a:blipFill>
                <a:blip r:embed="rId4"/>
                <a:stretch>
                  <a:fillRect l="-16216" t="-24590" r="-15676" b="-4918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: Rounded Corners 39"/>
          <p:cNvSpPr/>
          <p:nvPr/>
        </p:nvSpPr>
        <p:spPr bwMode="auto">
          <a:xfrm>
            <a:off x="4104811" y="2491483"/>
            <a:ext cx="378042" cy="216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400" b="1" i="1" dirty="0">
                <a:solidFill>
                  <a:schemeClr val="tx1"/>
                </a:solidFill>
                <a:latin typeface="Gill Sans MT" panose="020B0502020104020203" pitchFamily="34" charset="-18"/>
              </a:rPr>
              <a:t>z</a:t>
            </a:r>
            <a:r>
              <a:rPr lang="hr-HR" sz="1000" b="1" baseline="-25000" dirty="0">
                <a:solidFill>
                  <a:schemeClr val="tx1"/>
                </a:solidFill>
                <a:latin typeface="Gill Sans MT" panose="020B0502020104020203" pitchFamily="34" charset="-18"/>
              </a:rPr>
              <a:t>1</a:t>
            </a:r>
            <a:endParaRPr lang="hr-HR" b="1" baseline="-25000" dirty="0">
              <a:solidFill>
                <a:schemeClr val="tx1"/>
              </a:solidFill>
              <a:latin typeface="Gill Sans MT" panose="020B0502020104020203" pitchFamily="34" charset="-18"/>
            </a:endParaRPr>
          </a:p>
        </p:txBody>
      </p:sp>
      <p:sp>
        <p:nvSpPr>
          <p:cNvPr id="41" name="Rectangle: Rounded Corners 40"/>
          <p:cNvSpPr/>
          <p:nvPr/>
        </p:nvSpPr>
        <p:spPr bwMode="auto">
          <a:xfrm>
            <a:off x="3836142" y="3013077"/>
            <a:ext cx="378042" cy="216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400" b="1" i="1" dirty="0">
                <a:solidFill>
                  <a:schemeClr val="tx1"/>
                </a:solidFill>
                <a:latin typeface="Gill Sans MT" panose="020B0502020104020203" pitchFamily="34" charset="-18"/>
              </a:rPr>
              <a:t>z</a:t>
            </a:r>
            <a:r>
              <a:rPr lang="hr-HR" sz="1000" b="1" baseline="-25000" dirty="0">
                <a:solidFill>
                  <a:schemeClr val="tx1"/>
                </a:solidFill>
                <a:latin typeface="Gill Sans MT" panose="020B0502020104020203" pitchFamily="34" charset="-18"/>
              </a:rPr>
              <a:t>2</a:t>
            </a:r>
            <a:endParaRPr lang="hr-HR" b="1" baseline="-25000" dirty="0">
              <a:solidFill>
                <a:schemeClr val="tx1"/>
              </a:solidFill>
              <a:latin typeface="Gill Sans MT" panose="020B0502020104020203" pitchFamily="34" charset="-18"/>
            </a:endParaRPr>
          </a:p>
        </p:txBody>
      </p:sp>
      <p:sp>
        <p:nvSpPr>
          <p:cNvPr id="42" name="Rectangle: Rounded Corners 41"/>
          <p:cNvSpPr/>
          <p:nvPr/>
        </p:nvSpPr>
        <p:spPr bwMode="auto">
          <a:xfrm>
            <a:off x="3836142" y="3642263"/>
            <a:ext cx="378042" cy="216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400" b="1" i="1" dirty="0">
                <a:solidFill>
                  <a:schemeClr val="tx1"/>
                </a:solidFill>
                <a:latin typeface="Gill Sans MT" panose="020B0502020104020203" pitchFamily="34" charset="-18"/>
              </a:rPr>
              <a:t>z</a:t>
            </a:r>
            <a:r>
              <a:rPr lang="hr-HR" sz="1000" b="1" baseline="-25000" dirty="0">
                <a:solidFill>
                  <a:schemeClr val="tx1"/>
                </a:solidFill>
                <a:latin typeface="Gill Sans MT" panose="020B0502020104020203" pitchFamily="34" charset="-18"/>
              </a:rPr>
              <a:t>3</a:t>
            </a:r>
            <a:endParaRPr lang="hr-HR" b="1" baseline="-25000" dirty="0">
              <a:solidFill>
                <a:schemeClr val="tx1"/>
              </a:solidFill>
              <a:latin typeface="Gill Sans MT" panose="020B0502020104020203" pitchFamily="34" charset="-18"/>
            </a:endParaRPr>
          </a:p>
        </p:txBody>
      </p:sp>
      <p:sp>
        <p:nvSpPr>
          <p:cNvPr id="43" name="Rectangle: Rounded Corners 42"/>
          <p:cNvSpPr/>
          <p:nvPr/>
        </p:nvSpPr>
        <p:spPr bwMode="auto">
          <a:xfrm>
            <a:off x="3836142" y="4961938"/>
            <a:ext cx="378042" cy="216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400" b="1" i="1" dirty="0" err="1">
                <a:solidFill>
                  <a:schemeClr val="tx1"/>
                </a:solidFill>
                <a:latin typeface="Gill Sans MT" panose="020B0502020104020203" pitchFamily="34" charset="-18"/>
              </a:rPr>
              <a:t>z</a:t>
            </a:r>
            <a:r>
              <a:rPr lang="hr-HR" sz="1000" b="1" baseline="-25000" dirty="0" err="1">
                <a:solidFill>
                  <a:schemeClr val="tx1"/>
                </a:solidFill>
                <a:latin typeface="Gill Sans MT" panose="020B0502020104020203" pitchFamily="34" charset="-18"/>
              </a:rPr>
              <a:t>n</a:t>
            </a:r>
            <a:endParaRPr lang="hr-HR" b="1" baseline="-25000" dirty="0">
              <a:solidFill>
                <a:schemeClr val="tx1"/>
              </a:solidFill>
              <a:latin typeface="Gill Sans MT" panose="020B0502020104020203" pitchFamily="34" charset="-1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54575" y="1571606"/>
            <a:ext cx="360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∫</a:t>
            </a:r>
            <a:endParaRPr lang="hr-HR" sz="2000" b="1" dirty="0">
              <a:solidFill>
                <a:srgbClr val="C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54575" y="2192802"/>
            <a:ext cx="360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∫</a:t>
            </a:r>
            <a:endParaRPr lang="hr-HR" sz="2000" b="1" dirty="0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381677" y="2828411"/>
            <a:ext cx="360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∫</a:t>
            </a:r>
            <a:endParaRPr lang="hr-HR" sz="2000" b="1" dirty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74057" y="3406934"/>
            <a:ext cx="360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∫</a:t>
            </a:r>
            <a:endParaRPr lang="hr-HR" sz="2000" b="1" dirty="0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343200" y="4038270"/>
            <a:ext cx="360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∫</a:t>
            </a:r>
            <a:endParaRPr lang="hr-HR" sz="2000" b="1" dirty="0">
              <a:solidFill>
                <a:srgbClr val="C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74057" y="4655158"/>
            <a:ext cx="360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∫</a:t>
            </a:r>
            <a:endParaRPr lang="hr-HR" sz="2000" b="1" dirty="0">
              <a:solidFill>
                <a:srgbClr val="C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359801" y="5284328"/>
            <a:ext cx="360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∫</a:t>
            </a:r>
            <a:endParaRPr lang="hr-HR" sz="2000" b="1" dirty="0">
              <a:solidFill>
                <a:srgbClr val="C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359801" y="5885557"/>
            <a:ext cx="360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∫</a:t>
            </a:r>
            <a:endParaRPr lang="hr-HR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857900" y="3515411"/>
                <a:ext cx="3346109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hr-H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r-HR" b="1" i="1" smtClean="0"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hr-HR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hr-HR" dirty="0">
                    <a:latin typeface="Gill Sans MT" panose="020B0502020104020203" pitchFamily="34" charset="-18"/>
                  </a:rPr>
                  <a:t> - težinski faktori</a:t>
                </a:r>
              </a:p>
              <a:p>
                <a:pPr algn="just"/>
                <a:r>
                  <a:rPr lang="hr-HR" b="1" i="1" dirty="0">
                    <a:latin typeface="Gill Sans MT" panose="020B0502020104020203" pitchFamily="34" charset="-18"/>
                  </a:rPr>
                  <a:t>b</a:t>
                </a:r>
                <a:r>
                  <a:rPr lang="hr-HR" dirty="0">
                    <a:latin typeface="Gill Sans MT" panose="020B0502020104020203" pitchFamily="34" charset="-18"/>
                  </a:rPr>
                  <a:t> – pristranost, pomak, prag (</a:t>
                </a:r>
                <a:r>
                  <a:rPr lang="hr-HR" i="1" dirty="0" err="1">
                    <a:latin typeface="Gill Sans MT" panose="020B0502020104020203" pitchFamily="34" charset="-18"/>
                  </a:rPr>
                  <a:t>bias</a:t>
                </a:r>
                <a:r>
                  <a:rPr lang="hr-HR" dirty="0">
                    <a:latin typeface="Gill Sans MT" panose="020B0502020104020203" pitchFamily="34" charset="-18"/>
                  </a:rPr>
                  <a:t>)</a:t>
                </a:r>
                <a:endParaRPr lang="en-US" dirty="0">
                  <a:latin typeface="Gill Sans MT" panose="020B0502020104020203" pitchFamily="34" charset="-18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hr-H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hr-H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hr-H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hr-HR" i="1" dirty="0">
                    <a:solidFill>
                      <a:schemeClr val="tx1"/>
                    </a:solidFill>
                    <a:latin typeface="Gill Sans MT" panose="020B0502020104020203" pitchFamily="34" charset="-18"/>
                  </a:rPr>
                  <a:t> - </a:t>
                </a:r>
                <a:r>
                  <a:rPr lang="hr-HR" dirty="0">
                    <a:solidFill>
                      <a:schemeClr val="tx1"/>
                    </a:solidFill>
                    <a:latin typeface="Gill Sans MT" panose="020B0502020104020203" pitchFamily="34" charset="-18"/>
                  </a:rPr>
                  <a:t>težinski faktori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900" y="3515411"/>
                <a:ext cx="3346109" cy="923330"/>
              </a:xfrm>
              <a:prstGeom prst="rect">
                <a:avLst/>
              </a:prstGeom>
              <a:blipFill>
                <a:blip r:embed="rId5"/>
                <a:stretch>
                  <a:fillRect l="-1639" t="-3974" r="-36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158720" y="5722682"/>
                <a:ext cx="2805768" cy="370614"/>
              </a:xfrm>
              <a:prstGeom prst="rect">
                <a:avLst/>
              </a:prstGeom>
              <a:solidFill>
                <a:srgbClr val="E2E2F6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hr-HR" sz="2400" i="1" dirty="0">
                    <a:latin typeface="Gill Sans MT" panose="020B0502020104020203" pitchFamily="34" charset="-18"/>
                  </a:rPr>
                  <a:t>Y 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hr-HR" sz="2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hr-HR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hr-H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r-HR" sz="24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 ∗</m:t>
                        </m:r>
                        <m:sSup>
                          <m:sSupPr>
                            <m:ctrlPr>
                              <a:rPr lang="hr-HR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r-HR" sz="2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hr-HR" sz="24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hr-HR" sz="2400" b="0" i="1" smtClean="0">
                            <a:latin typeface="Cambria Math"/>
                          </a:rPr>
                          <m:t>+</m:t>
                        </m:r>
                        <m:r>
                          <a:rPr lang="hr-HR" sz="2400" b="0" i="1" smtClean="0">
                            <a:latin typeface="Cambria Math"/>
                          </a:rPr>
                          <m:t>𝑏𝑏</m:t>
                        </m:r>
                      </m:e>
                    </m:nary>
                  </m:oMath>
                </a14:m>
                <a:endParaRPr lang="hr-HR" sz="2400" i="1" dirty="0">
                  <a:latin typeface="Gill Sans MT" panose="020B0502020104020203" pitchFamily="34" charset="-18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720" y="5722682"/>
                <a:ext cx="2805768" cy="370614"/>
              </a:xfrm>
              <a:prstGeom prst="rect">
                <a:avLst/>
              </a:prstGeom>
              <a:blipFill>
                <a:blip r:embed="rId6"/>
                <a:stretch>
                  <a:fillRect l="-6508" t="-173770" r="-2603" b="-25573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 Box 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548680"/>
            <a:ext cx="914400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2800" b="1" dirty="0">
                <a:solidFill>
                  <a:schemeClr val="accent2"/>
                </a:solidFill>
                <a:latin typeface="+mn-lt"/>
              </a:rPr>
              <a:t>STRUKTURA UMJETNE NEURONSKE MREŽE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4624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3488514" y="1268760"/>
            <a:ext cx="15829" cy="260253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646170" y="1192721"/>
            <a:ext cx="30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chemeClr val="accent2"/>
                </a:solidFill>
              </a:rPr>
              <a:t>b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650719" y="247264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err="1">
                <a:solidFill>
                  <a:schemeClr val="accent2"/>
                </a:solidFill>
              </a:rPr>
              <a:t>bb</a:t>
            </a:r>
            <a:endParaRPr lang="en-US" i="1" dirty="0">
              <a:solidFill>
                <a:schemeClr val="accent2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4823194" y="2818491"/>
            <a:ext cx="15829" cy="260253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8" idx="2"/>
          </p:cNvCxnSpPr>
          <p:nvPr/>
        </p:nvCxnSpPr>
        <p:spPr>
          <a:xfrm>
            <a:off x="7355276" y="4898298"/>
            <a:ext cx="149545" cy="174011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: Rounded Corners 13"/>
          <p:cNvSpPr/>
          <p:nvPr/>
        </p:nvSpPr>
        <p:spPr bwMode="auto">
          <a:xfrm>
            <a:off x="2418471" y="2814649"/>
            <a:ext cx="342038" cy="182303"/>
          </a:xfrm>
          <a:prstGeom prst="round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r-HR" sz="1400" b="1" i="1" dirty="0">
                <a:solidFill>
                  <a:schemeClr val="tx1"/>
                </a:solidFill>
                <a:latin typeface="Gill Sans MT" panose="020B0502020104020203" pitchFamily="34" charset="-18"/>
              </a:rPr>
              <a:t>w</a:t>
            </a:r>
            <a:r>
              <a:rPr lang="hr-HR" sz="1000" b="1" baseline="-25000" dirty="0">
                <a:solidFill>
                  <a:schemeClr val="tx1"/>
                </a:solidFill>
                <a:latin typeface="Gill Sans MT" panose="020B0502020104020203" pitchFamily="34" charset="-18"/>
              </a:rPr>
              <a:t>2,1</a:t>
            </a:r>
            <a:endParaRPr lang="hr-HR" b="1" baseline="-25000" dirty="0">
              <a:solidFill>
                <a:schemeClr val="tx1"/>
              </a:solidFill>
              <a:latin typeface="Gill Sans MT" panose="020B0502020104020203" pitchFamily="34" charset="-18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274455" y="2392956"/>
            <a:ext cx="1075326" cy="4599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: Rounded Corners 12"/>
          <p:cNvSpPr/>
          <p:nvPr/>
        </p:nvSpPr>
        <p:spPr bwMode="auto">
          <a:xfrm>
            <a:off x="2429255" y="2571254"/>
            <a:ext cx="342037" cy="177193"/>
          </a:xfrm>
          <a:prstGeom prst="round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rIns="36000" rtlCol="0" anchor="ctr"/>
          <a:lstStyle/>
          <a:p>
            <a:pPr algn="ctr"/>
            <a:r>
              <a:rPr lang="hr-HR" sz="1400" b="1" i="1" dirty="0">
                <a:solidFill>
                  <a:schemeClr val="tx1"/>
                </a:solidFill>
                <a:latin typeface="Gill Sans MT" panose="020B0502020104020203" pitchFamily="34" charset="-18"/>
              </a:rPr>
              <a:t>w</a:t>
            </a:r>
            <a:r>
              <a:rPr lang="hr-HR" sz="1000" b="1" baseline="-25000" dirty="0">
                <a:solidFill>
                  <a:schemeClr val="tx1"/>
                </a:solidFill>
                <a:latin typeface="Gill Sans MT" panose="020B0502020104020203" pitchFamily="34" charset="-18"/>
              </a:rPr>
              <a:t>1,2</a:t>
            </a:r>
            <a:endParaRPr lang="hr-HR" b="1" baseline="-25000" dirty="0">
              <a:solidFill>
                <a:schemeClr val="tx1"/>
              </a:solidFill>
              <a:latin typeface="Gill Sans MT" panose="020B0502020104020203" pitchFamily="34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03367476-9E84-4A04-B2BD-621430627E50}"/>
                  </a:ext>
                </a:extLst>
              </p:cNvPr>
              <p:cNvSpPr txBox="1"/>
              <p:nvPr/>
            </p:nvSpPr>
            <p:spPr>
              <a:xfrm>
                <a:off x="6264696" y="2852936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hr-H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r-HR" b="1" i="1">
                            <a:latin typeface="Cambria Math"/>
                          </a:rPr>
                          <m:t>𝑿</m:t>
                        </m:r>
                      </m:e>
                      <m:sub/>
                    </m:sSub>
                  </m:oMath>
                </a14:m>
                <a:r>
                  <a:rPr lang="hr-HR" dirty="0">
                    <a:latin typeface="Gill Sans MT" panose="020B0502020104020203" pitchFamily="34" charset="-18"/>
                  </a:rPr>
                  <a:t> - ulazne varijable</a:t>
                </a:r>
                <a:endParaRPr lang="hr-HR" dirty="0">
                  <a:solidFill>
                    <a:schemeClr val="tx1"/>
                  </a:solidFill>
                  <a:latin typeface="Gill Sans MT" panose="020B0502020104020203" pitchFamily="34" charset="-18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hr-H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hr-H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𝒀</m:t>
                        </m:r>
                      </m:e>
                      <m:sub/>
                    </m:sSub>
                    <m:r>
                      <a:rPr lang="hr-HR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hr-HR" dirty="0">
                    <a:solidFill>
                      <a:schemeClr val="tx1"/>
                    </a:solidFill>
                    <a:latin typeface="Gill Sans MT" panose="020B0502020104020203" pitchFamily="34" charset="-18"/>
                  </a:rPr>
                  <a:t>- izlazne varijable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3367476-9E84-4A04-B2BD-621430627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696" y="2852936"/>
                <a:ext cx="4572000" cy="646331"/>
              </a:xfrm>
              <a:prstGeom prst="rect">
                <a:avLst/>
              </a:prstGeom>
              <a:blipFill>
                <a:blip r:embed="rId8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012160" y="1126485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Ako </a:t>
            </a:r>
            <a:r>
              <a:rPr lang="hr-HR" sz="1200" dirty="0"/>
              <a:t>je zbroj otežanih signala </a:t>
            </a:r>
            <a:r>
              <a:rPr lang="hr-HR" sz="1200" dirty="0" smtClean="0"/>
              <a:t>&gt; od </a:t>
            </a:r>
            <a:r>
              <a:rPr lang="hr-HR" sz="1200" dirty="0"/>
              <a:t>praga osjetljivosti neurona, </a:t>
            </a:r>
            <a:r>
              <a:rPr lang="hr-HR" sz="1200" dirty="0" err="1" smtClean="0"/>
              <a:t>nelin</a:t>
            </a:r>
            <a:r>
              <a:rPr lang="hr-HR" sz="1200" dirty="0" smtClean="0"/>
              <a:t>. </a:t>
            </a:r>
            <a:r>
              <a:rPr lang="hr-HR" sz="1200" dirty="0" err="1" smtClean="0"/>
              <a:t>aktivac</a:t>
            </a:r>
            <a:r>
              <a:rPr lang="hr-HR" sz="1200" dirty="0" smtClean="0"/>
              <a:t>. </a:t>
            </a:r>
            <a:r>
              <a:rPr lang="hr-HR" sz="1200" dirty="0"/>
              <a:t>funkcija </a:t>
            </a:r>
            <a:r>
              <a:rPr lang="hr-HR" sz="1200" i="1" dirty="0"/>
              <a:t>f </a:t>
            </a:r>
            <a:r>
              <a:rPr lang="hr-HR" sz="1200" dirty="0"/>
              <a:t>generira izlazni signal neurona.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1230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3" grpId="0" animBg="1"/>
      <p:bldP spid="14" grpId="0" animBg="1"/>
      <p:bldP spid="15" grpId="0" animBg="1"/>
      <p:bldP spid="16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 animBg="1"/>
      <p:bldP spid="37" grpId="0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45" grpId="0" animBg="1"/>
      <p:bldP spid="34" grpId="0"/>
      <p:bldP spid="59" grpId="0"/>
      <p:bldP spid="61" grpId="0" animBg="1"/>
      <p:bldP spid="6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6">
            <a:extLst>
              <a:ext uri="{FF2B5EF4-FFF2-40B4-BE49-F238E27FC236}">
                <a16:creationId xmlns:a16="http://schemas.microsoft.com/office/drawing/2014/main" xmlns="" id="{47445443-B960-43E8-A19A-B0F9D8A6EE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676239"/>
              </p:ext>
            </p:extLst>
          </p:nvPr>
        </p:nvGraphicFramePr>
        <p:xfrm>
          <a:off x="5508104" y="5157192"/>
          <a:ext cx="251936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" name="Equation" r:id="rId4" imgW="1371600" imgH="457200" progId="Equation.3">
                  <p:embed/>
                </p:oleObj>
              </mc:Choice>
              <mc:Fallback>
                <p:oleObj name="Equation" r:id="rId4" imgW="1371600" imgH="457200" progId="Equation.3">
                  <p:embed/>
                  <p:pic>
                    <p:nvPicPr>
                      <p:cNvPr id="205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5157192"/>
                        <a:ext cx="2519363" cy="8350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17" descr="NN_Umjetni_neuron">
            <a:extLst>
              <a:ext uri="{FF2B5EF4-FFF2-40B4-BE49-F238E27FC236}">
                <a16:creationId xmlns:a16="http://schemas.microsoft.com/office/drawing/2014/main" xmlns="" id="{835DAD8E-EB83-4BAB-BB2C-A73311352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7841" y="2060848"/>
            <a:ext cx="3874599" cy="2448272"/>
          </a:xfrm>
          <a:prstGeom prst="rect">
            <a:avLst/>
          </a:prstGeom>
          <a:solidFill>
            <a:srgbClr val="99CCFF">
              <a:alpha val="58038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 Box 9">
            <a:extLst>
              <a:ext uri="{FF2B5EF4-FFF2-40B4-BE49-F238E27FC236}">
                <a16:creationId xmlns:a16="http://schemas.microsoft.com/office/drawing/2014/main" xmlns="" id="{81EBB65F-60F5-4E38-BCA6-DB609DFAA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73532"/>
            <a:ext cx="914400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hr-HR" sz="2800" b="1" kern="0">
                <a:solidFill>
                  <a:schemeClr val="accent2"/>
                </a:solidFill>
                <a:latin typeface="+mn-lt"/>
              </a:rPr>
              <a:t>STRUKTURA UMJETNE NEURONSKE MREŽE</a:t>
            </a:r>
            <a:endParaRPr lang="hr-HR" sz="2800" b="1" kern="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7683"/>
            <a:ext cx="3241055" cy="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496" y="1656377"/>
            <a:ext cx="4450664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1600" dirty="0"/>
              <a:t>Svaki neuron prima </a:t>
            </a:r>
            <a:r>
              <a:rPr lang="vi-VN" sz="1600" b="1" dirty="0"/>
              <a:t>ulazn</a:t>
            </a:r>
            <a:r>
              <a:rPr lang="hr-HR" sz="1600" b="1" dirty="0"/>
              <a:t>e</a:t>
            </a:r>
            <a:r>
              <a:rPr lang="vi-VN" sz="1600" b="1" dirty="0"/>
              <a:t> signal</a:t>
            </a:r>
            <a:r>
              <a:rPr lang="hr-HR" sz="1600" b="1" dirty="0"/>
              <a:t>e</a:t>
            </a:r>
            <a:r>
              <a:rPr lang="vi-VN" sz="1600" b="1" dirty="0"/>
              <a:t> </a:t>
            </a:r>
            <a:r>
              <a:rPr lang="hr-HR" sz="1600" b="1" i="1" dirty="0"/>
              <a:t>i</a:t>
            </a:r>
            <a:r>
              <a:rPr lang="hr-HR" sz="1600" b="1" i="1" baseline="-25000" dirty="0"/>
              <a:t>i</a:t>
            </a:r>
            <a:r>
              <a:rPr lang="vi-VN" sz="1600" dirty="0"/>
              <a:t> koji stižu kao izlazne vrijednosti iz drugih neurona</a:t>
            </a:r>
            <a:r>
              <a:rPr lang="en-US" sz="1600" dirty="0"/>
              <a:t> </a:t>
            </a:r>
            <a:r>
              <a:rPr lang="vi-VN" sz="1600" dirty="0"/>
              <a:t>ili dolaz</a:t>
            </a:r>
            <a:r>
              <a:rPr lang="en-US" sz="1600" dirty="0"/>
              <a:t>e </a:t>
            </a:r>
            <a:r>
              <a:rPr lang="vi-VN" sz="1600" dirty="0"/>
              <a:t>izvan mreže,</a:t>
            </a:r>
            <a:r>
              <a:rPr lang="en-US" sz="1600" dirty="0"/>
              <a:t>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vi-VN" sz="1600" b="1" dirty="0"/>
              <a:t>pristranost</a:t>
            </a:r>
            <a:r>
              <a:rPr lang="hr-HR" sz="1600" b="1" dirty="0"/>
              <a:t> (pomak) </a:t>
            </a:r>
            <a:r>
              <a:rPr lang="hr-HR" sz="1600" b="1" i="1" dirty="0"/>
              <a:t>b</a:t>
            </a:r>
            <a:r>
              <a:rPr lang="vi-VN" sz="1600" b="1" dirty="0"/>
              <a:t> </a:t>
            </a:r>
            <a:r>
              <a:rPr lang="vi-VN" sz="1600" dirty="0"/>
              <a:t>(</a:t>
            </a:r>
            <a:r>
              <a:rPr lang="vi-VN" sz="1600" b="1" i="1" dirty="0">
                <a:solidFill>
                  <a:srgbClr val="336600"/>
                </a:solidFill>
              </a:rPr>
              <a:t>bias</a:t>
            </a:r>
            <a:r>
              <a:rPr lang="vi-VN" sz="1600" dirty="0"/>
              <a:t>)</a:t>
            </a:r>
            <a:r>
              <a:rPr lang="hr-HR" sz="1600" dirty="0"/>
              <a:t> koji </a:t>
            </a:r>
            <a:r>
              <a:rPr lang="en-US" sz="1600" b="0" i="0" dirty="0" err="1">
                <a:solidFill>
                  <a:srgbClr val="0F0F0F"/>
                </a:solidFill>
                <a:effectLst/>
                <a:latin typeface="+mj-lt"/>
              </a:rPr>
              <a:t>omogućuje</a:t>
            </a:r>
            <a:r>
              <a:rPr lang="en-US" sz="1600" b="0" i="0" dirty="0">
                <a:solidFill>
                  <a:srgbClr val="0F0F0F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0F0F0F"/>
                </a:solidFill>
                <a:effectLst/>
                <a:latin typeface="+mj-lt"/>
              </a:rPr>
              <a:t>mreži</a:t>
            </a:r>
            <a:r>
              <a:rPr lang="en-US" sz="1600" b="0" i="0" dirty="0">
                <a:solidFill>
                  <a:srgbClr val="0F0F0F"/>
                </a:solidFill>
                <a:effectLst/>
                <a:latin typeface="+mj-lt"/>
              </a:rPr>
              <a:t> da </a:t>
            </a:r>
            <a:r>
              <a:rPr lang="en-US" sz="1600" b="0" i="0" dirty="0" err="1">
                <a:solidFill>
                  <a:srgbClr val="0F0F0F"/>
                </a:solidFill>
                <a:effectLst/>
                <a:latin typeface="+mj-lt"/>
              </a:rPr>
              <a:t>nauči</a:t>
            </a:r>
            <a:r>
              <a:rPr lang="en-US" sz="1600" b="0" i="0" dirty="0">
                <a:solidFill>
                  <a:srgbClr val="0F0F0F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0F0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optimalne</a:t>
            </a:r>
            <a:r>
              <a:rPr lang="en-US" sz="1600" b="0" i="0" dirty="0">
                <a:solidFill>
                  <a:srgbClr val="0F0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600" b="0" i="0" dirty="0" err="1">
                <a:solidFill>
                  <a:srgbClr val="0F0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pomake</a:t>
            </a:r>
            <a:r>
              <a:rPr lang="hr-HR" sz="1600" dirty="0">
                <a:solidFill>
                  <a:srgbClr val="0F0F0F"/>
                </a:solidFill>
                <a:latin typeface="+mj-lt"/>
              </a:rPr>
              <a:t>.</a:t>
            </a:r>
            <a:endParaRPr lang="hr-HR" sz="1600" dirty="0">
              <a:latin typeface="+mj-lt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vi-VN" sz="1600" dirty="0"/>
              <a:t>Svaki od </a:t>
            </a:r>
            <a:r>
              <a:rPr lang="hr-HR" sz="1600" dirty="0"/>
              <a:t>ulaznih signala </a:t>
            </a:r>
            <a:r>
              <a:rPr lang="vi-VN" sz="1600" dirty="0"/>
              <a:t>ima </a:t>
            </a:r>
            <a:r>
              <a:rPr lang="vi-VN" sz="1600" b="1" dirty="0"/>
              <a:t>težinski faktor </a:t>
            </a:r>
            <a:r>
              <a:rPr lang="vi-VN" sz="1600" b="1" i="1" dirty="0"/>
              <a:t>w</a:t>
            </a:r>
            <a:r>
              <a:rPr lang="hr-HR" sz="1600" b="1" i="1" baseline="-25000" dirty="0"/>
              <a:t>i</a:t>
            </a:r>
            <a:r>
              <a:rPr lang="vi-VN" sz="1600" dirty="0"/>
              <a:t>. Ono što je jačina sinaptičke veze između dva biološka neurona, to je težinski faktor između dva umjetna neurona.</a:t>
            </a:r>
            <a:r>
              <a:rPr lang="hr-HR" sz="1600" dirty="0"/>
              <a:t> Š</a:t>
            </a:r>
            <a:r>
              <a:rPr lang="vi-VN" sz="1600" dirty="0"/>
              <a:t>to je veća vrijednost težinskog faktora, </a:t>
            </a:r>
            <a:r>
              <a:rPr lang="hr-HR" sz="1600" dirty="0"/>
              <a:t>jača</a:t>
            </a:r>
            <a:r>
              <a:rPr lang="vi-VN" sz="1600" dirty="0"/>
              <a:t> je i veza između dva neurona. </a:t>
            </a:r>
            <a:endParaRPr lang="hr-HR" sz="16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vi-VN" sz="1600" dirty="0"/>
              <a:t>Ulazni signali „otežani“ težinskim faktorima se zbrajaju te se rezultirajući signal, tzv. </a:t>
            </a:r>
            <a:r>
              <a:rPr lang="vi-VN" sz="1600" b="1" dirty="0"/>
              <a:t>aktivacija</a:t>
            </a:r>
            <a:r>
              <a:rPr lang="vi-VN" sz="1600" dirty="0"/>
              <a:t>, predaje </a:t>
            </a:r>
            <a:r>
              <a:rPr lang="vi-VN" sz="1600" b="1" dirty="0"/>
              <a:t>prijenosnoj funkciji</a:t>
            </a:r>
            <a:r>
              <a:rPr lang="vi-VN" sz="1600" dirty="0"/>
              <a:t>. </a:t>
            </a:r>
            <a:endParaRPr lang="hr-H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K</a:t>
            </a:r>
            <a:r>
              <a:rPr lang="vi-VN" sz="1600" dirty="0"/>
              <a:t>rajnji </a:t>
            </a:r>
            <a:r>
              <a:rPr lang="vi-VN" sz="1600" b="1" dirty="0"/>
              <a:t>izlaz neurona </a:t>
            </a:r>
            <a:r>
              <a:rPr lang="vi-VN" sz="1600" dirty="0"/>
              <a:t>može se proslijediti slijedećim neuronima ili postati izlazni sloj mreže. 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156176" y="5733256"/>
            <a:ext cx="0" cy="64807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64088" y="6389152"/>
            <a:ext cx="14526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200" dirty="0"/>
              <a:t>prijenosn</a:t>
            </a:r>
            <a:r>
              <a:rPr lang="hr-HR" sz="1200" dirty="0"/>
              <a:t>a</a:t>
            </a:r>
            <a:r>
              <a:rPr lang="vi-VN" sz="1200" dirty="0"/>
              <a:t> funkcij</a:t>
            </a:r>
            <a:r>
              <a:rPr lang="hr-HR" sz="1200" dirty="0"/>
              <a:t>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821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9187</TotalTime>
  <Words>3065</Words>
  <Application>Microsoft Office PowerPoint</Application>
  <PresentationFormat>On-screen Show (4:3)</PresentationFormat>
  <Paragraphs>559</Paragraphs>
  <Slides>49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Default Design</vt:lpstr>
      <vt:lpstr>Document</vt:lpstr>
      <vt:lpstr>Equation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STRUKTURA UMJETNE NEURONSKE MREŽE</vt:lpstr>
      <vt:lpstr>PowerPoint Presentation</vt:lpstr>
      <vt:lpstr>PowerPoint Presentation</vt:lpstr>
      <vt:lpstr>PowerPoint Presentation</vt:lpstr>
      <vt:lpstr>PowerPoint Presentation</vt:lpstr>
      <vt:lpstr> VIŠESLOJNA NEURONSKA MREŽA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Zagreb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Neuronske mreže</dc:title>
  <dc:subject>Modeliranje procesa</dc:subject>
  <dc:creator>Nenad Bolf</dc:creator>
  <cp:lastModifiedBy>Korisnik</cp:lastModifiedBy>
  <cp:revision>446</cp:revision>
  <dcterms:created xsi:type="dcterms:W3CDTF">2005-03-25T18:02:20Z</dcterms:created>
  <dcterms:modified xsi:type="dcterms:W3CDTF">2023-12-04T14:47:50Z</dcterms:modified>
</cp:coreProperties>
</file>